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3" r:id="rId5"/>
    <p:sldId id="265" r:id="rId6"/>
    <p:sldId id="259" r:id="rId7"/>
    <p:sldId id="260" r:id="rId8"/>
    <p:sldId id="261" r:id="rId9"/>
    <p:sldId id="267" r:id="rId10"/>
    <p:sldId id="268" r:id="rId11"/>
    <p:sldId id="269" r:id="rId12"/>
    <p:sldId id="262"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4660"/>
  </p:normalViewPr>
  <p:slideViewPr>
    <p:cSldViewPr snapToGrid="0">
      <p:cViewPr varScale="1">
        <p:scale>
          <a:sx n="46" d="100"/>
          <a:sy n="46" d="100"/>
        </p:scale>
        <p:origin x="6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quizlet.com/104758830/authors-purpose-flash-cards/" TargetMode="External"/><Relationship Id="rId2" Type="http://schemas.openxmlformats.org/officeDocument/2006/relationships/hyperlink" Target="https://quizlet.com/102809852/authors-purpose-practice-flash-card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dlit.org/strategies/2333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hcVaC1NUzB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rslorber.weebly.com/elagse4ri5-text-structure.html" TargetMode="External"/><Relationship Id="rId2" Type="http://schemas.openxmlformats.org/officeDocument/2006/relationships/hyperlink" Target="https://quizlet.com/154276550/bonne-annee-flash-card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Bonne </a:t>
            </a:r>
            <a:r>
              <a:rPr lang="en-US" dirty="0" err="1" smtClean="0"/>
              <a:t>ANnee</a:t>
            </a:r>
            <a:endParaRPr lang="en-US" dirty="0"/>
          </a:p>
        </p:txBody>
      </p:sp>
      <p:sp>
        <p:nvSpPr>
          <p:cNvPr id="3" name="Subtitle 2"/>
          <p:cNvSpPr>
            <a:spLocks noGrp="1"/>
          </p:cNvSpPr>
          <p:nvPr>
            <p:ph type="subTitle" idx="1"/>
          </p:nvPr>
        </p:nvSpPr>
        <p:spPr/>
        <p:txBody>
          <a:bodyPr/>
          <a:lstStyle/>
          <a:p>
            <a:r>
              <a:rPr lang="en-US" dirty="0" smtClean="0"/>
              <a:t>A Personal essay by jean-</a:t>
            </a:r>
            <a:r>
              <a:rPr lang="en-US" dirty="0" err="1" smtClean="0"/>
              <a:t>pierre</a:t>
            </a:r>
            <a:r>
              <a:rPr lang="en-US" dirty="0" smtClean="0"/>
              <a:t> </a:t>
            </a:r>
            <a:r>
              <a:rPr lang="en-US" dirty="0" err="1" smtClean="0"/>
              <a:t>benoit</a:t>
            </a:r>
            <a:endParaRPr lang="en-US" dirty="0"/>
          </a:p>
        </p:txBody>
      </p:sp>
      <p:pic>
        <p:nvPicPr>
          <p:cNvPr id="4" name="Picture 3"/>
          <p:cNvPicPr>
            <a:picLocks noChangeAspect="1"/>
          </p:cNvPicPr>
          <p:nvPr/>
        </p:nvPicPr>
        <p:blipFill>
          <a:blip r:embed="rId2"/>
          <a:stretch>
            <a:fillRect/>
          </a:stretch>
        </p:blipFill>
        <p:spPr>
          <a:xfrm>
            <a:off x="2944349" y="3354074"/>
            <a:ext cx="6267231" cy="2560542"/>
          </a:xfrm>
          <a:prstGeom prst="rect">
            <a:avLst/>
          </a:prstGeom>
        </p:spPr>
      </p:pic>
    </p:spTree>
    <p:extLst>
      <p:ext uri="{BB962C8B-B14F-4D97-AF65-F5344CB8AC3E}">
        <p14:creationId xmlns:p14="http://schemas.microsoft.com/office/powerpoint/2010/main" val="292108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Purpose: a closer look</a:t>
            </a:r>
            <a:endParaRPr lang="en-US" dirty="0"/>
          </a:p>
        </p:txBody>
      </p:sp>
      <p:sp>
        <p:nvSpPr>
          <p:cNvPr id="3" name="Content Placeholder 2"/>
          <p:cNvSpPr>
            <a:spLocks noGrp="1"/>
          </p:cNvSpPr>
          <p:nvPr>
            <p:ph idx="1"/>
          </p:nvPr>
        </p:nvSpPr>
        <p:spPr/>
        <p:txBody>
          <a:bodyPr>
            <a:normAutofit/>
          </a:bodyPr>
          <a:lstStyle/>
          <a:p>
            <a:r>
              <a:rPr lang="en-US" sz="4000" dirty="0">
                <a:hlinkClick r:id="rId2"/>
              </a:rPr>
              <a:t>https://quizlet.com/102809852/authors-purpose-practice-flash-cards</a:t>
            </a:r>
            <a:r>
              <a:rPr lang="en-US" sz="4000" dirty="0" smtClean="0">
                <a:hlinkClick r:id="rId2"/>
              </a:rPr>
              <a:t>/</a:t>
            </a:r>
            <a:r>
              <a:rPr lang="en-US" sz="4000" dirty="0" smtClean="0"/>
              <a:t>  “LEARN”</a:t>
            </a:r>
          </a:p>
          <a:p>
            <a:r>
              <a:rPr lang="en-US" sz="4000" dirty="0" smtClean="0"/>
              <a:t>Whole Class </a:t>
            </a:r>
            <a:r>
              <a:rPr lang="en-US" sz="4000" dirty="0"/>
              <a:t>“Flashcards”- </a:t>
            </a:r>
            <a:r>
              <a:rPr lang="en-US" sz="4000" dirty="0">
                <a:hlinkClick r:id="rId3"/>
              </a:rPr>
              <a:t>https://quizlet.com/104758830/authors-purpose-flash-cards</a:t>
            </a:r>
            <a:r>
              <a:rPr lang="en-US" sz="4000" dirty="0" smtClean="0">
                <a:hlinkClick r:id="rId3"/>
              </a:rPr>
              <a:t>/</a:t>
            </a:r>
            <a:r>
              <a:rPr lang="en-US" sz="4000" dirty="0" smtClean="0"/>
              <a:t> </a:t>
            </a:r>
            <a:endParaRPr lang="en-US" sz="4000" dirty="0"/>
          </a:p>
        </p:txBody>
      </p:sp>
    </p:spTree>
    <p:extLst>
      <p:ext uri="{BB962C8B-B14F-4D97-AF65-F5344CB8AC3E}">
        <p14:creationId xmlns:p14="http://schemas.microsoft.com/office/powerpoint/2010/main" val="174362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Structure</a:t>
            </a:r>
            <a:endParaRPr lang="en-US" dirty="0"/>
          </a:p>
        </p:txBody>
      </p:sp>
      <p:sp>
        <p:nvSpPr>
          <p:cNvPr id="3" name="Content Placeholder 2"/>
          <p:cNvSpPr>
            <a:spLocks noGrp="1"/>
          </p:cNvSpPr>
          <p:nvPr>
            <p:ph idx="1"/>
          </p:nvPr>
        </p:nvSpPr>
        <p:spPr/>
        <p:txBody>
          <a:bodyPr/>
          <a:lstStyle/>
          <a:p>
            <a:r>
              <a:rPr lang="en-US" dirty="0">
                <a:hlinkClick r:id="rId2"/>
              </a:rPr>
              <a:t>http://www.adlit.org/strategies/23336</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58347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a purpose p. 31</a:t>
            </a:r>
            <a:endParaRPr lang="en-US" dirty="0"/>
          </a:p>
        </p:txBody>
      </p:sp>
      <p:sp>
        <p:nvSpPr>
          <p:cNvPr id="3" name="Content Placeholder 2"/>
          <p:cNvSpPr>
            <a:spLocks noGrp="1"/>
          </p:cNvSpPr>
          <p:nvPr>
            <p:ph idx="1"/>
          </p:nvPr>
        </p:nvSpPr>
        <p:spPr>
          <a:xfrm>
            <a:off x="373374" y="1059871"/>
            <a:ext cx="5258499" cy="5174672"/>
          </a:xfrm>
        </p:spPr>
        <p:txBody>
          <a:bodyPr>
            <a:normAutofit/>
          </a:bodyPr>
          <a:lstStyle/>
          <a:p>
            <a:pPr>
              <a:lnSpc>
                <a:spcPct val="150000"/>
              </a:lnSpc>
            </a:pPr>
            <a:r>
              <a:rPr lang="en-US" sz="2800" dirty="0" smtClean="0">
                <a:latin typeface="David" panose="020E0502060401010101" pitchFamily="34" charset="-79"/>
                <a:cs typeface="David" panose="020E0502060401010101" pitchFamily="34" charset="-79"/>
              </a:rPr>
              <a:t>Bonne </a:t>
            </a:r>
            <a:r>
              <a:rPr lang="en-US" sz="2800" dirty="0" err="1" smtClean="0">
                <a:latin typeface="David" panose="020E0502060401010101" pitchFamily="34" charset="-79"/>
                <a:cs typeface="David" panose="020E0502060401010101" pitchFamily="34" charset="-79"/>
              </a:rPr>
              <a:t>Annee</a:t>
            </a:r>
            <a:r>
              <a:rPr lang="en-US" sz="2800" dirty="0" smtClean="0">
                <a:latin typeface="David" panose="020E0502060401010101" pitchFamily="34" charset="-79"/>
                <a:cs typeface="David" panose="020E0502060401010101" pitchFamily="34" charset="-79"/>
              </a:rPr>
              <a:t> is a French phrase that means “Happy New Year.” As you read, pay attention to how the author feels about the country in which he was born and the country in which he lives now. </a:t>
            </a:r>
            <a:endParaRPr lang="en-US" sz="2800" dirty="0">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2"/>
          <a:stretch>
            <a:fillRect/>
          </a:stretch>
        </p:blipFill>
        <p:spPr>
          <a:xfrm>
            <a:off x="6224484" y="1808017"/>
            <a:ext cx="5511016" cy="3678381"/>
          </a:xfrm>
          <a:prstGeom prst="rect">
            <a:avLst/>
          </a:prstGeom>
        </p:spPr>
      </p:pic>
    </p:spTree>
    <p:extLst>
      <p:ext uri="{BB962C8B-B14F-4D97-AF65-F5344CB8AC3E}">
        <p14:creationId xmlns:p14="http://schemas.microsoft.com/office/powerpoint/2010/main" val="2725751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Reading p. 34-35</a:t>
            </a:r>
            <a:endParaRPr lang="en-US" dirty="0"/>
          </a:p>
        </p:txBody>
      </p:sp>
      <p:sp>
        <p:nvSpPr>
          <p:cNvPr id="3" name="Content Placeholder 2"/>
          <p:cNvSpPr>
            <a:spLocks noGrp="1"/>
          </p:cNvSpPr>
          <p:nvPr>
            <p:ph idx="1"/>
          </p:nvPr>
        </p:nvSpPr>
        <p:spPr>
          <a:xfrm>
            <a:off x="581192" y="1371893"/>
            <a:ext cx="11029615" cy="4842163"/>
          </a:xfrm>
        </p:spPr>
        <p:txBody>
          <a:bodyPr>
            <a:normAutofit/>
          </a:bodyPr>
          <a:lstStyle/>
          <a:p>
            <a:r>
              <a:rPr lang="en-US" sz="2800" dirty="0" smtClean="0">
                <a:latin typeface="Forte" panose="03060902040502070203" pitchFamily="66" charset="0"/>
                <a:cs typeface="David" panose="020E0502060401010101" pitchFamily="34" charset="-79"/>
              </a:rPr>
              <a:t>“There is a split second of silence and then madness. The ball is in the back of the net, </a:t>
            </a:r>
            <a:r>
              <a:rPr lang="en-US" sz="2800" dirty="0" err="1" smtClean="0">
                <a:latin typeface="Forte" panose="03060902040502070203" pitchFamily="66" charset="0"/>
                <a:cs typeface="David" panose="020E0502060401010101" pitchFamily="34" charset="-79"/>
              </a:rPr>
              <a:t>Sanon</a:t>
            </a:r>
            <a:r>
              <a:rPr lang="en-US" sz="2800" dirty="0" smtClean="0">
                <a:latin typeface="Forte" panose="03060902040502070203" pitchFamily="66" charset="0"/>
                <a:cs typeface="David" panose="020E0502060401010101" pitchFamily="34" charset="-79"/>
              </a:rPr>
              <a:t> has beaten </a:t>
            </a:r>
            <a:r>
              <a:rPr lang="en-US" sz="2800" dirty="0" err="1" smtClean="0">
                <a:latin typeface="Forte" panose="03060902040502070203" pitchFamily="66" charset="0"/>
                <a:cs typeface="David" panose="020E0502060401010101" pitchFamily="34" charset="-79"/>
              </a:rPr>
              <a:t>Zoff</a:t>
            </a:r>
            <a:r>
              <a:rPr lang="en-US" sz="2800" dirty="0" smtClean="0">
                <a:latin typeface="Forte" panose="03060902040502070203" pitchFamily="66" charset="0"/>
                <a:cs typeface="David" panose="020E0502060401010101" pitchFamily="34" charset="-79"/>
              </a:rPr>
              <a:t>. The Italians are in shock. The world is in shock. Haiti leads 1-0.” (Benoit, 34).</a:t>
            </a:r>
          </a:p>
          <a:p>
            <a:endParaRPr lang="en-US" sz="2800" dirty="0">
              <a:latin typeface="David" panose="020E0502060401010101" pitchFamily="34" charset="-79"/>
              <a:cs typeface="David" panose="020E0502060401010101" pitchFamily="34" charset="-79"/>
            </a:endParaRPr>
          </a:p>
          <a:p>
            <a:r>
              <a:rPr lang="en-US" sz="2800" dirty="0">
                <a:latin typeface="David" panose="020E0502060401010101" pitchFamily="34" charset="-79"/>
                <a:cs typeface="David" panose="020E0502060401010101" pitchFamily="34" charset="-79"/>
                <a:hlinkClick r:id="rId2"/>
              </a:rPr>
              <a:t>https://</a:t>
            </a:r>
            <a:r>
              <a:rPr lang="en-US" sz="2800" dirty="0" smtClean="0">
                <a:latin typeface="David" panose="020E0502060401010101" pitchFamily="34" charset="-79"/>
                <a:cs typeface="David" panose="020E0502060401010101" pitchFamily="34" charset="-79"/>
                <a:hlinkClick r:id="rId2"/>
              </a:rPr>
              <a:t>www.youtube.com/watch?v=hcVaC1NUzBE</a:t>
            </a:r>
            <a:r>
              <a:rPr lang="en-US" sz="2800" dirty="0" smtClean="0">
                <a:latin typeface="David" panose="020E0502060401010101" pitchFamily="34" charset="-79"/>
                <a:cs typeface="David" panose="020E0502060401010101" pitchFamily="34" charset="-79"/>
              </a:rPr>
              <a:t> </a:t>
            </a:r>
          </a:p>
          <a:p>
            <a:endParaRPr lang="en-US" sz="2800" dirty="0">
              <a:latin typeface="David" panose="020E0502060401010101" pitchFamily="34" charset="-79"/>
              <a:cs typeface="David" panose="020E0502060401010101" pitchFamily="34" charset="-79"/>
            </a:endParaRPr>
          </a:p>
          <a:p>
            <a:endParaRPr lang="en-US"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38927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t>1. Background Timeline </a:t>
            </a:r>
          </a:p>
          <a:p>
            <a:r>
              <a:rPr lang="en-US" dirty="0" smtClean="0"/>
              <a:t>2. Differentiate Fact, Opinion, and anecdotes in text p.37</a:t>
            </a:r>
          </a:p>
          <a:p>
            <a:r>
              <a:rPr lang="en-US" dirty="0" smtClean="0"/>
              <a:t>3. </a:t>
            </a:r>
            <a:r>
              <a:rPr lang="en-US" dirty="0"/>
              <a:t>Vocab Quizlet </a:t>
            </a:r>
            <a:r>
              <a:rPr lang="en-US" dirty="0">
                <a:hlinkClick r:id="rId2"/>
              </a:rPr>
              <a:t>https://quizlet.com/154276550/bonne-annee-flash-cards</a:t>
            </a:r>
            <a:r>
              <a:rPr lang="en-US" dirty="0" smtClean="0">
                <a:hlinkClick r:id="rId2"/>
              </a:rPr>
              <a:t>/</a:t>
            </a:r>
            <a:r>
              <a:rPr lang="en-US" dirty="0" smtClean="0"/>
              <a:t> </a:t>
            </a:r>
          </a:p>
          <a:p>
            <a:r>
              <a:rPr lang="en-US" dirty="0" smtClean="0"/>
              <a:t>Structure of Literature ‘Categorization’ practice- students will examine several literary examples including a personal essay, informational text, and a fictional short story and analyze how they are designed to communicate most effectively with the reader</a:t>
            </a:r>
            <a:r>
              <a:rPr lang="en-US" dirty="0"/>
              <a:t>. </a:t>
            </a:r>
            <a:r>
              <a:rPr lang="en-US" dirty="0">
                <a:hlinkClick r:id="rId3"/>
              </a:rPr>
              <a:t>http://</a:t>
            </a:r>
            <a:r>
              <a:rPr lang="en-US" dirty="0" smtClean="0">
                <a:hlinkClick r:id="rId3"/>
              </a:rPr>
              <a:t>mrslorber.weebly.com/elagse4ri5-text-structure.html</a:t>
            </a:r>
            <a:r>
              <a:rPr lang="en-US" dirty="0" smtClean="0"/>
              <a:t> </a:t>
            </a:r>
          </a:p>
          <a:p>
            <a:r>
              <a:rPr lang="en-US" dirty="0" smtClean="0"/>
              <a:t>Schaffer Model Short- Answer Response</a:t>
            </a:r>
          </a:p>
          <a:p>
            <a:r>
              <a:rPr lang="en-US" dirty="0" smtClean="0"/>
              <a:t>Determine the central idea p. 37</a:t>
            </a:r>
          </a:p>
          <a:p>
            <a:r>
              <a:rPr lang="en-US" dirty="0" smtClean="0"/>
              <a:t>Write a brief summary of the text. (MADLIBS).</a:t>
            </a:r>
          </a:p>
        </p:txBody>
      </p:sp>
    </p:spTree>
    <p:extLst>
      <p:ext uri="{BB962C8B-B14F-4D97-AF65-F5344CB8AC3E}">
        <p14:creationId xmlns:p14="http://schemas.microsoft.com/office/powerpoint/2010/main" val="322871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normAutofit fontScale="92500" lnSpcReduction="20000"/>
          </a:bodyPr>
          <a:lstStyle/>
          <a:p>
            <a:r>
              <a:rPr lang="en-US" sz="6500" dirty="0"/>
              <a:t>Is a person's homeland the country where he or she is born or the country where he or she is raised?</a:t>
            </a:r>
          </a:p>
          <a:p>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5631874" y="4456545"/>
            <a:ext cx="3602182" cy="2401455"/>
          </a:xfrm>
          <a:prstGeom prst="rect">
            <a:avLst/>
          </a:prstGeom>
        </p:spPr>
      </p:pic>
    </p:spTree>
    <p:extLst>
      <p:ext uri="{BB962C8B-B14F-4D97-AF65-F5344CB8AC3E}">
        <p14:creationId xmlns:p14="http://schemas.microsoft.com/office/powerpoint/2010/main" val="783664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a:xfrm>
            <a:off x="581192" y="2098964"/>
            <a:ext cx="11029615" cy="5008418"/>
          </a:xfrm>
        </p:spPr>
        <p:txBody>
          <a:bodyPr>
            <a:normAutofit/>
          </a:bodyPr>
          <a:lstStyle/>
          <a:p>
            <a:r>
              <a:rPr lang="en-US" sz="2800" b="1" dirty="0" smtClean="0"/>
              <a:t>Learning Objective</a:t>
            </a:r>
            <a:r>
              <a:rPr lang="en-US" sz="2800" dirty="0" smtClean="0"/>
              <a:t>: </a:t>
            </a:r>
          </a:p>
          <a:p>
            <a:pPr lvl="1"/>
            <a:r>
              <a:rPr lang="en-US" sz="2600" dirty="0" smtClean="0"/>
              <a:t>The student will be able to analyze the elements of a personal essay, including its purpose, structure,  central idea, and details.</a:t>
            </a:r>
          </a:p>
          <a:p>
            <a:r>
              <a:rPr lang="en-US" sz="2800" b="1" dirty="0" smtClean="0"/>
              <a:t>You know you’ve got it when you can: </a:t>
            </a:r>
          </a:p>
          <a:p>
            <a:pPr lvl="1"/>
            <a:r>
              <a:rPr lang="en-US" sz="2600" u="sng" dirty="0" smtClean="0"/>
              <a:t>Determine</a:t>
            </a:r>
            <a:r>
              <a:rPr lang="en-US" sz="2600" dirty="0" smtClean="0"/>
              <a:t> the author’s purpose for writing </a:t>
            </a:r>
            <a:r>
              <a:rPr lang="en-US" sz="2600" i="1" dirty="0" smtClean="0"/>
              <a:t>Bon </a:t>
            </a:r>
            <a:r>
              <a:rPr lang="en-US" sz="2600" i="1" dirty="0" err="1" smtClean="0"/>
              <a:t>Annee</a:t>
            </a:r>
            <a:r>
              <a:rPr lang="en-US" sz="2600" dirty="0" smtClean="0"/>
              <a:t>. </a:t>
            </a:r>
          </a:p>
          <a:p>
            <a:pPr lvl="1"/>
            <a:r>
              <a:rPr lang="en-US" sz="2600" u="sng" dirty="0" smtClean="0"/>
              <a:t>Identify</a:t>
            </a:r>
            <a:r>
              <a:rPr lang="en-US" sz="2600" dirty="0" smtClean="0"/>
              <a:t> and </a:t>
            </a:r>
            <a:r>
              <a:rPr lang="en-US" sz="2600" u="sng" dirty="0" smtClean="0"/>
              <a:t>compare</a:t>
            </a:r>
            <a:r>
              <a:rPr lang="en-US" sz="2600" dirty="0" smtClean="0"/>
              <a:t> the essay’s text structure to other text types.</a:t>
            </a:r>
          </a:p>
          <a:p>
            <a:pPr lvl="1"/>
            <a:r>
              <a:rPr lang="en-US" sz="2600" u="sng" dirty="0" smtClean="0"/>
              <a:t>Infer</a:t>
            </a:r>
            <a:r>
              <a:rPr lang="en-US" sz="2600" dirty="0" smtClean="0"/>
              <a:t> and </a:t>
            </a:r>
            <a:r>
              <a:rPr lang="en-US" sz="2600" u="sng" dirty="0" smtClean="0"/>
              <a:t>cite</a:t>
            </a:r>
            <a:r>
              <a:rPr lang="en-US" sz="2600" dirty="0" smtClean="0"/>
              <a:t> evidence to draw conclusions regarding the story’s plot.</a:t>
            </a:r>
          </a:p>
          <a:p>
            <a:pPr lvl="1"/>
            <a:r>
              <a:rPr lang="en-US" sz="2600" u="sng" dirty="0" smtClean="0"/>
              <a:t>Investigate</a:t>
            </a:r>
            <a:r>
              <a:rPr lang="en-US" sz="2600" dirty="0" smtClean="0"/>
              <a:t> details to help figure out the hidden message the author is trying to communicate to the reader.</a:t>
            </a:r>
          </a:p>
          <a:p>
            <a:pPr lvl="1"/>
            <a:endParaRPr lang="en-US" sz="2600" b="1" dirty="0"/>
          </a:p>
        </p:txBody>
      </p:sp>
      <p:pic>
        <p:nvPicPr>
          <p:cNvPr id="6" name="Picture 5"/>
          <p:cNvPicPr>
            <a:picLocks noChangeAspect="1"/>
          </p:cNvPicPr>
          <p:nvPr/>
        </p:nvPicPr>
        <p:blipFill>
          <a:blip r:embed="rId2"/>
          <a:stretch>
            <a:fillRect/>
          </a:stretch>
        </p:blipFill>
        <p:spPr>
          <a:xfrm>
            <a:off x="9381382" y="3085404"/>
            <a:ext cx="1517769" cy="1517769"/>
          </a:xfrm>
          <a:prstGeom prst="rect">
            <a:avLst/>
          </a:prstGeom>
        </p:spPr>
      </p:pic>
      <p:pic>
        <p:nvPicPr>
          <p:cNvPr id="7" name="Picture 6"/>
          <p:cNvPicPr>
            <a:picLocks noChangeAspect="1"/>
          </p:cNvPicPr>
          <p:nvPr/>
        </p:nvPicPr>
        <p:blipFill>
          <a:blip r:embed="rId3"/>
          <a:stretch>
            <a:fillRect/>
          </a:stretch>
        </p:blipFill>
        <p:spPr>
          <a:xfrm>
            <a:off x="7558499" y="676398"/>
            <a:ext cx="4116702" cy="1054595"/>
          </a:xfrm>
          <a:prstGeom prst="rect">
            <a:avLst/>
          </a:prstGeom>
        </p:spPr>
      </p:pic>
    </p:spTree>
    <p:extLst>
      <p:ext uri="{BB962C8B-B14F-4D97-AF65-F5344CB8AC3E}">
        <p14:creationId xmlns:p14="http://schemas.microsoft.com/office/powerpoint/2010/main" val="1035055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Key Vocabulary</a:t>
            </a:r>
            <a:endParaRPr lang="en-US" dirty="0"/>
          </a:p>
        </p:txBody>
      </p:sp>
      <p:sp>
        <p:nvSpPr>
          <p:cNvPr id="3" name="Content Placeholder 2"/>
          <p:cNvSpPr>
            <a:spLocks noGrp="1"/>
          </p:cNvSpPr>
          <p:nvPr>
            <p:ph idx="1"/>
          </p:nvPr>
        </p:nvSpPr>
        <p:spPr>
          <a:xfrm>
            <a:off x="352592" y="1965340"/>
            <a:ext cx="11029615" cy="4677504"/>
          </a:xfrm>
        </p:spPr>
        <p:txBody>
          <a:bodyPr>
            <a:normAutofit fontScale="85000" lnSpcReduction="20000"/>
          </a:bodyPr>
          <a:lstStyle/>
          <a:p>
            <a:pPr>
              <a:lnSpc>
                <a:spcPct val="170000"/>
              </a:lnSpc>
            </a:pPr>
            <a:r>
              <a:rPr lang="en-US" sz="2800" b="1" dirty="0" smtClean="0">
                <a:solidFill>
                  <a:srgbClr val="FF0000"/>
                </a:solidFill>
                <a:latin typeface="David" panose="020E0502060401010101" pitchFamily="34" charset="-79"/>
                <a:cs typeface="David" panose="020E0502060401010101" pitchFamily="34" charset="-79"/>
              </a:rPr>
              <a:t>Predominate</a:t>
            </a:r>
            <a:r>
              <a:rPr lang="en-US" sz="2800" dirty="0" smtClean="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 31</a:t>
            </a:r>
            <a:r>
              <a:rPr lang="en-US" sz="2800" dirty="0" smtClean="0">
                <a:latin typeface="David" panose="020E0502060401010101" pitchFamily="34" charset="-79"/>
                <a:cs typeface="David" panose="020E0502060401010101" pitchFamily="34" charset="-79"/>
              </a:rPr>
              <a:t>: If ideas or things predominate, they are the most common.</a:t>
            </a:r>
          </a:p>
          <a:p>
            <a:pPr>
              <a:lnSpc>
                <a:spcPct val="170000"/>
              </a:lnSpc>
            </a:pPr>
            <a:r>
              <a:rPr lang="en-US" sz="2800" b="1" dirty="0" smtClean="0">
                <a:solidFill>
                  <a:srgbClr val="FF0000"/>
                </a:solidFill>
                <a:latin typeface="David" panose="020E0502060401010101" pitchFamily="34" charset="-79"/>
                <a:cs typeface="David" panose="020E0502060401010101" pitchFamily="34" charset="-79"/>
              </a:rPr>
              <a:t>Coup</a:t>
            </a:r>
            <a:r>
              <a:rPr lang="en-US" sz="2800" dirty="0" smtClean="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 32</a:t>
            </a:r>
            <a:r>
              <a:rPr lang="en-US" sz="2800" dirty="0" smtClean="0">
                <a:latin typeface="David" panose="020E0502060401010101" pitchFamily="34" charset="-79"/>
                <a:cs typeface="David" panose="020E0502060401010101" pitchFamily="34" charset="-79"/>
              </a:rPr>
              <a:t>:  A coup is the sudden overthrow of a government by a group of people.</a:t>
            </a:r>
          </a:p>
          <a:p>
            <a:pPr>
              <a:lnSpc>
                <a:spcPct val="170000"/>
              </a:lnSpc>
            </a:pPr>
            <a:r>
              <a:rPr lang="en-US" sz="2800" b="1" dirty="0" smtClean="0">
                <a:solidFill>
                  <a:srgbClr val="FF0000"/>
                </a:solidFill>
                <a:latin typeface="David" panose="020E0502060401010101" pitchFamily="34" charset="-79"/>
                <a:cs typeface="David" panose="020E0502060401010101" pitchFamily="34" charset="-79"/>
              </a:rPr>
              <a:t>Persecution</a:t>
            </a:r>
            <a:r>
              <a:rPr lang="en-US" sz="2800" dirty="0" smtClean="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 33</a:t>
            </a:r>
            <a:r>
              <a:rPr lang="en-US" sz="2800" dirty="0" smtClean="0">
                <a:latin typeface="David" panose="020E0502060401010101" pitchFamily="34" charset="-79"/>
                <a:cs typeface="David" panose="020E0502060401010101" pitchFamily="34" charset="-79"/>
              </a:rPr>
              <a:t>: Persecution is the harsh treatment of others, often due to race or religion.</a:t>
            </a:r>
          </a:p>
          <a:p>
            <a:pPr>
              <a:lnSpc>
                <a:spcPct val="170000"/>
              </a:lnSpc>
            </a:pPr>
            <a:r>
              <a:rPr lang="en-US" sz="2800" b="1" dirty="0" smtClean="0">
                <a:solidFill>
                  <a:srgbClr val="FF0000"/>
                </a:solidFill>
                <a:latin typeface="David" panose="020E0502060401010101" pitchFamily="34" charset="-79"/>
                <a:cs typeface="David" panose="020E0502060401010101" pitchFamily="34" charset="-79"/>
              </a:rPr>
              <a:t>Dispossess</a:t>
            </a:r>
            <a:r>
              <a:rPr lang="en-US" sz="2800" dirty="0" smtClean="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 33</a:t>
            </a:r>
            <a:r>
              <a:rPr lang="en-US" sz="2800" dirty="0" smtClean="0">
                <a:latin typeface="David" panose="020E0502060401010101" pitchFamily="34" charset="-79"/>
                <a:cs typeface="David" panose="020E0502060401010101" pitchFamily="34" charset="-79"/>
              </a:rPr>
              <a:t>: To dispossess someone is to deny him or her possession of something.</a:t>
            </a:r>
          </a:p>
          <a:p>
            <a:pPr>
              <a:lnSpc>
                <a:spcPct val="170000"/>
              </a:lnSpc>
            </a:pPr>
            <a:r>
              <a:rPr lang="en-US" sz="2800" b="1" dirty="0" smtClean="0">
                <a:solidFill>
                  <a:srgbClr val="FF0000"/>
                </a:solidFill>
                <a:latin typeface="David" panose="020E0502060401010101" pitchFamily="34" charset="-79"/>
                <a:cs typeface="David" panose="020E0502060401010101" pitchFamily="34" charset="-79"/>
              </a:rPr>
              <a:t>Natal</a:t>
            </a:r>
            <a:r>
              <a:rPr lang="en-US" sz="2800" dirty="0" smtClean="0">
                <a:latin typeface="David" panose="020E0502060401010101" pitchFamily="34" charset="-79"/>
                <a:cs typeface="David" panose="020E0502060401010101" pitchFamily="34" charset="-79"/>
              </a:rPr>
              <a:t>, </a:t>
            </a:r>
            <a:r>
              <a:rPr lang="en-US" sz="2800" b="1" dirty="0" smtClean="0">
                <a:latin typeface="David" panose="020E0502060401010101" pitchFamily="34" charset="-79"/>
                <a:cs typeface="David" panose="020E0502060401010101" pitchFamily="34" charset="-79"/>
              </a:rPr>
              <a:t>p. 36</a:t>
            </a:r>
            <a:r>
              <a:rPr lang="en-US" sz="2800" dirty="0" smtClean="0">
                <a:latin typeface="David" panose="020E0502060401010101" pitchFamily="34" charset="-79"/>
                <a:cs typeface="David" panose="020E0502060401010101" pitchFamily="34" charset="-79"/>
              </a:rPr>
              <a:t>: If something is natal, it relates to birth.</a:t>
            </a:r>
          </a:p>
          <a:p>
            <a:endParaRPr lang="en-US" sz="2800" dirty="0"/>
          </a:p>
        </p:txBody>
      </p:sp>
      <p:pic>
        <p:nvPicPr>
          <p:cNvPr id="4" name="Picture 3"/>
          <p:cNvPicPr>
            <a:picLocks noChangeAspect="1"/>
          </p:cNvPicPr>
          <p:nvPr/>
        </p:nvPicPr>
        <p:blipFill>
          <a:blip r:embed="rId2"/>
          <a:stretch>
            <a:fillRect/>
          </a:stretch>
        </p:blipFill>
        <p:spPr>
          <a:xfrm>
            <a:off x="8276337" y="5004532"/>
            <a:ext cx="3575360" cy="1833226"/>
          </a:xfrm>
          <a:prstGeom prst="rect">
            <a:avLst/>
          </a:prstGeom>
        </p:spPr>
      </p:pic>
    </p:spTree>
    <p:extLst>
      <p:ext uri="{BB962C8B-B14F-4D97-AF65-F5344CB8AC3E}">
        <p14:creationId xmlns:p14="http://schemas.microsoft.com/office/powerpoint/2010/main" val="37406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Key ideas</a:t>
            </a:r>
            <a:endParaRPr lang="en-US" dirty="0"/>
          </a:p>
        </p:txBody>
      </p:sp>
      <p:sp>
        <p:nvSpPr>
          <p:cNvPr id="3" name="Content Placeholder 2"/>
          <p:cNvSpPr>
            <a:spLocks noGrp="1"/>
          </p:cNvSpPr>
          <p:nvPr>
            <p:ph idx="1"/>
          </p:nvPr>
        </p:nvSpPr>
        <p:spPr>
          <a:xfrm>
            <a:off x="581192" y="2180495"/>
            <a:ext cx="11029615" cy="4677505"/>
          </a:xfrm>
        </p:spPr>
        <p:txBody>
          <a:bodyPr>
            <a:normAutofit fontScale="92500"/>
          </a:bodyPr>
          <a:lstStyle/>
          <a:p>
            <a:r>
              <a:rPr lang="en-US" sz="2800" b="1" dirty="0"/>
              <a:t>Personal Essay – </a:t>
            </a:r>
            <a:r>
              <a:rPr lang="en-US" sz="2800" dirty="0"/>
              <a:t>nonfiction essay in which an author expresses an opinion or provides insight based on personal experiences</a:t>
            </a:r>
          </a:p>
          <a:p>
            <a:r>
              <a:rPr lang="en-US" sz="2800" b="1" dirty="0"/>
              <a:t>Author’s purpose – </a:t>
            </a:r>
            <a:r>
              <a:rPr lang="en-US" sz="2800" dirty="0"/>
              <a:t>his or her reason for writing</a:t>
            </a:r>
          </a:p>
          <a:p>
            <a:pPr lvl="1"/>
            <a:r>
              <a:rPr lang="en-US" sz="2400" b="1" dirty="0">
                <a:solidFill>
                  <a:srgbClr val="FF0000"/>
                </a:solidFill>
              </a:rPr>
              <a:t>To inform, to </a:t>
            </a:r>
            <a:r>
              <a:rPr lang="en-US" sz="2400" b="1" dirty="0" smtClean="0">
                <a:solidFill>
                  <a:srgbClr val="FF0000"/>
                </a:solidFill>
              </a:rPr>
              <a:t>persuade, to entertain, </a:t>
            </a:r>
            <a:r>
              <a:rPr lang="en-US" sz="2400" b="1" dirty="0">
                <a:solidFill>
                  <a:srgbClr val="FF0000"/>
                </a:solidFill>
              </a:rPr>
              <a:t>or to express </a:t>
            </a:r>
            <a:r>
              <a:rPr lang="en-US" sz="2400" b="1" dirty="0" smtClean="0">
                <a:solidFill>
                  <a:srgbClr val="FF0000"/>
                </a:solidFill>
              </a:rPr>
              <a:t>feelings.</a:t>
            </a:r>
            <a:endParaRPr lang="en-US" sz="2400" b="1" dirty="0">
              <a:solidFill>
                <a:srgbClr val="FF0000"/>
              </a:solidFill>
            </a:endParaRPr>
          </a:p>
          <a:p>
            <a:r>
              <a:rPr lang="en-US" sz="2800" b="1" dirty="0"/>
              <a:t>Central Idea </a:t>
            </a:r>
            <a:r>
              <a:rPr lang="en-US" sz="2800" dirty="0"/>
              <a:t>– the main point or message the author wants to communicate</a:t>
            </a:r>
          </a:p>
          <a:p>
            <a:r>
              <a:rPr lang="en-US" sz="2800" b="1" dirty="0"/>
              <a:t>Supporting Details – </a:t>
            </a:r>
            <a:r>
              <a:rPr lang="en-US" sz="2800" dirty="0"/>
              <a:t>the facts, opinions, examples and anecdotes that the author provides to make his or her point.</a:t>
            </a:r>
            <a:endParaRPr lang="en-US" sz="2800" b="1" dirty="0"/>
          </a:p>
          <a:p>
            <a:r>
              <a:rPr lang="en-US" sz="2800" b="1" dirty="0"/>
              <a:t>Repetition – </a:t>
            </a:r>
            <a:r>
              <a:rPr lang="en-US" sz="2800" dirty="0"/>
              <a:t>the use of the same word or group of words more than once</a:t>
            </a:r>
          </a:p>
          <a:p>
            <a:r>
              <a:rPr lang="en-US" sz="2800" b="1" dirty="0"/>
              <a:t>Chronological Order – </a:t>
            </a:r>
            <a:r>
              <a:rPr lang="en-US" sz="2800" dirty="0"/>
              <a:t>the order in which things happened</a:t>
            </a:r>
          </a:p>
          <a:p>
            <a:endParaRPr lang="en-US" dirty="0"/>
          </a:p>
        </p:txBody>
      </p:sp>
    </p:spTree>
    <p:extLst>
      <p:ext uri="{BB962C8B-B14F-4D97-AF65-F5344CB8AC3E}">
        <p14:creationId xmlns:p14="http://schemas.microsoft.com/office/powerpoint/2010/main" val="1612219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pic>
        <p:nvPicPr>
          <p:cNvPr id="6" name="Content Placeholder 5"/>
          <p:cNvPicPr>
            <a:picLocks noGrp="1" noChangeAspect="1"/>
          </p:cNvPicPr>
          <p:nvPr>
            <p:ph idx="1"/>
          </p:nvPr>
        </p:nvPicPr>
        <p:blipFill>
          <a:blip r:embed="rId2"/>
          <a:stretch>
            <a:fillRect/>
          </a:stretch>
        </p:blipFill>
        <p:spPr>
          <a:xfrm>
            <a:off x="4642846" y="1799084"/>
            <a:ext cx="7099748" cy="5058916"/>
          </a:xfrm>
          <a:prstGeom prst="rect">
            <a:avLst/>
          </a:prstGeom>
        </p:spPr>
      </p:pic>
      <p:sp>
        <p:nvSpPr>
          <p:cNvPr id="7" name="TextBox 6"/>
          <p:cNvSpPr txBox="1"/>
          <p:nvPr/>
        </p:nvSpPr>
        <p:spPr>
          <a:xfrm>
            <a:off x="581192" y="2265218"/>
            <a:ext cx="3824553" cy="4154984"/>
          </a:xfrm>
          <a:prstGeom prst="rect">
            <a:avLst/>
          </a:prstGeom>
          <a:solidFill>
            <a:schemeClr val="bg1"/>
          </a:solidFill>
          <a:ln w="76200">
            <a:solidFill>
              <a:schemeClr val="accent2">
                <a:lumMod val="50000"/>
              </a:schemeClr>
            </a:solidFill>
          </a:ln>
        </p:spPr>
        <p:txBody>
          <a:bodyPr wrap="square" rtlCol="0">
            <a:spAutoFit/>
          </a:bodyPr>
          <a:lstStyle/>
          <a:p>
            <a:r>
              <a:rPr lang="en-US" sz="2400" dirty="0" smtClean="0">
                <a:latin typeface="David" panose="020E0502060401010101" pitchFamily="34" charset="-79"/>
                <a:cs typeface="David" panose="020E0502060401010101" pitchFamily="34" charset="-79"/>
              </a:rPr>
              <a:t>Haiti is a small country located on the island of Hispaniola in the Caribbean Sea. In the 50’s, the ruthless dictator Francois “Papa Doc” Duvalier took control of the country. Haitians like author Jean-Pierre Benoit and his parents began to immigrate to the U.S to escape the tyrannical government. </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0684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continued . . .</a:t>
            </a:r>
            <a:endParaRPr lang="en-US" dirty="0"/>
          </a:p>
        </p:txBody>
      </p:sp>
      <p:pic>
        <p:nvPicPr>
          <p:cNvPr id="4" name="Content Placeholder 3"/>
          <p:cNvPicPr>
            <a:picLocks noGrp="1" noChangeAspect="1"/>
          </p:cNvPicPr>
          <p:nvPr>
            <p:ph idx="1"/>
          </p:nvPr>
        </p:nvPicPr>
        <p:blipFill>
          <a:blip r:embed="rId2"/>
          <a:stretch>
            <a:fillRect/>
          </a:stretch>
        </p:blipFill>
        <p:spPr>
          <a:xfrm>
            <a:off x="5106897" y="1799084"/>
            <a:ext cx="6686352" cy="3925094"/>
          </a:xfrm>
          <a:prstGeom prst="rect">
            <a:avLst/>
          </a:prstGeom>
        </p:spPr>
      </p:pic>
      <p:sp>
        <p:nvSpPr>
          <p:cNvPr id="5" name="TextBox 4"/>
          <p:cNvSpPr txBox="1"/>
          <p:nvPr/>
        </p:nvSpPr>
        <p:spPr>
          <a:xfrm>
            <a:off x="581192" y="2265218"/>
            <a:ext cx="3824553" cy="3970318"/>
          </a:xfrm>
          <a:prstGeom prst="rect">
            <a:avLst/>
          </a:prstGeom>
          <a:solidFill>
            <a:schemeClr val="bg1"/>
          </a:solidFill>
          <a:ln w="76200">
            <a:solidFill>
              <a:schemeClr val="accent2">
                <a:lumMod val="50000"/>
              </a:schemeClr>
            </a:solidFill>
          </a:ln>
        </p:spPr>
        <p:txBody>
          <a:bodyPr wrap="square" rtlCol="0">
            <a:spAutoFit/>
          </a:bodyPr>
          <a:lstStyle/>
          <a:p>
            <a:r>
              <a:rPr lang="en-US" sz="2800" dirty="0" smtClean="0">
                <a:latin typeface="David" panose="020E0502060401010101" pitchFamily="34" charset="-79"/>
                <a:cs typeface="David" panose="020E0502060401010101" pitchFamily="34" charset="-79"/>
              </a:rPr>
              <a:t>This immigration increased in the 70’s during the brutal rule of Duvalier’s son, Jean-Claude “Baby Doc” Duvalier. By the 2000’s, hundreds of thousands of Haitians were living in the United States. </a:t>
            </a:r>
            <a:endParaRPr lang="en-US"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74785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sp>
        <p:nvSpPr>
          <p:cNvPr id="3" name="Content Placeholder 2"/>
          <p:cNvSpPr>
            <a:spLocks noGrp="1"/>
          </p:cNvSpPr>
          <p:nvPr>
            <p:ph idx="1"/>
          </p:nvPr>
        </p:nvSpPr>
        <p:spPr>
          <a:xfrm>
            <a:off x="581191" y="1589848"/>
            <a:ext cx="11029615" cy="3678303"/>
          </a:xfrm>
        </p:spPr>
        <p:txBody>
          <a:bodyPr>
            <a:normAutofit/>
          </a:bodyPr>
          <a:lstStyle/>
          <a:p>
            <a:r>
              <a:rPr lang="en-US" sz="3200" dirty="0" smtClean="0">
                <a:latin typeface="David" panose="020E0502060401010101" pitchFamily="34" charset="-79"/>
                <a:cs typeface="David" panose="020E0502060401010101" pitchFamily="34" charset="-79"/>
              </a:rPr>
              <a:t>In your groups, research to identify </a:t>
            </a:r>
            <a:r>
              <a:rPr lang="en-US" sz="3200" dirty="0">
                <a:latin typeface="David" panose="020E0502060401010101" pitchFamily="34" charset="-79"/>
                <a:cs typeface="David" panose="020E0502060401010101" pitchFamily="34" charset="-79"/>
              </a:rPr>
              <a:t>key </a:t>
            </a:r>
            <a:r>
              <a:rPr lang="en-US" sz="3200" dirty="0" smtClean="0">
                <a:latin typeface="David" panose="020E0502060401010101" pitchFamily="34" charset="-79"/>
                <a:cs typeface="David" panose="020E0502060401010101" pitchFamily="34" charset="-79"/>
              </a:rPr>
              <a:t>information </a:t>
            </a:r>
            <a:r>
              <a:rPr lang="en-US" sz="3200" dirty="0">
                <a:latin typeface="David" panose="020E0502060401010101" pitchFamily="34" charset="-79"/>
                <a:cs typeface="David" panose="020E0502060401010101" pitchFamily="34" charset="-79"/>
              </a:rPr>
              <a:t>about the Duvalier regime and </a:t>
            </a:r>
            <a:r>
              <a:rPr lang="en-US" sz="3200" u="sng" dirty="0">
                <a:latin typeface="David" panose="020E0502060401010101" pitchFamily="34" charset="-79"/>
                <a:cs typeface="David" panose="020E0502060401010101" pitchFamily="34" charset="-79"/>
              </a:rPr>
              <a:t>the impact of their policies on the people of </a:t>
            </a:r>
            <a:r>
              <a:rPr lang="en-US" sz="3200" u="sng" dirty="0" smtClean="0">
                <a:latin typeface="David" panose="020E0502060401010101" pitchFamily="34" charset="-79"/>
                <a:cs typeface="David" panose="020E0502060401010101" pitchFamily="34" charset="-79"/>
              </a:rPr>
              <a:t>Haiti.</a:t>
            </a:r>
          </a:p>
          <a:p>
            <a:r>
              <a:rPr lang="en-US" sz="3200" dirty="0" smtClean="0">
                <a:latin typeface="David" panose="020E0502060401010101" pitchFamily="34" charset="-79"/>
                <a:cs typeface="David" panose="020E0502060401010101" pitchFamily="34" charset="-79"/>
              </a:rPr>
              <a:t>Create a chronological timeline of these events in order to organize your findings.</a:t>
            </a:r>
            <a:endParaRPr lang="en-US" sz="3200" dirty="0">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2"/>
          <a:stretch>
            <a:fillRect/>
          </a:stretch>
        </p:blipFill>
        <p:spPr>
          <a:xfrm>
            <a:off x="5113024" y="4439476"/>
            <a:ext cx="6497782" cy="2182297"/>
          </a:xfrm>
          <a:prstGeom prst="rect">
            <a:avLst/>
          </a:prstGeom>
        </p:spPr>
      </p:pic>
      <p:pic>
        <p:nvPicPr>
          <p:cNvPr id="5" name="Picture 4"/>
          <p:cNvPicPr>
            <a:picLocks noChangeAspect="1"/>
          </p:cNvPicPr>
          <p:nvPr/>
        </p:nvPicPr>
        <p:blipFill>
          <a:blip r:embed="rId3"/>
          <a:stretch>
            <a:fillRect/>
          </a:stretch>
        </p:blipFill>
        <p:spPr>
          <a:xfrm>
            <a:off x="6941127" y="702156"/>
            <a:ext cx="2541875" cy="1048796"/>
          </a:xfrm>
          <a:prstGeom prst="rect">
            <a:avLst/>
          </a:prstGeom>
        </p:spPr>
      </p:pic>
    </p:spTree>
    <p:extLst>
      <p:ext uri="{BB962C8B-B14F-4D97-AF65-F5344CB8AC3E}">
        <p14:creationId xmlns:p14="http://schemas.microsoft.com/office/powerpoint/2010/main" val="1056822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Duvalier regimes</a:t>
            </a:r>
            <a:endParaRPr lang="en-US" dirty="0"/>
          </a:p>
        </p:txBody>
      </p:sp>
      <p:sp>
        <p:nvSpPr>
          <p:cNvPr id="3" name="Content Placeholder 2"/>
          <p:cNvSpPr>
            <a:spLocks noGrp="1"/>
          </p:cNvSpPr>
          <p:nvPr>
            <p:ph idx="1"/>
          </p:nvPr>
        </p:nvSpPr>
        <p:spPr>
          <a:xfrm>
            <a:off x="581191" y="1589848"/>
            <a:ext cx="11029615" cy="1848811"/>
          </a:xfrm>
        </p:spPr>
        <p:txBody>
          <a:bodyPr>
            <a:normAutofit/>
          </a:bodyPr>
          <a:lstStyle/>
          <a:p>
            <a:r>
              <a:rPr lang="en-US" sz="3200" dirty="0" smtClean="0">
                <a:latin typeface="David" panose="020E0502060401010101" pitchFamily="34" charset="-79"/>
                <a:cs typeface="David" panose="020E0502060401010101" pitchFamily="34" charset="-79"/>
              </a:rPr>
              <a:t>What events and conditions led people to leave Haiti?</a:t>
            </a:r>
            <a:endParaRPr lang="en-US" sz="3200" u="sng" dirty="0" smtClean="0">
              <a:latin typeface="David" panose="020E0502060401010101" pitchFamily="34" charset="-79"/>
              <a:cs typeface="David" panose="020E0502060401010101" pitchFamily="34" charset="-79"/>
            </a:endParaRPr>
          </a:p>
        </p:txBody>
      </p:sp>
      <p:pic>
        <p:nvPicPr>
          <p:cNvPr id="4" name="Picture 3"/>
          <p:cNvPicPr>
            <a:picLocks noChangeAspect="1"/>
          </p:cNvPicPr>
          <p:nvPr/>
        </p:nvPicPr>
        <p:blipFill>
          <a:blip r:embed="rId2"/>
          <a:stretch>
            <a:fillRect/>
          </a:stretch>
        </p:blipFill>
        <p:spPr>
          <a:xfrm>
            <a:off x="811370" y="2861715"/>
            <a:ext cx="9628960" cy="2414201"/>
          </a:xfrm>
          <a:prstGeom prst="rect">
            <a:avLst/>
          </a:prstGeom>
        </p:spPr>
      </p:pic>
      <p:pic>
        <p:nvPicPr>
          <p:cNvPr id="5" name="Picture 4"/>
          <p:cNvPicPr>
            <a:picLocks noChangeAspect="1"/>
          </p:cNvPicPr>
          <p:nvPr/>
        </p:nvPicPr>
        <p:blipFill>
          <a:blip r:embed="rId3"/>
          <a:stretch>
            <a:fillRect/>
          </a:stretch>
        </p:blipFill>
        <p:spPr>
          <a:xfrm>
            <a:off x="6941127" y="702156"/>
            <a:ext cx="2541875" cy="1048796"/>
          </a:xfrm>
          <a:prstGeom prst="rect">
            <a:avLst/>
          </a:prstGeom>
        </p:spPr>
      </p:pic>
      <p:sp>
        <p:nvSpPr>
          <p:cNvPr id="6" name="Rectangle 5"/>
          <p:cNvSpPr/>
          <p:nvPr/>
        </p:nvSpPr>
        <p:spPr>
          <a:xfrm>
            <a:off x="9694747" y="1394900"/>
            <a:ext cx="1704313" cy="338554"/>
          </a:xfrm>
          <a:prstGeom prst="rect">
            <a:avLst/>
          </a:prstGeom>
          <a:noFill/>
        </p:spPr>
        <p:txBody>
          <a:bodyPr wrap="none" lIns="91440" tIns="45720" rIns="91440" bIns="45720">
            <a:spAutoFit/>
          </a:bodyPr>
          <a:lstStyle/>
          <a:p>
            <a:pPr algn="ctr"/>
            <a:r>
              <a:rPr lang="en-US" sz="1600" b="1" dirty="0" smtClean="0">
                <a:ln w="6600">
                  <a:solidFill>
                    <a:schemeClr val="accent2"/>
                  </a:solidFill>
                  <a:prstDash val="solid"/>
                </a:ln>
                <a:solidFill>
                  <a:srgbClr val="FFFFFF"/>
                </a:solidFill>
                <a:effectLst>
                  <a:outerShdw dist="38100" dir="2700000" algn="tl" rotWithShape="0">
                    <a:schemeClr val="accent2"/>
                  </a:outerShdw>
                </a:effectLst>
              </a:rPr>
              <a:t>Class discussion</a:t>
            </a:r>
            <a:endParaRPr lang="en-US" sz="1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Rectangle 6"/>
          <p:cNvSpPr/>
          <p:nvPr/>
        </p:nvSpPr>
        <p:spPr>
          <a:xfrm>
            <a:off x="1223493" y="3039414"/>
            <a:ext cx="862884" cy="399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297168" y="3028706"/>
            <a:ext cx="883997" cy="420660"/>
          </a:xfrm>
          <a:prstGeom prst="rect">
            <a:avLst/>
          </a:prstGeom>
        </p:spPr>
      </p:pic>
      <p:pic>
        <p:nvPicPr>
          <p:cNvPr id="9" name="Picture 8"/>
          <p:cNvPicPr>
            <a:picLocks noChangeAspect="1"/>
          </p:cNvPicPr>
          <p:nvPr/>
        </p:nvPicPr>
        <p:blipFill>
          <a:blip r:embed="rId4"/>
          <a:stretch>
            <a:fillRect/>
          </a:stretch>
        </p:blipFill>
        <p:spPr>
          <a:xfrm>
            <a:off x="5183851" y="2959969"/>
            <a:ext cx="883997" cy="420660"/>
          </a:xfrm>
          <a:prstGeom prst="rect">
            <a:avLst/>
          </a:prstGeom>
        </p:spPr>
      </p:pic>
      <p:pic>
        <p:nvPicPr>
          <p:cNvPr id="10" name="Picture 9"/>
          <p:cNvPicPr>
            <a:picLocks noChangeAspect="1"/>
          </p:cNvPicPr>
          <p:nvPr/>
        </p:nvPicPr>
        <p:blipFill>
          <a:blip r:embed="rId4"/>
          <a:stretch>
            <a:fillRect/>
          </a:stretch>
        </p:blipFill>
        <p:spPr>
          <a:xfrm>
            <a:off x="6885098" y="3026534"/>
            <a:ext cx="883997" cy="420660"/>
          </a:xfrm>
          <a:prstGeom prst="rect">
            <a:avLst/>
          </a:prstGeom>
        </p:spPr>
      </p:pic>
      <p:pic>
        <p:nvPicPr>
          <p:cNvPr id="11" name="Picture 10"/>
          <p:cNvPicPr>
            <a:picLocks noChangeAspect="1"/>
          </p:cNvPicPr>
          <p:nvPr/>
        </p:nvPicPr>
        <p:blipFill>
          <a:blip r:embed="rId4"/>
          <a:stretch>
            <a:fillRect/>
          </a:stretch>
        </p:blipFill>
        <p:spPr>
          <a:xfrm>
            <a:off x="9041003" y="2959969"/>
            <a:ext cx="883997" cy="420660"/>
          </a:xfrm>
          <a:prstGeom prst="rect">
            <a:avLst/>
          </a:prstGeom>
        </p:spPr>
      </p:pic>
      <p:pic>
        <p:nvPicPr>
          <p:cNvPr id="12" name="Picture 11"/>
          <p:cNvPicPr>
            <a:picLocks noChangeAspect="1"/>
          </p:cNvPicPr>
          <p:nvPr/>
        </p:nvPicPr>
        <p:blipFill>
          <a:blip r:embed="rId4"/>
          <a:stretch>
            <a:fillRect/>
          </a:stretch>
        </p:blipFill>
        <p:spPr>
          <a:xfrm>
            <a:off x="927279" y="4779529"/>
            <a:ext cx="1159098" cy="365587"/>
          </a:xfrm>
          <a:prstGeom prst="rect">
            <a:avLst/>
          </a:prstGeom>
        </p:spPr>
      </p:pic>
      <p:pic>
        <p:nvPicPr>
          <p:cNvPr id="13" name="Picture 12"/>
          <p:cNvPicPr>
            <a:picLocks noChangeAspect="1"/>
          </p:cNvPicPr>
          <p:nvPr/>
        </p:nvPicPr>
        <p:blipFill>
          <a:blip r:embed="rId5"/>
          <a:stretch>
            <a:fillRect/>
          </a:stretch>
        </p:blipFill>
        <p:spPr>
          <a:xfrm>
            <a:off x="3022825" y="4749427"/>
            <a:ext cx="1158340" cy="365792"/>
          </a:xfrm>
          <a:prstGeom prst="rect">
            <a:avLst/>
          </a:prstGeom>
        </p:spPr>
      </p:pic>
      <p:pic>
        <p:nvPicPr>
          <p:cNvPr id="14" name="Picture 13"/>
          <p:cNvPicPr>
            <a:picLocks noChangeAspect="1"/>
          </p:cNvPicPr>
          <p:nvPr/>
        </p:nvPicPr>
        <p:blipFill>
          <a:blip r:embed="rId5"/>
          <a:stretch>
            <a:fillRect/>
          </a:stretch>
        </p:blipFill>
        <p:spPr>
          <a:xfrm>
            <a:off x="4978193" y="4792408"/>
            <a:ext cx="1158340" cy="365792"/>
          </a:xfrm>
          <a:prstGeom prst="rect">
            <a:avLst/>
          </a:prstGeom>
        </p:spPr>
      </p:pic>
      <p:pic>
        <p:nvPicPr>
          <p:cNvPr id="15" name="Picture 14"/>
          <p:cNvPicPr>
            <a:picLocks noChangeAspect="1"/>
          </p:cNvPicPr>
          <p:nvPr/>
        </p:nvPicPr>
        <p:blipFill>
          <a:blip r:embed="rId5"/>
          <a:stretch>
            <a:fillRect/>
          </a:stretch>
        </p:blipFill>
        <p:spPr>
          <a:xfrm>
            <a:off x="6948294" y="4792408"/>
            <a:ext cx="1158340" cy="365792"/>
          </a:xfrm>
          <a:prstGeom prst="rect">
            <a:avLst/>
          </a:prstGeom>
        </p:spPr>
      </p:pic>
      <p:pic>
        <p:nvPicPr>
          <p:cNvPr id="16" name="Picture 15"/>
          <p:cNvPicPr>
            <a:picLocks noChangeAspect="1"/>
          </p:cNvPicPr>
          <p:nvPr/>
        </p:nvPicPr>
        <p:blipFill>
          <a:blip r:embed="rId5"/>
          <a:stretch>
            <a:fillRect/>
          </a:stretch>
        </p:blipFill>
        <p:spPr>
          <a:xfrm>
            <a:off x="9028349" y="4792408"/>
            <a:ext cx="1158340" cy="365792"/>
          </a:xfrm>
          <a:prstGeom prst="rect">
            <a:avLst/>
          </a:prstGeom>
        </p:spPr>
      </p:pic>
      <p:sp>
        <p:nvSpPr>
          <p:cNvPr id="17" name="TextBox 16"/>
          <p:cNvSpPr txBox="1"/>
          <p:nvPr/>
        </p:nvSpPr>
        <p:spPr>
          <a:xfrm>
            <a:off x="581191" y="5821250"/>
            <a:ext cx="9375319"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dirty="0" smtClean="0">
                <a:latin typeface="David" panose="020E0502060401010101" pitchFamily="34" charset="-79"/>
                <a:cs typeface="David" panose="020E0502060401010101" pitchFamily="34" charset="-79"/>
              </a:rPr>
              <a:t>The events and conditions that led people to leave Haiti included. . .</a:t>
            </a:r>
            <a:endParaRPr lang="en-US" sz="2400" dirty="0">
              <a:latin typeface="David" panose="020E0502060401010101" pitchFamily="34" charset="-79"/>
              <a:cs typeface="David" panose="020E0502060401010101" pitchFamily="34" charset="-79"/>
            </a:endParaRPr>
          </a:p>
        </p:txBody>
      </p:sp>
      <p:sp>
        <p:nvSpPr>
          <p:cNvPr id="18" name="Rectangle 17"/>
          <p:cNvSpPr/>
          <p:nvPr/>
        </p:nvSpPr>
        <p:spPr>
          <a:xfrm>
            <a:off x="9997714" y="564053"/>
            <a:ext cx="1098378"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(2)</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19854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595</TotalTime>
  <Words>728</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David</vt:lpstr>
      <vt:lpstr>Forte</vt:lpstr>
      <vt:lpstr>Gill Sans MT</vt:lpstr>
      <vt:lpstr>Wingdings</vt:lpstr>
      <vt:lpstr>Wingdings 2</vt:lpstr>
      <vt:lpstr>Dividend</vt:lpstr>
      <vt:lpstr>Bonne ANnee</vt:lpstr>
      <vt:lpstr>Essential question:</vt:lpstr>
      <vt:lpstr>(Notes)</vt:lpstr>
      <vt:lpstr>(Notes) Key Vocabulary</vt:lpstr>
      <vt:lpstr>(Notes) Key ideas</vt:lpstr>
      <vt:lpstr>Background</vt:lpstr>
      <vt:lpstr>Background continued . . .</vt:lpstr>
      <vt:lpstr>Investigate the Duvalier regimes</vt:lpstr>
      <vt:lpstr>Investigate the Duvalier regimes</vt:lpstr>
      <vt:lpstr>Author’s Purpose: a closer look</vt:lpstr>
      <vt:lpstr>Text Structure</vt:lpstr>
      <vt:lpstr>Setting a purpose p. 31</vt:lpstr>
      <vt:lpstr>Interactive Reading p. 34-35</vt:lpstr>
      <vt:lpstr>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ANnee</dc:title>
  <dc:creator>Knowlton, Michael C.</dc:creator>
  <cp:lastModifiedBy>Knowlton, Michael C.</cp:lastModifiedBy>
  <cp:revision>24</cp:revision>
  <dcterms:created xsi:type="dcterms:W3CDTF">2017-09-20T15:56:24Z</dcterms:created>
  <dcterms:modified xsi:type="dcterms:W3CDTF">2017-09-25T17:00:39Z</dcterms:modified>
</cp:coreProperties>
</file>