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  <p:sldMasterId id="2147483686" r:id="rId3"/>
  </p:sldMasterIdLst>
  <p:notesMasterIdLst>
    <p:notesMasterId r:id="rId59"/>
  </p:notesMasterIdLst>
  <p:handoutMasterIdLst>
    <p:handoutMasterId r:id="rId60"/>
  </p:handoutMasterIdLst>
  <p:sldIdLst>
    <p:sldId id="265" r:id="rId4"/>
    <p:sldId id="268" r:id="rId5"/>
    <p:sldId id="308" r:id="rId6"/>
    <p:sldId id="266" r:id="rId7"/>
    <p:sldId id="271" r:id="rId8"/>
    <p:sldId id="273" r:id="rId9"/>
    <p:sldId id="272" r:id="rId10"/>
    <p:sldId id="274" r:id="rId11"/>
    <p:sldId id="275" r:id="rId12"/>
    <p:sldId id="278" r:id="rId13"/>
    <p:sldId id="279" r:id="rId14"/>
    <p:sldId id="280" r:id="rId15"/>
    <p:sldId id="256" r:id="rId16"/>
    <p:sldId id="311" r:id="rId17"/>
    <p:sldId id="282" r:id="rId18"/>
    <p:sldId id="283" r:id="rId19"/>
    <p:sldId id="293" r:id="rId20"/>
    <p:sldId id="292" r:id="rId21"/>
    <p:sldId id="257" r:id="rId22"/>
    <p:sldId id="258" r:id="rId23"/>
    <p:sldId id="259" r:id="rId24"/>
    <p:sldId id="262" r:id="rId25"/>
    <p:sldId id="261" r:id="rId26"/>
    <p:sldId id="260" r:id="rId27"/>
    <p:sldId id="264" r:id="rId28"/>
    <p:sldId id="313" r:id="rId29"/>
    <p:sldId id="325" r:id="rId30"/>
    <p:sldId id="312" r:id="rId31"/>
    <p:sldId id="309" r:id="rId32"/>
    <p:sldId id="310" r:id="rId33"/>
    <p:sldId id="26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6" r:id="rId43"/>
    <p:sldId id="305" r:id="rId44"/>
    <p:sldId id="307" r:id="rId45"/>
    <p:sldId id="304" r:id="rId46"/>
    <p:sldId id="303" r:id="rId47"/>
    <p:sldId id="302" r:id="rId48"/>
    <p:sldId id="320" r:id="rId49"/>
    <p:sldId id="319" r:id="rId50"/>
    <p:sldId id="318" r:id="rId51"/>
    <p:sldId id="317" r:id="rId52"/>
    <p:sldId id="316" r:id="rId53"/>
    <p:sldId id="315" r:id="rId54"/>
    <p:sldId id="321" r:id="rId55"/>
    <p:sldId id="324" r:id="rId56"/>
    <p:sldId id="323" r:id="rId57"/>
    <p:sldId id="322" r:id="rId58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handoutMaster" Target="handoutMasters/handoutMaster1.xml"/><Relationship Id="rId65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CDD6111-E275-4FC5-8138-CC750ADDB70C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15D664C-805E-4E8A-A583-E5FA4B8D0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0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D6A98CA-EC60-407A-A194-9DC91570DB28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9E4CC2B-6514-4E68-9266-70B268158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4CC2B-6514-4E68-9266-70B2681588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67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3D896-27A5-4982-B259-4045B33FDDD1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4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4222" y="0"/>
            <a:ext cx="12183556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914400" y="2819400"/>
            <a:ext cx="103632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1000"/>
            <a:ext cx="85344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5970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190-9F2F-42AF-982A-F97D2EEB0AE2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9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34A7-4CF0-465D-B24E-F980674E4D2F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D1D-7BA7-4C3E-A3D1-BAC5A75FCD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18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19200"/>
            <a:ext cx="538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38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8985C-F9F2-4860-AA1F-8EE0E8417CD0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6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AD83-92F5-4E0F-9C6B-63E014E6D4ED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68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A26A-A9FC-493A-967B-CA3680D15388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4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AFE2D-578E-4D39-815D-5EF2757D200D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0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3FF4-6248-4137-8E0D-01BED42FA79B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9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336C3-E74D-4A01-962E-D9E46A604890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93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FC03-A594-4C35-8E51-FE8F992B4939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598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76200"/>
            <a:ext cx="2743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50B1-9D11-4E42-8681-A7C636B1D43A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6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904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10972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657600"/>
            <a:ext cx="10972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2618-4AE5-41CF-A1C7-81268002EEB9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05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904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53848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219200"/>
            <a:ext cx="53848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674E5-4237-4D02-9DE3-8F16FF706DE1}" type="datetimeFigureOut">
              <a:rPr lang="en-US">
                <a:solidFill>
                  <a:srgbClr val="000000"/>
                </a:solidFill>
              </a:rPr>
              <a:pPr/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003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8B323">
                    <a:lumMod val="50000"/>
                  </a:srgbClr>
                </a:solidFill>
              </a:rPr>
              <a:pPr/>
              <a:t>12/14/2017</a:t>
            </a:fld>
            <a:endParaRPr lang="en-US" dirty="0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8B323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98087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14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12/14/2017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74593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507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332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79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6813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11775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9216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945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4222" y="0"/>
            <a:ext cx="12183556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904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19200"/>
            <a:ext cx="10972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17D68E0-3139-4D31-9678-BF5E9A63B5EB}" type="datetimeFigureOut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12/14/2017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9D7BE8E-9176-4089-B894-E928AD5D6881}" type="slidenum">
              <a:rPr lang="en-US" smtClean="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45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12/14/2017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60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\\santarosa.k12.fl.us\StaffPrivate$\0302-AMS\KnowltonM\2017-2018\Collection%20Two\WITHG%20Practice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80040A-2E46-4B94-860C-2022FEA8E0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What is the Horror Genre?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9C0B64-6888-4620-8942-A77C6F193A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en-US" dirty="0"/>
              <a:t>Read aloud, Discussion, and </a:t>
            </a:r>
            <a:r>
              <a:rPr lang="en-US" dirty="0" smtClean="0"/>
              <a:t>Activity p.125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8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categories-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38" y="0"/>
            <a:ext cx="7578436" cy="605481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Yesterday, we played a version of 4-Corners to collaborate on the meaning of the criteria for which someone could categorize works of literature into the horror genre. </a:t>
            </a:r>
          </a:p>
          <a:p>
            <a:r>
              <a:rPr lang="en-US" sz="2800" dirty="0" smtClean="0"/>
              <a:t>Today, utilize the questions and answers on the Post-It notes to create your own definition of each category: </a:t>
            </a:r>
            <a:r>
              <a:rPr lang="en-US" sz="2800" b="1" dirty="0" smtClean="0"/>
              <a:t>Subjects, Organization, Setting, How Much </a:t>
            </a:r>
            <a:r>
              <a:rPr lang="en-US" sz="2800" b="1" dirty="0"/>
              <a:t>W</a:t>
            </a:r>
            <a:r>
              <a:rPr lang="en-US" sz="2800" b="1" dirty="0" smtClean="0"/>
              <a:t>e </a:t>
            </a:r>
            <a:r>
              <a:rPr lang="en-US" sz="2800" b="1" dirty="0"/>
              <a:t>B</a:t>
            </a:r>
            <a:r>
              <a:rPr lang="en-US" sz="2800" b="1" dirty="0" smtClean="0"/>
              <a:t>elieve, Source of Horror, and Themes. </a:t>
            </a:r>
            <a:r>
              <a:rPr lang="en-US" sz="2800" b="1" dirty="0" smtClean="0">
                <a:solidFill>
                  <a:srgbClr val="FF0000"/>
                </a:solidFill>
              </a:rPr>
              <a:t>Create a chart titled “What is the Horror Genre?” and fill in your definitions for each category.</a:t>
            </a:r>
          </a:p>
          <a:p>
            <a:r>
              <a:rPr lang="en-US" sz="2800" dirty="0" smtClean="0"/>
              <a:t>Tomorrow, we will analyze one of our stories from collection 2 and determine how it came to be labeled a “horror story” based on the categories we define today.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6292426"/>
            <a:ext cx="12566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If you finish the chart early, work on your Independent Reading Requirement for Quarter 2.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7761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is the Horror Genre?”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Review what we mean when we talk about the criteria (what makes-up) the horror genre.</a:t>
            </a:r>
          </a:p>
          <a:p>
            <a:r>
              <a:rPr lang="en-US" sz="3200" dirty="0" smtClean="0"/>
              <a:t>Watch the story of “Tillie” by Jackie </a:t>
            </a:r>
            <a:r>
              <a:rPr lang="en-US" sz="3200" dirty="0" err="1" smtClean="0"/>
              <a:t>Torrence</a:t>
            </a:r>
            <a:endParaRPr lang="en-US" sz="3200" dirty="0" smtClean="0"/>
          </a:p>
          <a:p>
            <a:r>
              <a:rPr lang="en-US" sz="3200" dirty="0" smtClean="0"/>
              <a:t>Complete the </a:t>
            </a:r>
            <a:r>
              <a:rPr lang="en-US" sz="3200" i="1" dirty="0" smtClean="0"/>
              <a:t>WITHG? </a:t>
            </a:r>
            <a:r>
              <a:rPr lang="en-US" sz="3200" dirty="0" smtClean="0"/>
              <a:t>Chart for “Tillie” (Small groups)</a:t>
            </a:r>
          </a:p>
          <a:p>
            <a:r>
              <a:rPr lang="en-US" sz="3200" dirty="0" smtClean="0"/>
              <a:t>Share ideas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450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WITHG? </a:t>
            </a:r>
            <a:r>
              <a:rPr lang="en-US" dirty="0" smtClean="0"/>
              <a:t>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30700" y="872597"/>
            <a:ext cx="17332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file"/>
              </a:rPr>
              <a:t>U:\2017-2018\Collection Two\WITHG Practice.pdf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"</a:t>
            </a:r>
            <a:r>
              <a:rPr lang="tr-TR" err="1"/>
              <a:t>What</a:t>
            </a:r>
            <a:r>
              <a:rPr lang="tr-TR"/>
              <a:t> is </a:t>
            </a:r>
            <a:r>
              <a:rPr lang="tr-TR" err="1"/>
              <a:t>the</a:t>
            </a:r>
            <a:r>
              <a:rPr lang="tr-TR"/>
              <a:t> </a:t>
            </a:r>
            <a:r>
              <a:rPr lang="tr-TR" err="1"/>
              <a:t>Horror</a:t>
            </a:r>
            <a:r>
              <a:rPr lang="tr-TR"/>
              <a:t> </a:t>
            </a:r>
            <a:r>
              <a:rPr lang="tr-TR" err="1"/>
              <a:t>Genre</a:t>
            </a:r>
            <a:r>
              <a:rPr lang="tr-TR"/>
              <a:t>?" </a:t>
            </a:r>
            <a:r>
              <a:rPr lang="tr-TR" err="1"/>
              <a:t>Graphic</a:t>
            </a:r>
            <a:r>
              <a:rPr lang="tr-TR"/>
              <a:t> Design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610" y="0"/>
            <a:ext cx="7584649" cy="685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design a graphic highlighting a specific criteria from our studies for which a literary story fits into the horror genre. </a:t>
            </a:r>
          </a:p>
          <a:p>
            <a:pPr lvl="1"/>
            <a:r>
              <a:rPr lang="en-US" sz="2000" dirty="0" smtClean="0"/>
              <a:t>For example, students may highlight the literary work’s:</a:t>
            </a:r>
          </a:p>
          <a:p>
            <a:pPr lvl="2"/>
            <a:r>
              <a:rPr lang="en-US" sz="1800" dirty="0" smtClean="0"/>
              <a:t>1. Subjects</a:t>
            </a:r>
          </a:p>
          <a:p>
            <a:pPr lvl="2"/>
            <a:r>
              <a:rPr lang="en-US" sz="1800" dirty="0" smtClean="0"/>
              <a:t>2. Source of Horror</a:t>
            </a:r>
          </a:p>
          <a:p>
            <a:pPr lvl="2"/>
            <a:r>
              <a:rPr lang="en-US" sz="1800" dirty="0" smtClean="0"/>
              <a:t>3. Themes</a:t>
            </a:r>
          </a:p>
          <a:p>
            <a:pPr lvl="2"/>
            <a:r>
              <a:rPr lang="en-US" sz="1800" dirty="0" smtClean="0"/>
              <a:t>4. Setting</a:t>
            </a:r>
          </a:p>
          <a:p>
            <a:pPr lvl="2"/>
            <a:r>
              <a:rPr lang="en-US" sz="1800" dirty="0" smtClean="0"/>
              <a:t>5. How/Why We Believe the Plot</a:t>
            </a:r>
          </a:p>
          <a:p>
            <a:pPr lvl="2"/>
            <a:r>
              <a:rPr lang="en-US" sz="1800" dirty="0" smtClean="0"/>
              <a:t>6. How it’s Organized to create suspense</a:t>
            </a:r>
          </a:p>
          <a:p>
            <a:r>
              <a:rPr lang="en-US" sz="2400" dirty="0" smtClean="0"/>
              <a:t>Investigate the hundreds of templates on Canva.com to get your project started! No other creative guidelines will be given. </a:t>
            </a:r>
          </a:p>
          <a:p>
            <a:r>
              <a:rPr lang="en-US" sz="2400" dirty="0" smtClean="0"/>
              <a:t>Collaborate, Communicate, Be Creative, and Think Critically!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32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You have 4 minutes to choose four group members that will collaborate to complete a graphic design project. </a:t>
            </a:r>
          </a:p>
          <a:p>
            <a:r>
              <a:rPr lang="en-US" sz="2800" dirty="0" smtClean="0"/>
              <a:t>You may not work alone.</a:t>
            </a:r>
          </a:p>
          <a:p>
            <a:r>
              <a:rPr lang="en-US" sz="2800" dirty="0" smtClean="0"/>
              <a:t>If you do not wish to participate, there is an </a:t>
            </a:r>
            <a:r>
              <a:rPr lang="en-US" sz="2800" dirty="0" smtClean="0"/>
              <a:t>alternate </a:t>
            </a:r>
            <a:r>
              <a:rPr lang="en-US" sz="2800" dirty="0" smtClean="0"/>
              <a:t>assignment. </a:t>
            </a:r>
          </a:p>
          <a:p>
            <a:r>
              <a:rPr lang="en-US" sz="2800" dirty="0" smtClean="0"/>
              <a:t>Once your groups are created, go to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Padlet.com/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Knowltonm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/WITHG</a:t>
            </a:r>
          </a:p>
          <a:p>
            <a:pPr lvl="1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The password is: Poe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At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Padlet.com/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knowltonm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/WITHG</a:t>
            </a:r>
          </a:p>
          <a:p>
            <a:pPr lvl="1"/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Password: Poe</a:t>
            </a:r>
          </a:p>
          <a:p>
            <a:pPr lvl="1"/>
            <a:r>
              <a:rPr lang="en-US" sz="2400" dirty="0" smtClean="0"/>
              <a:t>Create a group name for your team.</a:t>
            </a:r>
          </a:p>
          <a:p>
            <a:pPr lvl="1"/>
            <a:r>
              <a:rPr lang="en-US" sz="2400" dirty="0" smtClean="0"/>
              <a:t>Comment your group nickname and members’ first names ONLY to the </a:t>
            </a:r>
            <a:r>
              <a:rPr lang="en-US" sz="2400" dirty="0" err="1" smtClean="0"/>
              <a:t>padlet</a:t>
            </a:r>
            <a:r>
              <a:rPr lang="en-US" sz="2400" dirty="0" smtClean="0"/>
              <a:t> for your class period.</a:t>
            </a:r>
          </a:p>
          <a:p>
            <a:pPr lvl="1"/>
            <a:r>
              <a:rPr lang="en-US" sz="2400" dirty="0" smtClean="0"/>
              <a:t>Once you have submitted your group information to the </a:t>
            </a:r>
            <a:r>
              <a:rPr lang="en-US" sz="2400" dirty="0" err="1" smtClean="0"/>
              <a:t>padlet</a:t>
            </a:r>
            <a:r>
              <a:rPr lang="en-US" sz="2400" dirty="0" smtClean="0"/>
              <a:t>, go with your group to see the old fakir where your team’s destiny awaits. The fakir will assign you a story from Collection 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07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4: Finish </a:t>
            </a:r>
            <a:r>
              <a:rPr lang="en-US" dirty="0"/>
              <a:t>C</a:t>
            </a:r>
            <a:r>
              <a:rPr lang="en-US" dirty="0" smtClean="0"/>
              <a:t>hart, </a:t>
            </a:r>
            <a:r>
              <a:rPr lang="en-US" dirty="0"/>
              <a:t>S</a:t>
            </a:r>
            <a:r>
              <a:rPr lang="en-US" dirty="0" smtClean="0"/>
              <a:t>tart </a:t>
            </a:r>
            <a:r>
              <a:rPr lang="en-US" dirty="0" err="1" smtClean="0"/>
              <a:t>Canva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Make sure your group has completed the “What is the Horror Genre?” chart for the story that you were assigned.</a:t>
            </a:r>
          </a:p>
          <a:p>
            <a:r>
              <a:rPr lang="en-US" sz="2400" dirty="0" smtClean="0"/>
              <a:t>You will attach the chart to your </a:t>
            </a:r>
            <a:r>
              <a:rPr lang="en-US" sz="2400" dirty="0" err="1" smtClean="0"/>
              <a:t>Canva</a:t>
            </a:r>
            <a:r>
              <a:rPr lang="en-US" sz="2400" dirty="0" smtClean="0"/>
              <a:t> </a:t>
            </a:r>
            <a:r>
              <a:rPr lang="en-US" sz="2400" smtClean="0"/>
              <a:t>for </a:t>
            </a:r>
            <a:r>
              <a:rPr lang="en-US" sz="2400" smtClean="0"/>
              <a:t>a </a:t>
            </a:r>
            <a:r>
              <a:rPr lang="en-US" sz="2400" dirty="0" smtClean="0"/>
              <a:t>grade.</a:t>
            </a:r>
          </a:p>
          <a:p>
            <a:r>
              <a:rPr lang="en-US" sz="2400" dirty="0" smtClean="0"/>
              <a:t>Do NOT move on to Canva.com unless you have finished filling in the chart for your group’s story.</a:t>
            </a:r>
          </a:p>
          <a:p>
            <a:r>
              <a:rPr lang="en-US" sz="2400" dirty="0" smtClean="0"/>
              <a:t>When you finish the chart, follow the instructions in this packet to set-up an anonymous </a:t>
            </a:r>
            <a:r>
              <a:rPr lang="en-US" sz="2400" dirty="0" err="1" smtClean="0"/>
              <a:t>Canva</a:t>
            </a:r>
            <a:r>
              <a:rPr lang="en-US" sz="2400" dirty="0" smtClean="0"/>
              <a:t> account for your group.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8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your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your groups, create a chart to analyze your story based on the categories of the horror genre that we have recently defined.</a:t>
            </a:r>
          </a:p>
          <a:p>
            <a:pPr lvl="1"/>
            <a:r>
              <a:rPr lang="en-US" sz="2800" dirty="0" smtClean="0"/>
              <a:t>Be sure each group member creates a copy of the chart.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22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CCE9CF-BD09-4655-963E-731EFBA7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Getting </a:t>
            </a:r>
            <a:r>
              <a:rPr lang="en-US" dirty="0" smtClean="0"/>
              <a:t>Started with a new account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C32636-4BC8-4961-98D9-234CAC55C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/>
              <a:t>Go to canva.com</a:t>
            </a:r>
          </a:p>
        </p:txBody>
      </p:sp>
    </p:spTree>
    <p:extLst>
      <p:ext uri="{BB962C8B-B14F-4D97-AF65-F5344CB8AC3E}">
        <p14:creationId xmlns:p14="http://schemas.microsoft.com/office/powerpoint/2010/main" val="2212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student will be able to analyze a literary criticism to gain insight into the literature.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720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5DAC51-9E35-4434-B519-E23672390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Creating an anonymous group account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FFEA19-E12B-4D54-8F07-10E934143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You should see: </a:t>
            </a:r>
            <a:r>
              <a:rPr lang="en-US" sz="3600" b="1"/>
              <a:t>"New to </a:t>
            </a:r>
            <a:r>
              <a:rPr lang="en-US" sz="3600" b="1" err="1"/>
              <a:t>Canva</a:t>
            </a:r>
            <a:r>
              <a:rPr lang="en-US" sz="3600" b="1"/>
              <a:t>? Sign-Up! What do you need most </a:t>
            </a:r>
            <a:r>
              <a:rPr lang="en-US" sz="3600" b="1" err="1"/>
              <a:t>Canva</a:t>
            </a:r>
            <a:r>
              <a:rPr lang="en-US" sz="3600" b="1"/>
              <a:t> for?</a:t>
            </a:r>
          </a:p>
          <a:p>
            <a:r>
              <a:rPr lang="en-US" sz="3600"/>
              <a:t>Click the </a:t>
            </a:r>
            <a:r>
              <a:rPr lang="en-US" sz="3600" b="1">
                <a:solidFill>
                  <a:srgbClr val="00B050"/>
                </a:solidFill>
              </a:rPr>
              <a:t>green</a:t>
            </a:r>
            <a:r>
              <a:rPr lang="en-US" sz="3600"/>
              <a:t> icon at the bottom to respond, </a:t>
            </a:r>
            <a:r>
              <a:rPr lang="en-US" sz="3600" b="1">
                <a:solidFill>
                  <a:srgbClr val="00B050"/>
                </a:solidFill>
              </a:rPr>
              <a:t>Personal.</a:t>
            </a:r>
          </a:p>
          <a:p>
            <a:endParaRPr lang="en-US" b="1"/>
          </a:p>
          <a:p>
            <a:endParaRPr lang="en-US" b="1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C8EF4-7A40-4A4F-B7E6-696750A9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3: Sign your group up!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1B243F-977F-41E8-B9D3-22076871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/>
              <a:t>Click the </a:t>
            </a:r>
            <a:r>
              <a:rPr lang="en-US" sz="5400" b="1">
                <a:solidFill>
                  <a:srgbClr val="00B050"/>
                </a:solidFill>
              </a:rPr>
              <a:t>green</a:t>
            </a:r>
            <a:r>
              <a:rPr lang="en-US" sz="5400"/>
              <a:t> button that says, </a:t>
            </a:r>
            <a:r>
              <a:rPr lang="en-US" sz="5400">
                <a:solidFill>
                  <a:srgbClr val="00B050"/>
                </a:solidFill>
              </a:rPr>
              <a:t>"</a:t>
            </a:r>
            <a:r>
              <a:rPr lang="en-US" sz="5400" b="1">
                <a:solidFill>
                  <a:srgbClr val="00B050"/>
                </a:solidFill>
              </a:rPr>
              <a:t>Sign Up With Email"</a:t>
            </a:r>
          </a:p>
        </p:txBody>
      </p:sp>
    </p:spTree>
    <p:extLst>
      <p:ext uri="{BB962C8B-B14F-4D97-AF65-F5344CB8AC3E}">
        <p14:creationId xmlns:p14="http://schemas.microsoft.com/office/powerpoint/2010/main" val="366596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89ABBF-BFBA-4100-996F-2C301D3B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Step 4: Group username and password info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1E442-1B9C-40AB-97CC-308AA4591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Please wait patiently to receive your group's SIGN-IN INFORMATION TICKET.</a:t>
            </a:r>
          </a:p>
          <a:p>
            <a:r>
              <a:rPr lang="en-US" sz="3600"/>
              <a:t>Once received, carefully enter your group's anonymous account information and proceed.</a:t>
            </a:r>
          </a:p>
        </p:txBody>
      </p:sp>
    </p:spTree>
    <p:extLst>
      <p:ext uri="{BB962C8B-B14F-4D97-AF65-F5344CB8AC3E}">
        <p14:creationId xmlns:p14="http://schemas.microsoft.com/office/powerpoint/2010/main" val="28356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E38EC6-B787-4004-9FE8-069694820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5: "What do you do?"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B55858-F571-433B-B537-363388AB2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Select a career theme that interests your group to receive inspiration from a variety of real-life jobs that incorporate effective graphic design into their work.</a:t>
            </a:r>
          </a:p>
        </p:txBody>
      </p:sp>
    </p:spTree>
    <p:extLst>
      <p:ext uri="{BB962C8B-B14F-4D97-AF65-F5344CB8AC3E}">
        <p14:creationId xmlns:p14="http://schemas.microsoft.com/office/powerpoint/2010/main" val="41921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9F2DD6-7CBC-4ACC-8EBF-19879870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6: "I want to create a. . ."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3087A8-BD89-42F5-AA8D-D73C69044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/>
              <a:t>Select, </a:t>
            </a:r>
            <a:r>
              <a:rPr lang="en-US" sz="8000">
                <a:solidFill>
                  <a:srgbClr val="3B95C4"/>
                </a:solidFill>
              </a:rPr>
              <a:t>"Not sure? Play with </a:t>
            </a:r>
            <a:r>
              <a:rPr lang="en-US" sz="8000" err="1">
                <a:solidFill>
                  <a:srgbClr val="3B95C4"/>
                </a:solidFill>
              </a:rPr>
              <a:t>Canva</a:t>
            </a:r>
            <a:r>
              <a:rPr lang="en-US" sz="8000">
                <a:solidFill>
                  <a:srgbClr val="3B95C4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1753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9C96D7-0B9C-4427-8E27-66518632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7: Tutorial and Beginner's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6119F1-E890-4EED-9C84-6EB911AED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Watch the </a:t>
            </a:r>
            <a:r>
              <a:rPr lang="en-US" sz="3600" b="1">
                <a:solidFill>
                  <a:srgbClr val="3B95C4"/>
                </a:solidFill>
              </a:rPr>
              <a:t>"23 Second Guide to Beautiful Design in </a:t>
            </a:r>
            <a:r>
              <a:rPr lang="en-US" sz="3600" b="1" err="1">
                <a:solidFill>
                  <a:srgbClr val="3B95C4"/>
                </a:solidFill>
              </a:rPr>
              <a:t>Canva</a:t>
            </a:r>
            <a:r>
              <a:rPr lang="en-US" sz="3600" b="1">
                <a:solidFill>
                  <a:srgbClr val="3B95C4"/>
                </a:solidFill>
              </a:rPr>
              <a:t>"</a:t>
            </a:r>
            <a:r>
              <a:rPr lang="en-US" sz="3600"/>
              <a:t> and complete the </a:t>
            </a:r>
            <a:r>
              <a:rPr lang="en-US" sz="3600" b="1">
                <a:solidFill>
                  <a:srgbClr val="3B95C4"/>
                </a:solidFill>
              </a:rPr>
              <a:t>"Beginner's Challenge"</a:t>
            </a:r>
            <a:r>
              <a:rPr lang="en-US" sz="3600"/>
              <a:t> within your group.</a:t>
            </a:r>
          </a:p>
        </p:txBody>
      </p:sp>
    </p:spTree>
    <p:extLst>
      <p:ext uri="{BB962C8B-B14F-4D97-AF65-F5344CB8AC3E}">
        <p14:creationId xmlns:p14="http://schemas.microsoft.com/office/powerpoint/2010/main" val="27741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12/6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/>
              <a:t>Everyone has strengths &amp; weaknesses as workers. What are </a:t>
            </a:r>
            <a:r>
              <a:rPr lang="en-US" sz="4400" u="sng" dirty="0"/>
              <a:t>your</a:t>
            </a:r>
            <a:r>
              <a:rPr lang="en-US" sz="4400" dirty="0"/>
              <a:t> strong points for </a:t>
            </a:r>
            <a:r>
              <a:rPr lang="en-US" sz="4400" dirty="0" smtClean="0"/>
              <a:t>a job in television or broadcasting?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53" y="1128451"/>
            <a:ext cx="10178322" cy="35935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RULES: Punctuate using the following rules:</a:t>
            </a:r>
          </a:p>
          <a:p>
            <a:r>
              <a:rPr lang="en-US" dirty="0"/>
              <a:t>(1) periods (.) with sentences called declarative statements</a:t>
            </a:r>
          </a:p>
          <a:p>
            <a:r>
              <a:rPr lang="en-US" dirty="0"/>
              <a:t>or commands called imperative statements</a:t>
            </a:r>
          </a:p>
          <a:p>
            <a:r>
              <a:rPr lang="en-US" dirty="0"/>
              <a:t>(2) question marks (?) with questions called interrogative statements</a:t>
            </a:r>
          </a:p>
          <a:p>
            <a:r>
              <a:rPr lang="en-US" dirty="0"/>
              <a:t>(3) exclamation points (!) with strong feeling or emotions</a:t>
            </a:r>
          </a:p>
          <a:p>
            <a:r>
              <a:rPr lang="en-US" dirty="0"/>
              <a:t>called exclamatory statements</a:t>
            </a:r>
          </a:p>
          <a:p>
            <a:r>
              <a:rPr lang="en-US" dirty="0"/>
              <a:t>(4) commas (,) to separate</a:t>
            </a:r>
          </a:p>
          <a:p>
            <a:r>
              <a:rPr lang="en-US" dirty="0"/>
              <a:t>a. three or more items in a series</a:t>
            </a:r>
          </a:p>
          <a:p>
            <a:r>
              <a:rPr lang="en-US" dirty="0"/>
              <a:t>EX: I like apples, oranges, and bananas.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000" y="4722042"/>
            <a:ext cx="8821677" cy="4938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2353" y="5112830"/>
            <a:ext cx="9322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7. Go to your room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8. Who wants a cold drink salty snack or sweet treat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9. The teacher continued working with her students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610" y="0"/>
            <a:ext cx="7584649" cy="685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design a graphic highlighting a specific criteria from our studies for which a literary story fits into the horror genre. </a:t>
            </a:r>
          </a:p>
          <a:p>
            <a:pPr lvl="1"/>
            <a:r>
              <a:rPr lang="en-US" sz="2000" dirty="0" smtClean="0"/>
              <a:t>For example, students may highlight the literary work’s:</a:t>
            </a:r>
          </a:p>
          <a:p>
            <a:pPr lvl="2"/>
            <a:r>
              <a:rPr lang="en-US" sz="1800" dirty="0" smtClean="0"/>
              <a:t>1. Subjects</a:t>
            </a:r>
          </a:p>
          <a:p>
            <a:pPr lvl="2"/>
            <a:r>
              <a:rPr lang="en-US" sz="1800" dirty="0" smtClean="0"/>
              <a:t>2. Source of Horror</a:t>
            </a:r>
          </a:p>
          <a:p>
            <a:pPr lvl="2"/>
            <a:r>
              <a:rPr lang="en-US" sz="1800" dirty="0" smtClean="0"/>
              <a:t>3. Themes</a:t>
            </a:r>
          </a:p>
          <a:p>
            <a:pPr lvl="2"/>
            <a:r>
              <a:rPr lang="en-US" sz="1800" dirty="0" smtClean="0"/>
              <a:t>4. Setting</a:t>
            </a:r>
          </a:p>
          <a:p>
            <a:pPr lvl="2"/>
            <a:r>
              <a:rPr lang="en-US" sz="1800" dirty="0" smtClean="0"/>
              <a:t>5. How/Why We Believe the Plot</a:t>
            </a:r>
          </a:p>
          <a:p>
            <a:pPr lvl="2"/>
            <a:r>
              <a:rPr lang="en-US" sz="1800" dirty="0" smtClean="0"/>
              <a:t>6. How it’s Organized to create suspense</a:t>
            </a:r>
          </a:p>
          <a:p>
            <a:r>
              <a:rPr lang="en-US" sz="2400" dirty="0" smtClean="0"/>
              <a:t>Investigate the hundreds of templates on Canva.com to get your project started! No other creative guidelines will be given. </a:t>
            </a:r>
          </a:p>
          <a:p>
            <a:r>
              <a:rPr lang="en-US" sz="2400" dirty="0" smtClean="0"/>
              <a:t>Collaborate, Communicate, Be Creative, and Think Critically!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30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CCE9CF-BD09-4655-963E-731EFBA7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Getting </a:t>
            </a:r>
            <a:r>
              <a:rPr lang="en-US" dirty="0" smtClean="0"/>
              <a:t>Started with a ready-made account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C32636-4BC8-4961-98D9-234CAC55C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/>
              <a:t>Go to </a:t>
            </a:r>
            <a:r>
              <a:rPr lang="en-US" sz="6600" dirty="0" smtClean="0"/>
              <a:t>canva.com</a:t>
            </a:r>
          </a:p>
          <a:p>
            <a:r>
              <a:rPr lang="en-US" sz="3200" dirty="0" smtClean="0"/>
              <a:t>Type in the log-in information on your </a:t>
            </a:r>
            <a:r>
              <a:rPr lang="en-US" sz="3200" dirty="0" smtClean="0">
                <a:solidFill>
                  <a:srgbClr val="FF0000"/>
                </a:solidFill>
              </a:rPr>
              <a:t>“Sign-in Information </a:t>
            </a:r>
            <a:r>
              <a:rPr lang="en-US" sz="3200" dirty="0">
                <a:solidFill>
                  <a:srgbClr val="FF0000"/>
                </a:solidFill>
              </a:rPr>
              <a:t>T</a:t>
            </a:r>
            <a:r>
              <a:rPr lang="en-US" sz="3200" dirty="0" smtClean="0">
                <a:solidFill>
                  <a:srgbClr val="FF0000"/>
                </a:solidFill>
              </a:rPr>
              <a:t>icket” </a:t>
            </a:r>
            <a:r>
              <a:rPr lang="en-US" sz="3200" dirty="0" smtClean="0"/>
              <a:t>provided by your instructor and submit to sign-in.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715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610" y="0"/>
            <a:ext cx="7584649" cy="685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design a graphic highlighting a specific criteria from our studies for which a literary story fits into the horror genre. </a:t>
            </a:r>
          </a:p>
          <a:p>
            <a:pPr lvl="1"/>
            <a:r>
              <a:rPr lang="en-US" sz="2000" dirty="0" smtClean="0"/>
              <a:t>For example, students may highlight the literary work’s:</a:t>
            </a:r>
          </a:p>
          <a:p>
            <a:pPr lvl="2"/>
            <a:r>
              <a:rPr lang="en-US" sz="1800" dirty="0" smtClean="0"/>
              <a:t>1. Subjects</a:t>
            </a:r>
          </a:p>
          <a:p>
            <a:pPr lvl="2"/>
            <a:r>
              <a:rPr lang="en-US" sz="1800" dirty="0" smtClean="0"/>
              <a:t>2. Source of Horror</a:t>
            </a:r>
          </a:p>
          <a:p>
            <a:pPr lvl="2"/>
            <a:r>
              <a:rPr lang="en-US" sz="1800" dirty="0" smtClean="0"/>
              <a:t>3. Themes</a:t>
            </a:r>
          </a:p>
          <a:p>
            <a:pPr lvl="2"/>
            <a:r>
              <a:rPr lang="en-US" sz="1800" dirty="0" smtClean="0"/>
              <a:t>4. Setting</a:t>
            </a:r>
          </a:p>
          <a:p>
            <a:pPr lvl="2"/>
            <a:r>
              <a:rPr lang="en-US" sz="1800" dirty="0" smtClean="0"/>
              <a:t>5. How/Why We Believe the Plot</a:t>
            </a:r>
          </a:p>
          <a:p>
            <a:pPr lvl="2"/>
            <a:r>
              <a:rPr lang="en-US" sz="1800" dirty="0" smtClean="0"/>
              <a:t>6. How it’s Organized to create suspense</a:t>
            </a:r>
          </a:p>
          <a:p>
            <a:r>
              <a:rPr lang="en-US" sz="2400" dirty="0" smtClean="0"/>
              <a:t>Investigate the hundreds of templates on Canva.com to get your project started! No other creative guidelines will be given. </a:t>
            </a:r>
          </a:p>
          <a:p>
            <a:r>
              <a:rPr lang="en-US" sz="2400" dirty="0" smtClean="0"/>
              <a:t>Collaborate, Communicate, Be Creative, and Think Critically!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7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611" y="1228488"/>
            <a:ext cx="7804389" cy="5248622"/>
          </a:xfrm>
        </p:spPr>
        <p:txBody>
          <a:bodyPr>
            <a:noAutofit/>
          </a:bodyPr>
          <a:lstStyle/>
          <a:p>
            <a:r>
              <a:rPr lang="en-US" sz="3200" dirty="0" smtClean="0"/>
              <a:t>(1) Pull up an additional browser tab and type in: </a:t>
            </a:r>
          </a:p>
          <a:p>
            <a:pPr lvl="1"/>
            <a:r>
              <a:rPr lang="en-US" sz="3600" b="1" dirty="0" smtClean="0">
                <a:solidFill>
                  <a:schemeClr val="accent4"/>
                </a:solidFill>
              </a:rPr>
              <a:t>Padlet.com/</a:t>
            </a:r>
            <a:r>
              <a:rPr lang="en-US" sz="3600" b="1" dirty="0" err="1" smtClean="0">
                <a:solidFill>
                  <a:schemeClr val="accent4"/>
                </a:solidFill>
              </a:rPr>
              <a:t>knowltonm</a:t>
            </a:r>
            <a:r>
              <a:rPr lang="en-US" sz="3600" b="1" dirty="0" smtClean="0">
                <a:solidFill>
                  <a:schemeClr val="accent4"/>
                </a:solidFill>
              </a:rPr>
              <a:t>/</a:t>
            </a:r>
            <a:r>
              <a:rPr lang="en-US" sz="3600" b="1" dirty="0" err="1" smtClean="0">
                <a:solidFill>
                  <a:schemeClr val="accent4"/>
                </a:solidFill>
              </a:rPr>
              <a:t>withg</a:t>
            </a:r>
            <a:endParaRPr lang="en-US" sz="3600" b="1" dirty="0" smtClean="0">
              <a:solidFill>
                <a:schemeClr val="accent4"/>
              </a:solidFill>
            </a:endParaRPr>
          </a:p>
          <a:p>
            <a:pPr lvl="1"/>
            <a:r>
              <a:rPr lang="en-US" sz="3600" dirty="0" smtClean="0"/>
              <a:t>(2) View the “</a:t>
            </a:r>
            <a:r>
              <a:rPr lang="en-US" sz="3600" dirty="0" err="1" smtClean="0"/>
              <a:t>Canva</a:t>
            </a:r>
            <a:r>
              <a:rPr lang="en-US" sz="3600" dirty="0" smtClean="0"/>
              <a:t> Tutorial” with your group.</a:t>
            </a:r>
          </a:p>
          <a:p>
            <a:pPr lvl="1"/>
            <a:r>
              <a:rPr lang="en-US" sz="3600" dirty="0" smtClean="0"/>
              <a:t>(3) Be sure to check out the “Ultimate Guide to </a:t>
            </a:r>
            <a:r>
              <a:rPr lang="en-US" sz="3600" dirty="0" err="1" smtClean="0"/>
              <a:t>Canva</a:t>
            </a:r>
            <a:r>
              <a:rPr lang="en-US" sz="3600" dirty="0" smtClean="0"/>
              <a:t>!”</a:t>
            </a:r>
          </a:p>
          <a:p>
            <a:pPr lvl="1"/>
            <a:r>
              <a:rPr lang="en-US" sz="3600" dirty="0" smtClean="0"/>
              <a:t>(4) Start designing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6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TeamApple@mailinator.com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400" dirty="0" smtClean="0">
                <a:latin typeface="Courier New"/>
                <a:cs typeface="Courier New"/>
              </a:rPr>
              <a:t>Teamapple@MAILINATOR.COM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95" y="622514"/>
            <a:ext cx="2036240" cy="9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Guccisupreme@mailinator.com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</a:t>
            </a:r>
            <a:r>
              <a:rPr lang="en-US" sz="2400" dirty="0" err="1" smtClean="0">
                <a:latin typeface="Courier New"/>
                <a:cs typeface="Courier New"/>
              </a:rPr>
              <a:t>Email:guccisupreme@MAILINATOR.COM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95" y="633944"/>
            <a:ext cx="2036240" cy="9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Thefabulousfour@mailinator.com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>
                <a:latin typeface="Courier New"/>
                <a:cs typeface="Courier New"/>
              </a:rPr>
              <a:t>Thefabulousfour@MAILINATOR.COM</a:t>
            </a: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95" y="622514"/>
            <a:ext cx="2036240" cy="9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6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Imcheezed@mailinator.com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imcheezed@MAILINATOR.COM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295" y="725384"/>
            <a:ext cx="2036240" cy="9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SUgarhoneyicedtea@mailinator.com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1800" dirty="0" smtClean="0">
                <a:latin typeface="Courier New"/>
                <a:cs typeface="Courier New"/>
              </a:rPr>
              <a:t>SUgarhoneyicedtea@MAILINATOR.COM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895433" y="5264765"/>
            <a:ext cx="165320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4"/>
                </a:solidFill>
              </a:rPr>
              <a:t>3rd</a:t>
            </a:r>
            <a:endParaRPr lang="en-US" sz="54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Hurricanetortilla@mailinator.com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1800" dirty="0">
                <a:latin typeface="Courier New"/>
                <a:cs typeface="Courier New"/>
              </a:rPr>
              <a:t>Hurricanetortilla</a:t>
            </a:r>
            <a:r>
              <a:rPr lang="en-US" sz="1800" dirty="0" smtClean="0">
                <a:latin typeface="Courier New"/>
                <a:cs typeface="Courier New"/>
              </a:rPr>
              <a:t>@MAILINATOR.COM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956" y="5212811"/>
            <a:ext cx="165215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xpsreader@mailinator.com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xpsreader@MAILINATOR.COM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956" y="5235671"/>
            <a:ext cx="165215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LionKings@mailinator.com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Lionkings@MAILINATOR.COM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956" y="5170355"/>
            <a:ext cx="165215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Nonprofit@mailinator.com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nonprofit@MAILINATOR.COM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0344" y="5258531"/>
            <a:ext cx="165215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A54E7F-8FE1-4458-AA88-223A25FA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Day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854C3C-8579-41ED-A3A4-663FD08ED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Establish a purpose for reading</a:t>
            </a:r>
          </a:p>
          <a:p>
            <a:r>
              <a:rPr lang="en-US" sz="3200" dirty="0" smtClean="0"/>
              <a:t>Whole </a:t>
            </a:r>
            <a:r>
              <a:rPr lang="en-US" sz="3200" dirty="0"/>
              <a:t>class UNRAAVEL/TEXT CODING</a:t>
            </a:r>
          </a:p>
          <a:p>
            <a:r>
              <a:rPr lang="en-US" sz="3200" dirty="0"/>
              <a:t>DEFINE CATEGORIES FOR HOW WE </a:t>
            </a:r>
            <a:r>
              <a:rPr lang="en-US" sz="3200" dirty="0" smtClean="0"/>
              <a:t>DESCRIBE </a:t>
            </a:r>
            <a:r>
              <a:rPr lang="en-US" sz="3200" dirty="0"/>
              <a:t>THE HORROR GENRE </a:t>
            </a:r>
            <a:r>
              <a:rPr lang="en-US" sz="3200" dirty="0" smtClean="0"/>
              <a:t>– </a:t>
            </a:r>
            <a:r>
              <a:rPr lang="en-US" sz="3200" dirty="0" smtClean="0">
                <a:solidFill>
                  <a:srgbClr val="FF0000"/>
                </a:solidFill>
              </a:rPr>
              <a:t>“4 Corners”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dietcoke@mailinator.com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dietcoke@MAILINATOR.COM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956" y="5189951"/>
            <a:ext cx="165215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3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koolaid@mailinator.com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koolaid@MAILINATOR.COM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20495" y="772775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4th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38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chilicheesefritos@mailinator.com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1800" dirty="0">
                <a:latin typeface="Courier New"/>
                <a:cs typeface="Courier New"/>
              </a:rPr>
              <a:t>chilicheesefritos</a:t>
            </a:r>
            <a:r>
              <a:rPr lang="en-US" sz="1800" dirty="0" smtClean="0">
                <a:latin typeface="Courier New"/>
                <a:cs typeface="Courier New"/>
              </a:rPr>
              <a:t>@MAILINATOR.COM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20495" y="772775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rgbClr val="FC7715"/>
                  </a:solidFill>
                  <a:prstDash val="solid"/>
                </a:ln>
                <a:solidFill>
                  <a:srgbClr val="FC7715">
                    <a:lumMod val="40000"/>
                    <a:lumOff val="60000"/>
                  </a:srgbClr>
                </a:solidFill>
              </a:rPr>
              <a:t>4th</a:t>
            </a:r>
            <a:endParaRPr lang="en-US" sz="5400" b="1" dirty="0">
              <a:ln w="22225">
                <a:solidFill>
                  <a:srgbClr val="FC7715"/>
                </a:solidFill>
                <a:prstDash val="solid"/>
              </a:ln>
              <a:solidFill>
                <a:srgbClr val="FC7715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Thehotdogs@mailinator.com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>
                <a:latin typeface="Courier New"/>
                <a:cs typeface="Courier New"/>
              </a:rPr>
              <a:t>Thehotdogs</a:t>
            </a:r>
            <a:r>
              <a:rPr lang="en-US" sz="2000" dirty="0" smtClean="0">
                <a:latin typeface="Courier New"/>
                <a:cs typeface="Courier New"/>
              </a:rPr>
              <a:t>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569" y="625562"/>
            <a:ext cx="124369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1timeatbandcamp@mailinator.com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>
                <a:latin typeface="Courier New"/>
                <a:cs typeface="Courier New"/>
              </a:rPr>
              <a:t>1timeatbandcamp</a:t>
            </a:r>
            <a:r>
              <a:rPr lang="en-US" sz="2000" dirty="0" smtClean="0">
                <a:latin typeface="Courier New"/>
                <a:cs typeface="Courier New"/>
              </a:rPr>
              <a:t>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569" y="854162"/>
            <a:ext cx="124369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fergalicious@mailinator.com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>
                <a:latin typeface="Courier New"/>
                <a:cs typeface="Courier New"/>
              </a:rPr>
              <a:t>fergalicious</a:t>
            </a:r>
            <a:r>
              <a:rPr lang="en-US" sz="2000" dirty="0" smtClean="0">
                <a:latin typeface="Courier New"/>
                <a:cs typeface="Courier New"/>
              </a:rPr>
              <a:t>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569" y="739862"/>
            <a:ext cx="124369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8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Acknolagers@mailinator.com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Acknolagers@MAILINATOR.COM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59530" y="740970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7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Cookiemonsters@mailinator.com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cookiemonsters@MAILINATOR.COM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376" y="536382"/>
            <a:ext cx="1268078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16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GetFresh@mailinator.com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GetFresh@MAILINATOR.COM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376" y="496625"/>
            <a:ext cx="1268078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NachoCheesedoritos@mailinator.com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NachoCheesedoritos@mailinator.com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376" y="549634"/>
            <a:ext cx="1268078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read this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Authors of literary criticism define and classify literature according to certain criteria, or standards. The author of this article identifies criteria that helps to answer the question: What is the horror genre?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67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The3Vampires@mailinator.com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>
                <a:latin typeface="Courier New"/>
                <a:cs typeface="Courier New"/>
              </a:rPr>
              <a:t> The3Vampires@mailinator.com</a:t>
            </a: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376" y="443617"/>
            <a:ext cx="1268078" cy="151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Poegang@mailinator.com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poegang@MAILINATOR.COM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6324" y="568691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19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supremesteve@mailinator.com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>
                <a:latin typeface="Courier New"/>
                <a:cs typeface="Courier New"/>
              </a:rPr>
              <a:t> supremesteve@mailinator.com</a:t>
            </a: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6324" y="568691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 cmpd="sng">
                  <a:solidFill>
                    <a:srgbClr val="50C49F"/>
                  </a:solidFill>
                  <a:prstDash val="solid"/>
                </a:ln>
                <a:gradFill>
                  <a:gsLst>
                    <a:gs pos="0">
                      <a:srgbClr val="50C49F"/>
                    </a:gs>
                    <a:gs pos="4000">
                      <a:srgbClr val="50C49F">
                        <a:lumMod val="60000"/>
                        <a:lumOff val="40000"/>
                      </a:srgbClr>
                    </a:gs>
                    <a:gs pos="87000">
                      <a:srgbClr val="50C49F">
                        <a:lumMod val="20000"/>
                        <a:lumOff val="80000"/>
                      </a:srgbClr>
                    </a:gs>
                  </a:gsLst>
                  <a:lin ang="5400000"/>
                </a:gradFill>
              </a:rPr>
              <a:t>6</a:t>
            </a:r>
            <a:endParaRPr lang="en-US" sz="5400" b="1" dirty="0">
              <a:ln w="12700" cmpd="sng">
                <a:solidFill>
                  <a:srgbClr val="50C49F"/>
                </a:solidFill>
                <a:prstDash val="solid"/>
              </a:ln>
              <a:gradFill>
                <a:gsLst>
                  <a:gs pos="0">
                    <a:srgbClr val="50C49F"/>
                  </a:gs>
                  <a:gs pos="4000">
                    <a:srgbClr val="50C49F">
                      <a:lumMod val="60000"/>
                      <a:lumOff val="40000"/>
                    </a:srgbClr>
                  </a:gs>
                  <a:gs pos="87000">
                    <a:srgbClr val="50C49F">
                      <a:lumMod val="20000"/>
                      <a:lumOff val="8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360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RedSteelbangers@mailinator.com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>
                <a:latin typeface="Courier New"/>
                <a:cs typeface="Courier New"/>
              </a:rPr>
              <a:t> RedSteelbangers@mailinator.com</a:t>
            </a: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6324" y="568691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 cmpd="sng">
                  <a:solidFill>
                    <a:srgbClr val="50C49F"/>
                  </a:solidFill>
                  <a:prstDash val="solid"/>
                </a:ln>
                <a:gradFill>
                  <a:gsLst>
                    <a:gs pos="0">
                      <a:srgbClr val="50C49F"/>
                    </a:gs>
                    <a:gs pos="4000">
                      <a:srgbClr val="50C49F">
                        <a:lumMod val="60000"/>
                        <a:lumOff val="40000"/>
                      </a:srgbClr>
                    </a:gs>
                    <a:gs pos="87000">
                      <a:srgbClr val="50C49F">
                        <a:lumMod val="20000"/>
                        <a:lumOff val="80000"/>
                      </a:srgbClr>
                    </a:gs>
                  </a:gsLst>
                  <a:lin ang="5400000"/>
                </a:gradFill>
              </a:rPr>
              <a:t>6</a:t>
            </a:r>
            <a:endParaRPr lang="en-US" sz="5400" b="1" dirty="0">
              <a:ln w="12700" cmpd="sng">
                <a:solidFill>
                  <a:srgbClr val="50C49F"/>
                </a:solidFill>
                <a:prstDash val="solid"/>
              </a:ln>
              <a:gradFill>
                <a:gsLst>
                  <a:gs pos="0">
                    <a:srgbClr val="50C49F"/>
                  </a:gs>
                  <a:gs pos="4000">
                    <a:srgbClr val="50C49F">
                      <a:lumMod val="60000"/>
                      <a:lumOff val="40000"/>
                    </a:srgbClr>
                  </a:gs>
                  <a:gs pos="87000">
                    <a:srgbClr val="50C49F">
                      <a:lumMod val="20000"/>
                      <a:lumOff val="8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558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themagnificent3@mailinator.com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 smtClean="0">
                <a:latin typeface="Courier New"/>
                <a:cs typeface="Courier New"/>
              </a:rPr>
              <a:t>themagnificent3@mailinator.com</a:t>
            </a:r>
            <a:endParaRPr lang="en-US" sz="20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6324" y="568691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 cmpd="sng">
                  <a:solidFill>
                    <a:srgbClr val="50C49F"/>
                  </a:solidFill>
                  <a:prstDash val="solid"/>
                </a:ln>
                <a:gradFill>
                  <a:gsLst>
                    <a:gs pos="0">
                      <a:srgbClr val="50C49F"/>
                    </a:gs>
                    <a:gs pos="4000">
                      <a:srgbClr val="50C49F">
                        <a:lumMod val="60000"/>
                        <a:lumOff val="40000"/>
                      </a:srgbClr>
                    </a:gs>
                    <a:gs pos="87000">
                      <a:srgbClr val="50C49F">
                        <a:lumMod val="20000"/>
                        <a:lumOff val="80000"/>
                      </a:srgbClr>
                    </a:gs>
                  </a:gsLst>
                  <a:lin ang="5400000"/>
                </a:gradFill>
              </a:rPr>
              <a:t>6</a:t>
            </a:r>
            <a:endParaRPr lang="en-US" sz="5400" b="1" dirty="0">
              <a:ln w="12700" cmpd="sng">
                <a:solidFill>
                  <a:srgbClr val="50C49F"/>
                </a:solidFill>
                <a:prstDash val="solid"/>
              </a:ln>
              <a:gradFill>
                <a:gsLst>
                  <a:gs pos="0">
                    <a:srgbClr val="50C49F"/>
                  </a:gs>
                  <a:gs pos="4000">
                    <a:srgbClr val="50C49F">
                      <a:lumMod val="60000"/>
                      <a:lumOff val="40000"/>
                    </a:srgbClr>
                  </a:gs>
                  <a:gs pos="87000">
                    <a:srgbClr val="50C49F">
                      <a:lumMod val="20000"/>
                      <a:lumOff val="8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848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FE2C7-C08E-4BD9-94EF-51E9B4B3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Sign-In Information Ticket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D46B63E-F139-4640-A88F-BF4ACBC64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986537"/>
            <a:ext cx="9821006" cy="685800"/>
          </a:xfrm>
        </p:spPr>
        <p:txBody>
          <a:bodyPr/>
          <a:lstStyle/>
          <a:p>
            <a:r>
              <a:rPr lang="en-US" sz="2400" dirty="0">
                <a:latin typeface="Courier New"/>
                <a:cs typeface="Courier New"/>
              </a:rPr>
              <a:t>Full Name: Alpha</a:t>
            </a:r>
          </a:p>
          <a:p>
            <a:r>
              <a:rPr lang="en-US" sz="2400" dirty="0">
                <a:latin typeface="Courier New"/>
                <a:cs typeface="Courier New"/>
              </a:rPr>
              <a:t>Email: </a:t>
            </a:r>
            <a:r>
              <a:rPr lang="en-US" sz="2400" dirty="0" smtClean="0">
                <a:latin typeface="Courier New"/>
                <a:cs typeface="Courier New"/>
              </a:rPr>
              <a:t>burntpasta@mailinator.com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Confirm Email: </a:t>
            </a:r>
            <a:r>
              <a:rPr lang="en-US" sz="2000" dirty="0">
                <a:latin typeface="Courier New"/>
                <a:cs typeface="Courier New"/>
              </a:rPr>
              <a:t> burntpasta@mailinator.com</a:t>
            </a:r>
          </a:p>
          <a:p>
            <a:r>
              <a:rPr lang="en-US" sz="2400" dirty="0">
                <a:latin typeface="Courier New"/>
                <a:cs typeface="Courier New"/>
              </a:rPr>
              <a:t>Password: alpha1!</a:t>
            </a:r>
          </a:p>
          <a:p>
            <a:endParaRPr lang="en-US" dirty="0">
              <a:latin typeface="Rockwell"/>
            </a:endParaRPr>
          </a:p>
          <a:p>
            <a:endParaRPr lang="en-US" dirty="0">
              <a:latin typeface="Rockwell"/>
            </a:endParaRPr>
          </a:p>
          <a:p>
            <a:endParaRPr lang="en-US" dirty="0">
              <a:latin typeface="Bookman Old Style"/>
            </a:endParaRPr>
          </a:p>
        </p:txBody>
      </p:sp>
      <p:pic>
        <p:nvPicPr>
          <p:cNvPr id="10" name="Picture 10" descr="File:&lt;strong&gt;Ticket&lt;/strong&gt;.png - Wikimedia Commons">
            <a:extLst>
              <a:ext uri="{FF2B5EF4-FFF2-40B4-BE49-F238E27FC236}">
                <a16:creationId xmlns:a16="http://schemas.microsoft.com/office/drawing/2014/main" xmlns="" id="{1410CDA7-A87B-4DEE-931A-8807FC177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8925" y="3676650"/>
            <a:ext cx="4166223" cy="28436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6324" y="568691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 cmpd="sng">
                  <a:solidFill>
                    <a:srgbClr val="50C49F"/>
                  </a:solidFill>
                  <a:prstDash val="solid"/>
                </a:ln>
                <a:gradFill>
                  <a:gsLst>
                    <a:gs pos="0">
                      <a:srgbClr val="50C49F"/>
                    </a:gs>
                    <a:gs pos="4000">
                      <a:srgbClr val="50C49F">
                        <a:lumMod val="60000"/>
                        <a:lumOff val="40000"/>
                      </a:srgbClr>
                    </a:gs>
                    <a:gs pos="87000">
                      <a:srgbClr val="50C49F">
                        <a:lumMod val="20000"/>
                        <a:lumOff val="80000"/>
                      </a:srgbClr>
                    </a:gs>
                  </a:gsLst>
                  <a:lin ang="5400000"/>
                </a:gradFill>
              </a:rPr>
              <a:t>6</a:t>
            </a:r>
            <a:endParaRPr lang="en-US" sz="5400" b="1" dirty="0">
              <a:ln w="12700" cmpd="sng">
                <a:solidFill>
                  <a:srgbClr val="50C49F"/>
                </a:solidFill>
                <a:prstDash val="solid"/>
              </a:ln>
              <a:gradFill>
                <a:gsLst>
                  <a:gs pos="0">
                    <a:srgbClr val="50C49F"/>
                  </a:gs>
                  <a:gs pos="4000">
                    <a:srgbClr val="50C49F">
                      <a:lumMod val="60000"/>
                      <a:lumOff val="40000"/>
                    </a:srgbClr>
                  </a:gs>
                  <a:gs pos="87000">
                    <a:srgbClr val="50C49F">
                      <a:lumMod val="20000"/>
                      <a:lumOff val="8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998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we read: UNRAAVEL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This strategy helps readers stay organized and remain focused as they read!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996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309" y="714669"/>
            <a:ext cx="7201673" cy="59355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sz="2100" b="1" dirty="0" smtClean="0"/>
              <a:t>_______ = Subjects</a:t>
            </a:r>
          </a:p>
          <a:p>
            <a:pPr>
              <a:lnSpc>
                <a:spcPct val="200000"/>
              </a:lnSpc>
            </a:pPr>
            <a:r>
              <a:rPr lang="en-US" sz="2100" b="1" dirty="0" smtClean="0"/>
              <a:t>_______= Organization</a:t>
            </a:r>
          </a:p>
          <a:p>
            <a:pPr>
              <a:lnSpc>
                <a:spcPct val="200000"/>
              </a:lnSpc>
            </a:pPr>
            <a:r>
              <a:rPr lang="en-US" sz="2100" b="1" dirty="0" smtClean="0"/>
              <a:t>_______= Setting</a:t>
            </a:r>
          </a:p>
          <a:p>
            <a:pPr>
              <a:lnSpc>
                <a:spcPct val="200000"/>
              </a:lnSpc>
            </a:pPr>
            <a:r>
              <a:rPr lang="en-US" sz="2100" b="1" dirty="0" smtClean="0"/>
              <a:t>_______= Belief</a:t>
            </a:r>
          </a:p>
          <a:p>
            <a:pPr>
              <a:lnSpc>
                <a:spcPct val="200000"/>
              </a:lnSpc>
            </a:pPr>
            <a:r>
              <a:rPr lang="en-US" sz="2100" b="1" dirty="0" smtClean="0"/>
              <a:t>_______= Source of Horror</a:t>
            </a:r>
          </a:p>
          <a:p>
            <a:pPr>
              <a:lnSpc>
                <a:spcPct val="200000"/>
              </a:lnSpc>
            </a:pPr>
            <a:r>
              <a:rPr lang="en-US" sz="2100" b="1" dirty="0" smtClean="0"/>
              <a:t>_______= Themes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3300" b="1" dirty="0" smtClean="0"/>
              <a:t>Work with a partner to label the paragraphs using the text-coding legend!</a:t>
            </a:r>
            <a:endParaRPr lang="en-US" sz="3300" b="1" dirty="0"/>
          </a:p>
        </p:txBody>
      </p:sp>
      <p:sp>
        <p:nvSpPr>
          <p:cNvPr id="4" name="Cloud Callout 3"/>
          <p:cNvSpPr/>
          <p:nvPr/>
        </p:nvSpPr>
        <p:spPr>
          <a:xfrm>
            <a:off x="7668492" y="-1"/>
            <a:ext cx="4462666" cy="2909455"/>
          </a:xfrm>
          <a:prstGeom prst="cloud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65896" y="410933"/>
            <a:ext cx="2808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marks or codes do we want to use to identify important ideas in the article?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04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 Corners- Defining Criteria for the Horror Genre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“4-Corners”</a:t>
            </a:r>
            <a:br>
              <a:rPr lang="en-US" dirty="0" smtClean="0"/>
            </a:br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0127" y="953835"/>
            <a:ext cx="6281873" cy="5248622"/>
          </a:xfrm>
        </p:spPr>
        <p:txBody>
          <a:bodyPr>
            <a:noAutofit/>
          </a:bodyPr>
          <a:lstStyle/>
          <a:p>
            <a:r>
              <a:rPr lang="en-US" sz="2000" dirty="0" smtClean="0"/>
              <a:t>Select a Post-It category that helps to define the horror genre: </a:t>
            </a:r>
            <a:r>
              <a:rPr lang="en-US" sz="2000" b="1" dirty="0" smtClean="0"/>
              <a:t>subjects, organization, setting, how much we believe it, source of horror, or themes. </a:t>
            </a:r>
          </a:p>
          <a:p>
            <a:r>
              <a:rPr lang="en-US" sz="2000" dirty="0" smtClean="0"/>
              <a:t>Then, with a partner, answer </a:t>
            </a:r>
            <a:r>
              <a:rPr lang="en-US" sz="2000" u="sng" dirty="0" smtClean="0"/>
              <a:t>one</a:t>
            </a:r>
            <a:r>
              <a:rPr lang="en-US" sz="2000" dirty="0" smtClean="0"/>
              <a:t> of the questions on a small sticky note using complete sentences and stick it near the question on the big sticky.</a:t>
            </a:r>
          </a:p>
          <a:p>
            <a:r>
              <a:rPr lang="en-US" sz="2000" dirty="0" smtClean="0"/>
              <a:t>Finally, create a question for the next groups to answer and write it directly onto the oversized post-it note.</a:t>
            </a:r>
          </a:p>
          <a:p>
            <a:r>
              <a:rPr lang="en-US" sz="2000" dirty="0" smtClean="0"/>
              <a:t>Future groups may now choose to answer your question.</a:t>
            </a:r>
          </a:p>
          <a:p>
            <a:r>
              <a:rPr lang="en-US" sz="2000" dirty="0" smtClean="0"/>
              <a:t>Once you have created a question for the future groups, move on to another giant sticky/ category and repeat.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5340927" y="662890"/>
            <a:ext cx="415637" cy="581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244678" y="2349925"/>
            <a:ext cx="498764" cy="5179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207" y="4263776"/>
            <a:ext cx="554784" cy="5425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207" y="3269961"/>
            <a:ext cx="554784" cy="5425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182111" y="5597406"/>
            <a:ext cx="55478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Hispanic Heritage Month presentation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1801</Words>
  <Application>Microsoft Office PowerPoint</Application>
  <PresentationFormat>Widescreen</PresentationFormat>
  <Paragraphs>298</Paragraphs>
  <Slides>55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8" baseType="lpstr">
      <vt:lpstr>Arial</vt:lpstr>
      <vt:lpstr>Bookman Old Style</vt:lpstr>
      <vt:lpstr>Calibri</vt:lpstr>
      <vt:lpstr>Calibri Light</vt:lpstr>
      <vt:lpstr>Courier New</vt:lpstr>
      <vt:lpstr>Gill Sans MT</vt:lpstr>
      <vt:lpstr>Impact</vt:lpstr>
      <vt:lpstr>Rockwell</vt:lpstr>
      <vt:lpstr>Times New Roman</vt:lpstr>
      <vt:lpstr>Wingdings</vt:lpstr>
      <vt:lpstr>Atlas</vt:lpstr>
      <vt:lpstr>Hispanic Heritage Month presentation</vt:lpstr>
      <vt:lpstr>Badge</vt:lpstr>
      <vt:lpstr>What is the Horror Genre?</vt:lpstr>
      <vt:lpstr>Objectives: </vt:lpstr>
      <vt:lpstr>Key Mission</vt:lpstr>
      <vt:lpstr>Day One</vt:lpstr>
      <vt:lpstr>Why read this article?</vt:lpstr>
      <vt:lpstr>As we read: UNRAAVEL the article</vt:lpstr>
      <vt:lpstr>Text Coding</vt:lpstr>
      <vt:lpstr>4 Corners- Defining Criteria for the Horror Genre</vt:lpstr>
      <vt:lpstr>“4-Corners” Directions:</vt:lpstr>
      <vt:lpstr>Defining the categories- Day 2</vt:lpstr>
      <vt:lpstr>“What is the Horror Genre?” Day 3</vt:lpstr>
      <vt:lpstr>WITHG? Practice </vt:lpstr>
      <vt:lpstr>"What is the Horror Genre?" Graphic Design Project</vt:lpstr>
      <vt:lpstr>Key Mission</vt:lpstr>
      <vt:lpstr>Establish Teams</vt:lpstr>
      <vt:lpstr>Establish Teams</vt:lpstr>
      <vt:lpstr>Day 4: Finish Chart, Start Canva</vt:lpstr>
      <vt:lpstr>Research your story</vt:lpstr>
      <vt:lpstr>Step 1: Getting Started with a new account</vt:lpstr>
      <vt:lpstr>Step 2: Creating an anonymous group account </vt:lpstr>
      <vt:lpstr>Step 3: Sign your group up!</vt:lpstr>
      <vt:lpstr>Step 4: Group username and password info </vt:lpstr>
      <vt:lpstr>Step 5: "What do you do?"</vt:lpstr>
      <vt:lpstr>Step 6: "I want to create a. . ."</vt:lpstr>
      <vt:lpstr>Step 7: Tutorial and Beginner's Challenge</vt:lpstr>
      <vt:lpstr>Warm-Up 12/6</vt:lpstr>
      <vt:lpstr>Punctuation #2</vt:lpstr>
      <vt:lpstr>Key Mission</vt:lpstr>
      <vt:lpstr>Step 1: Getting Started with a ready-made account</vt:lpstr>
      <vt:lpstr>Step 2: Tutorials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  <vt:lpstr>Group Sign-In Information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Horror Genre?</dc:title>
  <dc:creator>michael1024</dc:creator>
  <cp:lastModifiedBy>Windows User</cp:lastModifiedBy>
  <cp:revision>52</cp:revision>
  <cp:lastPrinted>2017-12-07T18:51:16Z</cp:lastPrinted>
  <dcterms:modified xsi:type="dcterms:W3CDTF">2017-12-14T15:39:33Z</dcterms:modified>
</cp:coreProperties>
</file>