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93" r:id="rId2"/>
    <p:sldMasterId id="2147483707" r:id="rId3"/>
  </p:sldMasterIdLst>
  <p:notesMasterIdLst>
    <p:notesMasterId r:id="rId25"/>
  </p:notesMasterIdLst>
  <p:handoutMasterIdLst>
    <p:handoutMasterId r:id="rId26"/>
  </p:handoutMasterIdLst>
  <p:sldIdLst>
    <p:sldId id="384" r:id="rId4"/>
    <p:sldId id="256" r:id="rId5"/>
    <p:sldId id="292" r:id="rId6"/>
    <p:sldId id="351" r:id="rId7"/>
    <p:sldId id="365" r:id="rId8"/>
    <p:sldId id="375" r:id="rId9"/>
    <p:sldId id="377" r:id="rId10"/>
    <p:sldId id="376" r:id="rId11"/>
    <p:sldId id="378" r:id="rId12"/>
    <p:sldId id="367" r:id="rId13"/>
    <p:sldId id="383" r:id="rId14"/>
    <p:sldId id="369" r:id="rId15"/>
    <p:sldId id="368" r:id="rId16"/>
    <p:sldId id="379" r:id="rId17"/>
    <p:sldId id="366" r:id="rId18"/>
    <p:sldId id="370" r:id="rId19"/>
    <p:sldId id="372" r:id="rId20"/>
    <p:sldId id="373" r:id="rId21"/>
    <p:sldId id="374" r:id="rId22"/>
    <p:sldId id="381" r:id="rId23"/>
    <p:sldId id="382" r:id="rId24"/>
  </p:sldIdLst>
  <p:sldSz cx="12192000" cy="6858000"/>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45" d="100"/>
          <a:sy n="45" d="100"/>
        </p:scale>
        <p:origin x="54"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6725"/>
          </a:xfrm>
          <a:prstGeom prst="rect">
            <a:avLst/>
          </a:prstGeom>
        </p:spPr>
        <p:txBody>
          <a:bodyPr vert="horz" lIns="91440" tIns="45720" rIns="91440" bIns="45720" rtlCol="0"/>
          <a:lstStyle>
            <a:lvl1pPr algn="r">
              <a:defRPr sz="1200"/>
            </a:lvl1pPr>
          </a:lstStyle>
          <a:p>
            <a:fld id="{CB7AF03C-2344-47EE-898F-EBCBEB102F30}" type="datetimeFigureOut">
              <a:rPr lang="en-US" smtClean="0"/>
              <a:t>10/26/2017</a:t>
            </a:fld>
            <a:endParaRPr lang="en-US"/>
          </a:p>
        </p:txBody>
      </p:sp>
      <p:sp>
        <p:nvSpPr>
          <p:cNvPr id="4" name="Footer Placeholder 3"/>
          <p:cNvSpPr>
            <a:spLocks noGrp="1"/>
          </p:cNvSpPr>
          <p:nvPr>
            <p:ph type="ftr" sz="quarter" idx="2"/>
          </p:nvPr>
        </p:nvSpPr>
        <p:spPr>
          <a:xfrm>
            <a:off x="0" y="8842375"/>
            <a:ext cx="30130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842375"/>
            <a:ext cx="3013075" cy="466725"/>
          </a:xfrm>
          <a:prstGeom prst="rect">
            <a:avLst/>
          </a:prstGeom>
        </p:spPr>
        <p:txBody>
          <a:bodyPr vert="horz" lIns="91440" tIns="45720" rIns="91440" bIns="45720" rtlCol="0" anchor="b"/>
          <a:lstStyle>
            <a:lvl1pPr algn="r">
              <a:defRPr sz="1200"/>
            </a:lvl1pPr>
          </a:lstStyle>
          <a:p>
            <a:fld id="{D849CD91-F459-4669-8CA9-12D1CB860D98}" type="slidenum">
              <a:rPr lang="en-US" smtClean="0"/>
              <a:t>‹#›</a:t>
            </a:fld>
            <a:endParaRPr lang="en-US"/>
          </a:p>
        </p:txBody>
      </p:sp>
    </p:spTree>
    <p:extLst>
      <p:ext uri="{BB962C8B-B14F-4D97-AF65-F5344CB8AC3E}">
        <p14:creationId xmlns:p14="http://schemas.microsoft.com/office/powerpoint/2010/main" val="1133069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D2E19487-BD23-476E-A11E-1319D5483B6C}" type="datetimeFigureOut">
              <a:rPr lang="en-US" smtClean="0"/>
              <a:t>10/26/2017</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6379DAAF-562D-42D3-BA35-070B114485A7}" type="slidenum">
              <a:rPr lang="en-US" smtClean="0"/>
              <a:t>‹#›</a:t>
            </a:fld>
            <a:endParaRPr lang="en-US"/>
          </a:p>
        </p:txBody>
      </p:sp>
    </p:spTree>
    <p:extLst>
      <p:ext uri="{BB962C8B-B14F-4D97-AF65-F5344CB8AC3E}">
        <p14:creationId xmlns:p14="http://schemas.microsoft.com/office/powerpoint/2010/main" val="3881490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10/26/2017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10/26/2017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10/26/2017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10/26/2017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10/26/2017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967" name="Picture 7" descr="hispanic_hm_pg1"/>
          <p:cNvPicPr>
            <a:picLocks noChangeAspect="1" noChangeArrowheads="1"/>
          </p:cNvPicPr>
          <p:nvPr userDrawn="1"/>
        </p:nvPicPr>
        <p:blipFill>
          <a:blip r:embed="rId2"/>
          <a:stretch>
            <a:fillRect/>
          </a:stretch>
        </p:blipFill>
        <p:spPr bwMode="auto">
          <a:xfrm>
            <a:off x="4222" y="0"/>
            <a:ext cx="12183556" cy="6858000"/>
          </a:xfrm>
          <a:prstGeom prst="rect">
            <a:avLst/>
          </a:prstGeom>
          <a:noFill/>
        </p:spPr>
      </p:pic>
      <p:sp>
        <p:nvSpPr>
          <p:cNvPr id="40968" name="Rectangle 8"/>
          <p:cNvSpPr>
            <a:spLocks noGrp="1" noChangeArrowheads="1"/>
          </p:cNvSpPr>
          <p:nvPr>
            <p:ph type="ctrTitle"/>
          </p:nvPr>
        </p:nvSpPr>
        <p:spPr>
          <a:xfrm>
            <a:off x="914400" y="2819400"/>
            <a:ext cx="10363200" cy="2057400"/>
          </a:xfrm>
        </p:spPr>
        <p:txBody>
          <a:bodyPr/>
          <a:lstStyle>
            <a:lvl1pPr algn="ctr">
              <a:defRPr smtClean="0"/>
            </a:lvl1pPr>
          </a:lstStyle>
          <a:p>
            <a:r>
              <a:rPr lang="en-US" smtClean="0"/>
              <a:t>Click to edit Master title style</a:t>
            </a:r>
          </a:p>
        </p:txBody>
      </p:sp>
      <p:sp>
        <p:nvSpPr>
          <p:cNvPr id="40969" name="Rectangle 9"/>
          <p:cNvSpPr>
            <a:spLocks noGrp="1" noChangeArrowheads="1"/>
          </p:cNvSpPr>
          <p:nvPr>
            <p:ph type="subTitle" idx="1"/>
          </p:nvPr>
        </p:nvSpPr>
        <p:spPr>
          <a:xfrm>
            <a:off x="1625600" y="381000"/>
            <a:ext cx="8534400" cy="914400"/>
          </a:xfrm>
        </p:spPr>
        <p:txBody>
          <a:bodyPr/>
          <a:lstStyle>
            <a:lvl1pPr marL="0" indent="0" algn="ctr">
              <a:buFontTx/>
              <a:buNone/>
              <a:defRPr sz="2400" smtClean="0"/>
            </a:lvl1pPr>
          </a:lstStyle>
          <a:p>
            <a:r>
              <a:rPr lang="en-US" smtClean="0"/>
              <a:t>Click to edit Master subtitle style</a:t>
            </a:r>
          </a:p>
        </p:txBody>
      </p:sp>
    </p:spTree>
    <p:extLst>
      <p:ext uri="{BB962C8B-B14F-4D97-AF65-F5344CB8AC3E}">
        <p14:creationId xmlns:p14="http://schemas.microsoft.com/office/powerpoint/2010/main" val="69832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dissolve">
                                      <p:cBhvr>
                                        <p:cTn id="7" dur="500"/>
                                        <p:tgtEl>
                                          <p:spTgt spid="4096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69">
                                            <p:txEl>
                                              <p:pRg st="0" end="0"/>
                                            </p:txEl>
                                          </p:spTgt>
                                        </p:tgtEl>
                                        <p:attrNameLst>
                                          <p:attrName>style.visibility</p:attrName>
                                        </p:attrNameLst>
                                      </p:cBhvr>
                                      <p:to>
                                        <p:strVal val="visible"/>
                                      </p:to>
                                    </p:set>
                                    <p:animEffect transition="in" filter="dissolve">
                                      <p:cBhvr>
                                        <p:cTn id="11" dur="500"/>
                                        <p:tgtEl>
                                          <p:spTgt spid="409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utoUpdateAnimBg="0"/>
      <p:bldP spid="40969"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40969"/>
                        </p:tgtEl>
                        <p:attrNameLst>
                          <p:attrName>style.visibility</p:attrName>
                        </p:attrNameLst>
                      </p:cBhvr>
                      <p:to>
                        <p:strVal val="visible"/>
                      </p:to>
                    </p:set>
                    <p:animEffect transition="in" filter="dissolve">
                      <p:cBhvr>
                        <p:cTn dur="500"/>
                        <p:tgtEl>
                          <p:spTgt spid="40969"/>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fld id="{BA450190-9F2F-42AF-982A-F97D2EEB0AE2}" type="datetimeFigureOut">
              <a:rPr lang="en-US">
                <a:solidFill>
                  <a:srgbClr val="000000"/>
                </a:solidFill>
              </a:rPr>
              <a:pPr/>
              <a:t>10/26/2017</a:t>
            </a:fld>
            <a:endParaRPr lang="en-US">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fld id="{9BA9BC8D-FBDF-4D4C-9663-D407DFA0A60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6498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fld id="{4EB034A7-4CF0-465D-B24E-F980674E4D2F}" type="datetimeFigureOut">
              <a:rPr lang="en-US">
                <a:solidFill>
                  <a:srgbClr val="000000"/>
                </a:solidFill>
              </a:rPr>
              <a:pPr/>
              <a:t>10/26/2017</a:t>
            </a:fld>
            <a:endParaRPr lang="en-US">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fld id="{DD48FD1D-7BA7-4C3E-A3D1-BAC5A75FCD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1018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19200"/>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19200"/>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fld id="{AC78985C-F9F2-4860-AA1F-8EE0E8417CD0}" type="datetimeFigureOut">
              <a:rPr lang="en-US">
                <a:solidFill>
                  <a:srgbClr val="000000"/>
                </a:solidFill>
              </a:rPr>
              <a:pPr/>
              <a:t>10/26/2017</a:t>
            </a:fld>
            <a:endParaRPr lang="en-US">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fld id="{27A87A05-60DF-4E9B-9F33-EC5D06380B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6090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fld id="{C5A1AD83-92F5-4E0F-9C6B-63E014E6D4ED}" type="datetimeFigureOut">
              <a:rPr lang="en-US">
                <a:solidFill>
                  <a:srgbClr val="000000"/>
                </a:solidFill>
              </a:rPr>
              <a:pPr/>
              <a:t>10/26/2017</a:t>
            </a:fld>
            <a:endParaRPr lang="en-US">
              <a:solidFill>
                <a:srgbClr val="000000"/>
              </a:solidFill>
            </a:endParaRPr>
          </a:p>
        </p:txBody>
      </p:sp>
      <p:sp>
        <p:nvSpPr>
          <p:cNvPr id="8"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12"/>
          <p:cNvSpPr>
            <a:spLocks noGrp="1" noChangeArrowheads="1"/>
          </p:cNvSpPr>
          <p:nvPr>
            <p:ph type="sldNum" sz="quarter" idx="12"/>
          </p:nvPr>
        </p:nvSpPr>
        <p:spPr>
          <a:ln/>
        </p:spPr>
        <p:txBody>
          <a:bodyPr/>
          <a:lstStyle>
            <a:lvl1pPr>
              <a:defRPr/>
            </a:lvl1pPr>
          </a:lstStyle>
          <a:p>
            <a:fld id="{DCE4468D-A445-467D-8BDB-7B437CCC17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46954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fld id="{E29BA26A-A9FC-493A-967B-CA3680D15388}" type="datetimeFigureOut">
              <a:rPr lang="en-US">
                <a:solidFill>
                  <a:srgbClr val="000000"/>
                </a:solidFill>
              </a:rPr>
              <a:pPr/>
              <a:t>10/26/2017</a:t>
            </a:fld>
            <a:endParaRPr lang="en-US">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fld id="{DD83451A-665C-4B28-A5CF-6D04A75905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4427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fld id="{B0FAFE2D-578E-4D39-815D-5EF2757D200D}" type="datetimeFigureOut">
              <a:rPr lang="en-US">
                <a:solidFill>
                  <a:srgbClr val="000000"/>
                </a:solidFill>
              </a:rPr>
              <a:pPr/>
              <a:t>10/26/2017</a:t>
            </a:fld>
            <a:endParaRPr lang="en-US">
              <a:solidFill>
                <a:srgbClr val="000000"/>
              </a:solidFill>
            </a:endParaRPr>
          </a:p>
        </p:txBody>
      </p:sp>
      <p:sp>
        <p:nvSpPr>
          <p:cNvPr id="3"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12"/>
          <p:cNvSpPr>
            <a:spLocks noGrp="1" noChangeArrowheads="1"/>
          </p:cNvSpPr>
          <p:nvPr>
            <p:ph type="sldNum" sz="quarter" idx="12"/>
          </p:nvPr>
        </p:nvSpPr>
        <p:spPr>
          <a:ln/>
        </p:spPr>
        <p:txBody>
          <a:bodyPr/>
          <a:lstStyle>
            <a:lvl1pPr>
              <a:defRPr/>
            </a:lvl1pPr>
          </a:lstStyle>
          <a:p>
            <a:fld id="{4EA81F07-5310-4D74-9E1D-BDE9E5F3BD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3485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20963FF4-6248-4137-8E0D-01BED42FA79B}" type="datetimeFigureOut">
              <a:rPr lang="en-US">
                <a:solidFill>
                  <a:srgbClr val="000000"/>
                </a:solidFill>
              </a:rPr>
              <a:pPr/>
              <a:t>10/26/2017</a:t>
            </a:fld>
            <a:endParaRPr lang="en-US">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fld id="{12026E08-CFFA-40AC-9B5D-6ED0A9B688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4778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C50336C3-E74D-4A01-962E-D9E46A604890}" type="datetimeFigureOut">
              <a:rPr lang="en-US">
                <a:solidFill>
                  <a:srgbClr val="000000"/>
                </a:solidFill>
              </a:rPr>
              <a:pPr/>
              <a:t>10/26/2017</a:t>
            </a:fld>
            <a:endParaRPr lang="en-US">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fld id="{127D0635-BFE0-4443-95A6-96F2690AD13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54826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fld id="{2372FC03-A594-4C35-8E51-FE8F992B4939}" type="datetimeFigureOut">
              <a:rPr lang="en-US">
                <a:solidFill>
                  <a:srgbClr val="000000"/>
                </a:solidFill>
              </a:rPr>
              <a:pPr/>
              <a:t>10/26/2017</a:t>
            </a:fld>
            <a:endParaRPr lang="en-US">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fld id="{B97B7239-82D3-4AEA-A1E2-3FBF8A0A16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8010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76200"/>
            <a:ext cx="2743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762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fld id="{151E50B1-9D11-4E42-8681-A7C636B1D43A}" type="datetimeFigureOut">
              <a:rPr lang="en-US">
                <a:solidFill>
                  <a:srgbClr val="000000"/>
                </a:solidFill>
              </a:rPr>
              <a:pPr/>
              <a:t>10/26/2017</a:t>
            </a:fld>
            <a:endParaRPr lang="en-US">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fld id="{E43BECDB-55C0-4311-AD1E-8B08D68BF4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74385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904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219200"/>
            <a:ext cx="10972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657600"/>
            <a:ext cx="10972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fld id="{99E32618-4AE5-41CF-A1C7-81268002EEB9}" type="datetimeFigureOut">
              <a:rPr lang="en-US">
                <a:solidFill>
                  <a:srgbClr val="000000"/>
                </a:solidFill>
              </a:rPr>
              <a:pPr/>
              <a:t>10/26/2017</a:t>
            </a:fld>
            <a:endParaRPr lang="en-US">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fld id="{E75464D7-A24D-41B3-83A7-ABC0AE912C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0191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10/26/2017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904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219200"/>
            <a:ext cx="53848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219200"/>
            <a:ext cx="5384800" cy="4724400"/>
          </a:xfrm>
        </p:spPr>
        <p:txBody>
          <a:bodyPr/>
          <a:lstStyle/>
          <a:p>
            <a:pPr lvl="0"/>
            <a:r>
              <a:rPr lang="en-US" noProof="0" smtClean="0"/>
              <a:t>Click icon to add online image</a:t>
            </a:r>
          </a:p>
        </p:txBody>
      </p:sp>
      <p:sp>
        <p:nvSpPr>
          <p:cNvPr id="5" name="Rectangle 10"/>
          <p:cNvSpPr>
            <a:spLocks noGrp="1" noChangeArrowheads="1"/>
          </p:cNvSpPr>
          <p:nvPr>
            <p:ph type="dt" sz="half" idx="10"/>
          </p:nvPr>
        </p:nvSpPr>
        <p:spPr>
          <a:ln/>
        </p:spPr>
        <p:txBody>
          <a:bodyPr/>
          <a:lstStyle>
            <a:lvl1pPr>
              <a:defRPr/>
            </a:lvl1pPr>
          </a:lstStyle>
          <a:p>
            <a:fld id="{8B5674E5-4237-4D02-9DE3-8F16FF706DE1}" type="datetimeFigureOut">
              <a:rPr lang="en-US">
                <a:solidFill>
                  <a:srgbClr val="000000"/>
                </a:solidFill>
              </a:rPr>
              <a:pPr/>
              <a:t>10/26/2017</a:t>
            </a:fld>
            <a:endParaRPr lang="en-US">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fld id="{3F4D5829-3FF6-4592-82F5-7E4BE69CF6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6730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solidFill>
                  <a:srgbClr val="F8B323">
                    <a:lumMod val="50000"/>
                  </a:srgbClr>
                </a:solidFill>
              </a:rPr>
              <a:pPr/>
              <a:t>10/26/2017</a:t>
            </a:fld>
            <a:endParaRPr lang="en-US" dirty="0">
              <a:solidFill>
                <a:srgbClr val="F8B323">
                  <a:lumMod val="50000"/>
                </a:srgbClr>
              </a:solidFill>
            </a:endParaRP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solidFill>
                <a:srgbClr val="F8B323">
                  <a:lumMod val="50000"/>
                </a:srgbClr>
              </a:solidFill>
            </a:endParaRP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solidFill>
                  <a:srgbClr val="F8B323">
                    <a:lumMod val="50000"/>
                  </a:srgbClr>
                </a:solidFill>
              </a:rPr>
              <a:pPr/>
              <a:t>‹#›</a:t>
            </a:fld>
            <a:endParaRPr lang="en-US" dirty="0">
              <a:solidFill>
                <a:srgbClr val="F8B323">
                  <a:lumMod val="50000"/>
                </a:srgbClr>
              </a:solidFill>
            </a:endParaRP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54033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10/26/2017</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058907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solidFill>
                  <a:srgbClr val="F3F3F2"/>
                </a:solidFill>
              </a:rPr>
              <a:pPr/>
              <a:t>10/26/2017</a:t>
            </a:fld>
            <a:endParaRPr lang="en-US" dirty="0">
              <a:solidFill>
                <a:srgbClr val="F3F3F2"/>
              </a:solidFill>
            </a:endParaRP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solidFill>
                <a:srgbClr val="F3F3F2"/>
              </a:solidFill>
            </a:endParaRP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solidFill>
                  <a:srgbClr val="F3F3F2"/>
                </a:solidFill>
              </a:rPr>
              <a:pPr/>
              <a:t>‹#›</a:t>
            </a:fld>
            <a:endParaRPr lang="en-US" dirty="0">
              <a:solidFill>
                <a:srgbClr val="F3F3F2"/>
              </a:solidFill>
            </a:endParaRP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265829124"/>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10/26/2017</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339685670"/>
      </p:ext>
    </p:extLst>
  </p:cSld>
  <p:clrMapOvr>
    <a:masterClrMapping/>
  </p:clrMapOvr>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10/26/2017</a:t>
            </a:fld>
            <a:endParaRPr 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323152397"/>
      </p:ext>
    </p:extLst>
  </p:cSld>
  <p:clrMapOvr>
    <a:masterClrMapping/>
  </p:clrMapOvr>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10/26/2017</a:t>
            </a:fld>
            <a:endParaRPr 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6059983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10/26/2017</a:t>
            </a:fld>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238611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solidFill>
                  <a:prstClr val="black">
                    <a:lumMod val="65000"/>
                    <a:lumOff val="35000"/>
                  </a:prstClr>
                </a:solidFill>
              </a:rPr>
              <a:pPr/>
              <a:t>10/26/2017</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2103620" y="6375679"/>
            <a:ext cx="3482179" cy="345796"/>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61281317"/>
      </p:ext>
    </p:extLst>
  </p:cSld>
  <p:clrMapOvr>
    <a:masterClrMapping/>
  </p:clrMapOvr>
  <p:extLst mod="1">
    <p:ext uri="{DCECCB84-F9BA-43D5-87BE-67443E8EF086}">
      <p15:sldGuideLst xmlns:p15="http://schemas.microsoft.com/office/powerpoint/2012/main">
        <p15:guide id="4294967295" orient="horz" pos="69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solidFill>
                  <a:prstClr val="black">
                    <a:lumMod val="65000"/>
                    <a:lumOff val="35000"/>
                  </a:prstClr>
                </a:solidFill>
              </a:rPr>
              <a:pPr/>
              <a:t>10/26/2017</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2103621" y="6375679"/>
            <a:ext cx="3482178" cy="345796"/>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459699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10/26/2017</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9427550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10/26/2017</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881622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3.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10/26/2017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8" name="Picture 14" descr="hispanic_hm_pg2_V2"/>
          <p:cNvPicPr>
            <a:picLocks noChangeAspect="1" noChangeArrowheads="1"/>
          </p:cNvPicPr>
          <p:nvPr/>
        </p:nvPicPr>
        <p:blipFill>
          <a:blip r:embed="rId15"/>
          <a:stretch>
            <a:fillRect/>
          </a:stretch>
        </p:blipFill>
        <p:spPr bwMode="auto">
          <a:xfrm>
            <a:off x="4222" y="0"/>
            <a:ext cx="12183556" cy="6858000"/>
          </a:xfrm>
          <a:prstGeom prst="rect">
            <a:avLst/>
          </a:prstGeom>
          <a:noFill/>
        </p:spPr>
      </p:pic>
      <p:sp>
        <p:nvSpPr>
          <p:cNvPr id="1032" name="Rectangle 8"/>
          <p:cNvSpPr>
            <a:spLocks noGrp="1" noChangeArrowheads="1"/>
          </p:cNvSpPr>
          <p:nvPr>
            <p:ph type="title"/>
          </p:nvPr>
        </p:nvSpPr>
        <p:spPr bwMode="auto">
          <a:xfrm>
            <a:off x="609600" y="76200"/>
            <a:ext cx="90424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3" name="Rectangle 9"/>
          <p:cNvSpPr>
            <a:spLocks noGrp="1" noChangeArrowheads="1"/>
          </p:cNvSpPr>
          <p:nvPr>
            <p:ph type="body" idx="1"/>
          </p:nvPr>
        </p:nvSpPr>
        <p:spPr bwMode="auto">
          <a:xfrm>
            <a:off x="609600" y="1219200"/>
            <a:ext cx="10972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Times New Roman" pitchFamily="18" charset="0"/>
              </a:defRPr>
            </a:lvl1pPr>
          </a:lstStyle>
          <a:p>
            <a:pPr defTabSz="914400" fontAlgn="base">
              <a:spcBef>
                <a:spcPct val="0"/>
              </a:spcBef>
              <a:spcAft>
                <a:spcPct val="0"/>
              </a:spcAft>
            </a:pPr>
            <a:fld id="{517D68E0-3139-4D31-9678-BF5E9A63B5EB}" type="datetimeFigureOut">
              <a:rPr lang="en-US" smtClean="0">
                <a:solidFill>
                  <a:srgbClr val="000000"/>
                </a:solidFill>
              </a:rPr>
              <a:pPr defTabSz="914400" fontAlgn="base">
                <a:spcBef>
                  <a:spcPct val="0"/>
                </a:spcBef>
                <a:spcAft>
                  <a:spcPct val="0"/>
                </a:spcAft>
              </a:pPr>
              <a:t>10/26/2017</a:t>
            </a:fld>
            <a:endParaRPr lang="en-US">
              <a:solidFill>
                <a:srgbClr val="000000"/>
              </a:solidFill>
            </a:endParaRPr>
          </a:p>
        </p:txBody>
      </p:sp>
      <p:sp>
        <p:nvSpPr>
          <p:cNvPr id="1035" name="Rectangle 11"/>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Times New Roman" pitchFamily="18" charset="0"/>
              </a:defRPr>
            </a:lvl1pPr>
          </a:lstStyle>
          <a:p>
            <a:pPr defTabSz="914400" fontAlgn="base">
              <a:spcBef>
                <a:spcPct val="0"/>
              </a:spcBef>
              <a:spcAft>
                <a:spcPct val="0"/>
              </a:spcAft>
            </a:pPr>
            <a:endParaRPr lang="en-US">
              <a:solidFill>
                <a:srgbClr val="000000"/>
              </a:solidFill>
            </a:endParaRPr>
          </a:p>
        </p:txBody>
      </p:sp>
      <p:sp>
        <p:nvSpPr>
          <p:cNvPr id="1036" name="Rectangle 12"/>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Times New Roman" pitchFamily="18" charset="0"/>
              </a:defRPr>
            </a:lvl1pPr>
          </a:lstStyle>
          <a:p>
            <a:pPr defTabSz="914400" fontAlgn="base">
              <a:spcBef>
                <a:spcPct val="0"/>
              </a:spcBef>
              <a:spcAft>
                <a:spcPct val="0"/>
              </a:spcAft>
            </a:pPr>
            <a:fld id="{F9D7BE8E-9176-4089-B894-E928AD5D6881}" type="slidenum">
              <a:rPr lang="en-US" smtClean="0">
                <a:solidFill>
                  <a:srgbClr val="000000"/>
                </a:solidFill>
              </a:rPr>
              <a:pPr defTabSz="91440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97975024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iming>
    <p:tnLst>
      <p:par>
        <p:cTn id="1" dur="indefinite" restart="never" nodeType="tmRoot"/>
      </p:par>
    </p:tnLst>
  </p:timing>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ill Sans MT" pitchFamily="34" charset="0"/>
        </a:defRPr>
      </a:lvl2pPr>
      <a:lvl3pPr algn="l" rtl="0" eaLnBrk="1" fontAlgn="base" hangingPunct="1">
        <a:spcBef>
          <a:spcPct val="0"/>
        </a:spcBef>
        <a:spcAft>
          <a:spcPct val="0"/>
        </a:spcAft>
        <a:defRPr sz="3600">
          <a:solidFill>
            <a:srgbClr val="000000"/>
          </a:solidFill>
          <a:latin typeface="Gill Sans MT" pitchFamily="34" charset="0"/>
        </a:defRPr>
      </a:lvl3pPr>
      <a:lvl4pPr algn="l" rtl="0" eaLnBrk="1" fontAlgn="base" hangingPunct="1">
        <a:spcBef>
          <a:spcPct val="0"/>
        </a:spcBef>
        <a:spcAft>
          <a:spcPct val="0"/>
        </a:spcAft>
        <a:defRPr sz="3600">
          <a:solidFill>
            <a:srgbClr val="000000"/>
          </a:solidFill>
          <a:latin typeface="Gill Sans MT" pitchFamily="34" charset="0"/>
        </a:defRPr>
      </a:lvl4pPr>
      <a:lvl5pPr algn="l" rtl="0" eaLnBrk="1" fontAlgn="base" hangingPunct="1">
        <a:spcBef>
          <a:spcPct val="0"/>
        </a:spcBef>
        <a:spcAft>
          <a:spcPct val="0"/>
        </a:spcAft>
        <a:defRPr sz="3600">
          <a:solidFill>
            <a:srgbClr val="000000"/>
          </a:solidFill>
          <a:latin typeface="Gill Sans MT" pitchFamily="34" charset="0"/>
        </a:defRPr>
      </a:lvl5pPr>
      <a:lvl6pPr marL="457200" algn="l" rtl="0" eaLnBrk="1" fontAlgn="base" hangingPunct="1">
        <a:spcBef>
          <a:spcPct val="0"/>
        </a:spcBef>
        <a:spcAft>
          <a:spcPct val="0"/>
        </a:spcAft>
        <a:defRPr sz="3600">
          <a:solidFill>
            <a:srgbClr val="000000"/>
          </a:solidFill>
          <a:latin typeface="Gill Sans MT" pitchFamily="34" charset="0"/>
        </a:defRPr>
      </a:lvl6pPr>
      <a:lvl7pPr marL="914400" algn="l" rtl="0" eaLnBrk="1" fontAlgn="base" hangingPunct="1">
        <a:spcBef>
          <a:spcPct val="0"/>
        </a:spcBef>
        <a:spcAft>
          <a:spcPct val="0"/>
        </a:spcAft>
        <a:defRPr sz="3600">
          <a:solidFill>
            <a:srgbClr val="000000"/>
          </a:solidFill>
          <a:latin typeface="Gill Sans MT" pitchFamily="34" charset="0"/>
        </a:defRPr>
      </a:lvl7pPr>
      <a:lvl8pPr marL="1371600" algn="l" rtl="0" eaLnBrk="1" fontAlgn="base" hangingPunct="1">
        <a:spcBef>
          <a:spcPct val="0"/>
        </a:spcBef>
        <a:spcAft>
          <a:spcPct val="0"/>
        </a:spcAft>
        <a:defRPr sz="3600">
          <a:solidFill>
            <a:srgbClr val="000000"/>
          </a:solidFill>
          <a:latin typeface="Gill Sans MT" pitchFamily="34" charset="0"/>
        </a:defRPr>
      </a:lvl8pPr>
      <a:lvl9pPr marL="1828800" algn="l" rtl="0" eaLnBrk="1" fontAlgn="base" hangingPunct="1">
        <a:spcBef>
          <a:spcPct val="0"/>
        </a:spcBef>
        <a:spcAft>
          <a:spcPct val="0"/>
        </a:spcAft>
        <a:defRPr sz="3600">
          <a:solidFill>
            <a:srgbClr val="000000"/>
          </a:solidFill>
          <a:latin typeface="Gill Sans MT" pitchFamily="34"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solidFill>
                  <a:prstClr val="black">
                    <a:lumMod val="65000"/>
                    <a:lumOff val="35000"/>
                  </a:prstClr>
                </a:solidFill>
              </a:rPr>
              <a:pPr/>
              <a:t>10/26/2017</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6075644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792">
          <p15:clr>
            <a:srgbClr val="F26B43"/>
          </p15:clr>
        </p15:guide>
        <p15:guide id="4294967295" pos="7200">
          <p15:clr>
            <a:srgbClr val="F26B43"/>
          </p15:clr>
        </p15:guide>
        <p15:guide id="4294967295" orient="horz" pos="4008">
          <p15:clr>
            <a:srgbClr val="F26B43"/>
          </p15:clr>
        </p15:guide>
        <p15:guide id="4294967295" orient="horz" pos="1440">
          <p15:clr>
            <a:srgbClr val="F26B43"/>
          </p15:clr>
        </p15:guide>
        <p15:guide id="4294967295" orient="horz" pos="3720">
          <p15:clr>
            <a:srgbClr val="F26B43"/>
          </p15:clr>
        </p15:guide>
        <p15:guide id="4294967295"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Commonly misused words </a:t>
            </a:r>
            <a:r>
              <a:rPr lang="en-US" dirty="0" smtClean="0"/>
              <a:t>#2</a:t>
            </a:r>
            <a:endParaRPr lang="en-US" dirty="0"/>
          </a:p>
        </p:txBody>
      </p:sp>
      <p:sp>
        <p:nvSpPr>
          <p:cNvPr id="3" name="Content Placeholder 2"/>
          <p:cNvSpPr>
            <a:spLocks noGrp="1"/>
          </p:cNvSpPr>
          <p:nvPr>
            <p:ph idx="1"/>
          </p:nvPr>
        </p:nvSpPr>
        <p:spPr>
          <a:xfrm>
            <a:off x="1148647" y="1128451"/>
            <a:ext cx="10178322" cy="3304401"/>
          </a:xfrm>
        </p:spPr>
        <p:txBody>
          <a:bodyPr numCol="2">
            <a:normAutofit fontScale="85000" lnSpcReduction="10000"/>
          </a:bodyPr>
          <a:lstStyle/>
          <a:p>
            <a:r>
              <a:rPr lang="en-US" dirty="0"/>
              <a:t>•accept - except = accept means to receive, except means to leave out or take</a:t>
            </a:r>
          </a:p>
          <a:p>
            <a:r>
              <a:rPr lang="en-US" dirty="0"/>
              <a:t>•affect - effect = affect is a verb meaning to influence, effect is a noun meaning result</a:t>
            </a:r>
          </a:p>
          <a:p>
            <a:r>
              <a:rPr lang="en-US" dirty="0"/>
              <a:t>•capital - capitol = capital is the seat of government, capitol is the building where the legislative body meets</a:t>
            </a:r>
          </a:p>
          <a:p>
            <a:r>
              <a:rPr lang="en-US" dirty="0"/>
              <a:t>•compliment - complement = compliment is saying something nice, complement is something that completes</a:t>
            </a:r>
          </a:p>
          <a:p>
            <a:r>
              <a:rPr lang="en-US" dirty="0"/>
              <a:t>•council - counsel = council is a group, counsel is a verb meaning advise</a:t>
            </a:r>
          </a:p>
          <a:p>
            <a:r>
              <a:rPr lang="en-US" dirty="0"/>
              <a:t>•descent - dissent = descent means a decline, dissent means disagree or opposition</a:t>
            </a:r>
          </a:p>
          <a:p>
            <a:r>
              <a:rPr lang="en-US" dirty="0"/>
              <a:t>•lose - loose = lose means to not win or you can’t find something, loose means roomy or unrestrained</a:t>
            </a:r>
          </a:p>
          <a:p>
            <a:r>
              <a:rPr lang="en-US" dirty="0"/>
              <a:t>•precede - proceed = precede means to come before, proceed means to continue or go forward</a:t>
            </a:r>
          </a:p>
          <a:p>
            <a:r>
              <a:rPr lang="en-US" dirty="0"/>
              <a:t>•principal, principle = principal means the main person or part, principle means a fundamental truth</a:t>
            </a:r>
          </a:p>
          <a:p>
            <a:r>
              <a:rPr lang="en-US" dirty="0"/>
              <a:t>•stationary, stationery = stationary means standing still, stationery means paper to write on</a:t>
            </a:r>
          </a:p>
          <a:p>
            <a:endParaRPr lang="en-US" dirty="0"/>
          </a:p>
        </p:txBody>
      </p:sp>
      <p:pic>
        <p:nvPicPr>
          <p:cNvPr id="4" name="Picture 3"/>
          <p:cNvPicPr>
            <a:picLocks noChangeAspect="1"/>
          </p:cNvPicPr>
          <p:nvPr/>
        </p:nvPicPr>
        <p:blipFill>
          <a:blip r:embed="rId2"/>
          <a:stretch>
            <a:fillRect/>
          </a:stretch>
        </p:blipFill>
        <p:spPr>
          <a:xfrm>
            <a:off x="3767402" y="4432852"/>
            <a:ext cx="4602879" cy="499915"/>
          </a:xfrm>
          <a:prstGeom prst="rect">
            <a:avLst/>
          </a:prstGeom>
        </p:spPr>
      </p:pic>
      <p:sp>
        <p:nvSpPr>
          <p:cNvPr id="5" name="TextBox 4"/>
          <p:cNvSpPr txBox="1"/>
          <p:nvPr/>
        </p:nvSpPr>
        <p:spPr>
          <a:xfrm>
            <a:off x="1410518" y="5076673"/>
            <a:ext cx="10019482" cy="1631216"/>
          </a:xfrm>
          <a:prstGeom prst="rect">
            <a:avLst/>
          </a:prstGeom>
          <a:noFill/>
        </p:spPr>
        <p:txBody>
          <a:bodyPr wrap="square" rtlCol="0">
            <a:spAutoFit/>
          </a:bodyPr>
          <a:lstStyle/>
          <a:p>
            <a:r>
              <a:rPr lang="en-US" sz="2000" b="1" dirty="0">
                <a:solidFill>
                  <a:prstClr val="black"/>
                </a:solidFill>
              </a:rPr>
              <a:t>11. I practice so I won’t (lose, loose) the </a:t>
            </a:r>
            <a:r>
              <a:rPr lang="en-US" sz="2000" b="1" dirty="0" smtClean="0">
                <a:solidFill>
                  <a:prstClr val="black"/>
                </a:solidFill>
              </a:rPr>
              <a:t>game.	</a:t>
            </a:r>
          </a:p>
          <a:p>
            <a:r>
              <a:rPr lang="en-US" sz="2000" b="1" dirty="0" smtClean="0">
                <a:solidFill>
                  <a:prstClr val="black"/>
                </a:solidFill>
              </a:rPr>
              <a:t>12</a:t>
            </a:r>
            <a:r>
              <a:rPr lang="en-US" sz="2000" b="1" dirty="0">
                <a:solidFill>
                  <a:prstClr val="black"/>
                </a:solidFill>
              </a:rPr>
              <a:t>. The Senate was in session at the (capital, capitol) today.</a:t>
            </a:r>
          </a:p>
          <a:p>
            <a:r>
              <a:rPr lang="en-US" sz="2000" b="1" dirty="0" smtClean="0">
                <a:solidFill>
                  <a:prstClr val="black"/>
                </a:solidFill>
              </a:rPr>
              <a:t>13</a:t>
            </a:r>
            <a:r>
              <a:rPr lang="en-US" sz="2000" b="1" dirty="0">
                <a:solidFill>
                  <a:prstClr val="black"/>
                </a:solidFill>
              </a:rPr>
              <a:t>. My daughter likes purple (stationary, stationery</a:t>
            </a:r>
            <a:r>
              <a:rPr lang="en-US" sz="2000" b="1" dirty="0" smtClean="0">
                <a:solidFill>
                  <a:prstClr val="black"/>
                </a:solidFill>
              </a:rPr>
              <a:t>).</a:t>
            </a:r>
          </a:p>
          <a:p>
            <a:r>
              <a:rPr lang="en-US" sz="2000" b="1" dirty="0" smtClean="0">
                <a:solidFill>
                  <a:prstClr val="black"/>
                </a:solidFill>
              </a:rPr>
              <a:t>14</a:t>
            </a:r>
            <a:r>
              <a:rPr lang="en-US" sz="2000" b="1" dirty="0">
                <a:solidFill>
                  <a:prstClr val="black"/>
                </a:solidFill>
              </a:rPr>
              <a:t>. The government’s decision met with much (descent, dissent</a:t>
            </a:r>
            <a:r>
              <a:rPr lang="en-US" sz="2000" b="1" dirty="0" smtClean="0">
                <a:solidFill>
                  <a:prstClr val="black"/>
                </a:solidFill>
              </a:rPr>
              <a:t>).  15</a:t>
            </a:r>
            <a:r>
              <a:rPr lang="en-US" sz="2000" b="1" dirty="0">
                <a:solidFill>
                  <a:prstClr val="black"/>
                </a:solidFill>
              </a:rPr>
              <a:t>. Everybody likes to receive (compliments, complements</a:t>
            </a:r>
            <a:r>
              <a:rPr lang="en-US" sz="2000" b="1" dirty="0" smtClean="0">
                <a:solidFill>
                  <a:prstClr val="black"/>
                </a:solidFill>
              </a:rPr>
              <a:t>).</a:t>
            </a:r>
            <a:endParaRPr lang="en-US" sz="2000" b="1" dirty="0">
              <a:solidFill>
                <a:prstClr val="black"/>
              </a:solidFill>
            </a:endParaRPr>
          </a:p>
        </p:txBody>
      </p:sp>
    </p:spTree>
    <p:extLst>
      <p:ext uri="{BB962C8B-B14F-4D97-AF65-F5344CB8AC3E}">
        <p14:creationId xmlns:p14="http://schemas.microsoft.com/office/powerpoint/2010/main" val="2316389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6464" y="1558344"/>
            <a:ext cx="5868566" cy="3940935"/>
          </a:xfrm>
          <a:prstGeom prst="rect">
            <a:avLst/>
          </a:prstGeom>
          <a:effectLst>
            <a:glow rad="101600">
              <a:schemeClr val="accent1">
                <a:satMod val="175000"/>
                <a:alpha val="40000"/>
              </a:schemeClr>
            </a:glow>
          </a:effectLst>
        </p:spPr>
      </p:pic>
      <p:sp>
        <p:nvSpPr>
          <p:cNvPr id="2" name="Title 1"/>
          <p:cNvSpPr>
            <a:spLocks noGrp="1"/>
          </p:cNvSpPr>
          <p:nvPr>
            <p:ph type="title"/>
          </p:nvPr>
        </p:nvSpPr>
        <p:spPr>
          <a:xfrm>
            <a:off x="2380445" y="699979"/>
            <a:ext cx="8610600" cy="1293028"/>
          </a:xfrm>
        </p:spPr>
        <p:txBody>
          <a:bodyPr>
            <a:noAutofit/>
          </a:bodyPr>
          <a:lstStyle/>
          <a:p>
            <a:r>
              <a:rPr lang="en-US" sz="16000" b="1" dirty="0" smtClean="0">
                <a:solidFill>
                  <a:schemeClr val="accent1"/>
                </a:solidFill>
                <a:latin typeface="Chiller" panose="04020404031007020602" pitchFamily="82" charset="0"/>
              </a:rPr>
              <a:t>film</a:t>
            </a:r>
            <a:endParaRPr lang="en-US" sz="16000" b="1" dirty="0">
              <a:solidFill>
                <a:schemeClr val="accent1"/>
              </a:solidFill>
              <a:latin typeface="Chiller" panose="04020404031007020602" pitchFamily="82" charset="0"/>
            </a:endParaRPr>
          </a:p>
        </p:txBody>
      </p:sp>
      <p:pic>
        <p:nvPicPr>
          <p:cNvPr id="4" name="Content Placeholder 3"/>
          <p:cNvPicPr>
            <a:picLocks noGrp="1" noChangeAspect="1"/>
          </p:cNvPicPr>
          <p:nvPr>
            <p:ph idx="1"/>
          </p:nvPr>
        </p:nvPicPr>
        <p:blipFill>
          <a:blip r:embed="rId3"/>
          <a:stretch>
            <a:fillRect/>
          </a:stretch>
        </p:blipFill>
        <p:spPr>
          <a:xfrm>
            <a:off x="1199929" y="2108502"/>
            <a:ext cx="3629191" cy="2888501"/>
          </a:xfrm>
          <a:prstGeom prst="rect">
            <a:avLst/>
          </a:prstGeom>
          <a:effectLst>
            <a:glow rad="228600">
              <a:schemeClr val="accent1">
                <a:satMod val="175000"/>
                <a:alpha val="40000"/>
              </a:schemeClr>
            </a:glow>
          </a:effectLst>
        </p:spPr>
      </p:pic>
      <p:sp>
        <p:nvSpPr>
          <p:cNvPr id="5" name="TextBox 4"/>
          <p:cNvSpPr txBox="1"/>
          <p:nvPr/>
        </p:nvSpPr>
        <p:spPr>
          <a:xfrm>
            <a:off x="6053070" y="2108502"/>
            <a:ext cx="5215944" cy="3293209"/>
          </a:xfrm>
          <a:prstGeom prst="rect">
            <a:avLst/>
          </a:prstGeom>
          <a:noFill/>
        </p:spPr>
        <p:txBody>
          <a:bodyPr wrap="square" rtlCol="0">
            <a:spAutoFit/>
          </a:bodyPr>
          <a:lstStyle/>
          <a:p>
            <a:r>
              <a:rPr lang="en-US" sz="2800" b="1" dirty="0" smtClean="0">
                <a:solidFill>
                  <a:srgbClr val="FF0000"/>
                </a:solidFill>
              </a:rPr>
              <a:t>Setting a Purpose: </a:t>
            </a:r>
            <a:r>
              <a:rPr lang="en-US" sz="2000" dirty="0" smtClean="0">
                <a:latin typeface="Miriam Fixed" panose="020B0509050101010101" pitchFamily="49" charset="-79"/>
                <a:cs typeface="Miriam Fixed" panose="020B0509050101010101" pitchFamily="49" charset="-79"/>
              </a:rPr>
              <a:t>Keep your reading of the short story by WW Jacobs in mind as you view the film and pay attention to any differences you notice between the content of the text version of the story and the content of the film. Think about how any differences affect the story being told.</a:t>
            </a:r>
            <a:endParaRPr lang="en-US" sz="2000" dirty="0">
              <a:latin typeface="Miriam Fixed" panose="020B0509050101010101" pitchFamily="49" charset="-79"/>
              <a:cs typeface="Miriam Fixed" panose="020B0509050101010101" pitchFamily="49" charset="-79"/>
            </a:endParaRPr>
          </a:p>
        </p:txBody>
      </p:sp>
      <p:sp>
        <p:nvSpPr>
          <p:cNvPr id="8" name="TextBox 7"/>
          <p:cNvSpPr txBox="1"/>
          <p:nvPr/>
        </p:nvSpPr>
        <p:spPr>
          <a:xfrm>
            <a:off x="257577" y="5834129"/>
            <a:ext cx="11519079" cy="707886"/>
          </a:xfrm>
          <a:prstGeom prst="rect">
            <a:avLst/>
          </a:prstGeom>
          <a:noFill/>
          <a:ln>
            <a:solidFill>
              <a:schemeClr val="accent3"/>
            </a:solidFill>
          </a:ln>
          <a:effectLst>
            <a:glow rad="228600">
              <a:schemeClr val="accent3">
                <a:satMod val="175000"/>
                <a:alpha val="40000"/>
              </a:schemeClr>
            </a:glow>
          </a:effectLst>
        </p:spPr>
        <p:txBody>
          <a:bodyPr wrap="square" rtlCol="0">
            <a:spAutoFit/>
          </a:bodyPr>
          <a:lstStyle/>
          <a:p>
            <a:r>
              <a:rPr lang="en-US" sz="4000" b="1" dirty="0" smtClean="0">
                <a:solidFill>
                  <a:schemeClr val="accent3"/>
                </a:solidFill>
                <a:latin typeface="Chiller" panose="04020404031007020602" pitchFamily="82" charset="0"/>
              </a:rPr>
              <a:t>Jot down any differences you notice between the film and the short story.</a:t>
            </a:r>
            <a:endParaRPr lang="en-US" sz="4000" b="1" dirty="0">
              <a:solidFill>
                <a:schemeClr val="accent3"/>
              </a:solidFill>
              <a:latin typeface="Chiller" panose="04020404031007020602" pitchFamily="82" charset="0"/>
            </a:endParaRPr>
          </a:p>
        </p:txBody>
      </p:sp>
    </p:spTree>
    <p:extLst>
      <p:ext uri="{BB962C8B-B14F-4D97-AF65-F5344CB8AC3E}">
        <p14:creationId xmlns:p14="http://schemas.microsoft.com/office/powerpoint/2010/main" val="1250450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59853" y="583564"/>
            <a:ext cx="3199026" cy="2148251"/>
          </a:xfrm>
          <a:prstGeom prst="rect">
            <a:avLst/>
          </a:prstGeom>
          <a:effectLst>
            <a:glow rad="101600">
              <a:schemeClr val="accent1">
                <a:satMod val="175000"/>
                <a:alpha val="40000"/>
              </a:schemeClr>
            </a:glow>
          </a:effectLst>
        </p:spPr>
      </p:pic>
      <p:sp>
        <p:nvSpPr>
          <p:cNvPr id="2" name="Title 1"/>
          <p:cNvSpPr>
            <a:spLocks noGrp="1"/>
          </p:cNvSpPr>
          <p:nvPr>
            <p:ph type="title"/>
          </p:nvPr>
        </p:nvSpPr>
        <p:spPr>
          <a:xfrm>
            <a:off x="6224250" y="99763"/>
            <a:ext cx="3650087" cy="1293028"/>
          </a:xfrm>
        </p:spPr>
        <p:txBody>
          <a:bodyPr>
            <a:noAutofit/>
          </a:bodyPr>
          <a:lstStyle/>
          <a:p>
            <a:r>
              <a:rPr lang="en-US" sz="6600" b="1" dirty="0" smtClean="0">
                <a:solidFill>
                  <a:schemeClr val="accent1"/>
                </a:solidFill>
                <a:latin typeface="Chiller" panose="04020404031007020602" pitchFamily="82" charset="0"/>
              </a:rPr>
              <a:t>Film day 2</a:t>
            </a:r>
            <a:endParaRPr lang="en-US" sz="6600" b="1" dirty="0">
              <a:solidFill>
                <a:schemeClr val="accent1"/>
              </a:solidFill>
              <a:latin typeface="Chiller" panose="04020404031007020602" pitchFamily="82" charset="0"/>
            </a:endParaRPr>
          </a:p>
        </p:txBody>
      </p:sp>
      <p:pic>
        <p:nvPicPr>
          <p:cNvPr id="4" name="Content Placeholder 3"/>
          <p:cNvPicPr>
            <a:picLocks noGrp="1" noChangeAspect="1"/>
          </p:cNvPicPr>
          <p:nvPr>
            <p:ph idx="1"/>
          </p:nvPr>
        </p:nvPicPr>
        <p:blipFill>
          <a:blip r:embed="rId3"/>
          <a:stretch>
            <a:fillRect/>
          </a:stretch>
        </p:blipFill>
        <p:spPr>
          <a:xfrm>
            <a:off x="1214243" y="746277"/>
            <a:ext cx="2290246" cy="1822824"/>
          </a:xfrm>
          <a:prstGeom prst="rect">
            <a:avLst/>
          </a:prstGeom>
          <a:effectLst>
            <a:glow rad="228600">
              <a:schemeClr val="accent1">
                <a:satMod val="175000"/>
                <a:alpha val="40000"/>
              </a:schemeClr>
            </a:glow>
          </a:effectLst>
        </p:spPr>
      </p:pic>
      <p:sp>
        <p:nvSpPr>
          <p:cNvPr id="5" name="TextBox 4"/>
          <p:cNvSpPr txBox="1"/>
          <p:nvPr/>
        </p:nvSpPr>
        <p:spPr>
          <a:xfrm>
            <a:off x="4483723" y="1438604"/>
            <a:ext cx="7131140" cy="1938992"/>
          </a:xfrm>
          <a:prstGeom prst="rect">
            <a:avLst/>
          </a:prstGeom>
          <a:noFill/>
          <a:ln>
            <a:solidFill>
              <a:schemeClr val="accent1"/>
            </a:solidFill>
          </a:ln>
          <a:effectLst>
            <a:glow rad="228600">
              <a:schemeClr val="accent6">
                <a:satMod val="175000"/>
                <a:alpha val="40000"/>
              </a:schemeClr>
            </a:glow>
          </a:effectLst>
        </p:spPr>
        <p:txBody>
          <a:bodyPr wrap="square" rtlCol="0">
            <a:spAutoFit/>
          </a:bodyPr>
          <a:lstStyle/>
          <a:p>
            <a:r>
              <a:rPr lang="en-US" sz="2400" b="1" dirty="0" smtClean="0">
                <a:solidFill>
                  <a:prstClr val="white"/>
                </a:solidFill>
                <a:latin typeface="Miriam Fixed" panose="020B0509050101010101" pitchFamily="49" charset="-79"/>
                <a:cs typeface="Miriam Fixed" panose="020B0509050101010101" pitchFamily="49" charset="-79"/>
              </a:rPr>
              <a:t>As you watch, complete a chart like the one shown below to identify three of the techniques the director used. Then explain which one you found most effective and why.</a:t>
            </a:r>
            <a:endParaRPr lang="en-US" sz="2400" b="1" dirty="0">
              <a:solidFill>
                <a:prstClr val="white"/>
              </a:solidFill>
              <a:latin typeface="Miriam Fixed" panose="020B0509050101010101" pitchFamily="49" charset="-79"/>
              <a:cs typeface="Miriam Fixed" panose="020B0509050101010101" pitchFamily="49" charset="-79"/>
            </a:endParaRPr>
          </a:p>
        </p:txBody>
      </p:sp>
      <p:graphicFrame>
        <p:nvGraphicFramePr>
          <p:cNvPr id="3" name="Table 2"/>
          <p:cNvGraphicFramePr>
            <a:graphicFrameLocks noGrp="1"/>
          </p:cNvGraphicFramePr>
          <p:nvPr>
            <p:extLst/>
          </p:nvPr>
        </p:nvGraphicFramePr>
        <p:xfrm>
          <a:off x="2495639" y="5042040"/>
          <a:ext cx="8127999" cy="148336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r>
                        <a:rPr lang="en-US" dirty="0" smtClean="0"/>
                        <a:t>Technique</a:t>
                      </a:r>
                      <a:endParaRPr lang="en-US" dirty="0"/>
                    </a:p>
                  </a:txBody>
                  <a:tcPr/>
                </a:tc>
                <a:tc>
                  <a:txBody>
                    <a:bodyPr/>
                    <a:lstStyle/>
                    <a:p>
                      <a:r>
                        <a:rPr lang="en-US" dirty="0" smtClean="0"/>
                        <a:t>Part in the</a:t>
                      </a:r>
                      <a:r>
                        <a:rPr lang="en-US" baseline="0" dirty="0" smtClean="0"/>
                        <a:t> Film</a:t>
                      </a:r>
                      <a:endParaRPr lang="en-US" dirty="0"/>
                    </a:p>
                  </a:txBody>
                  <a:tcPr/>
                </a:tc>
                <a:tc>
                  <a:txBody>
                    <a:bodyPr/>
                    <a:lstStyle/>
                    <a:p>
                      <a:r>
                        <a:rPr lang="en-US" dirty="0" smtClean="0"/>
                        <a:t>Effect</a:t>
                      </a:r>
                      <a:r>
                        <a:rPr lang="en-US" baseline="0" dirty="0" smtClean="0"/>
                        <a:t> of the Technique</a:t>
                      </a:r>
                      <a:endParaRPr lang="en-US" dirty="0"/>
                    </a:p>
                  </a:txBody>
                  <a:tcPr/>
                </a:tc>
              </a:tr>
              <a:tr h="370840">
                <a:tc>
                  <a:txBody>
                    <a:bodyPr/>
                    <a:lstStyle/>
                    <a:p>
                      <a:r>
                        <a:rPr lang="en-US" dirty="0" smtClean="0"/>
                        <a:t>1.</a:t>
                      </a:r>
                      <a:endParaRPr lang="en-US" dirty="0"/>
                    </a:p>
                  </a:txBody>
                  <a:tcPr/>
                </a:tc>
                <a:tc>
                  <a:txBody>
                    <a:bodyPr/>
                    <a:lstStyle/>
                    <a:p>
                      <a:endParaRPr lang="en-US" dirty="0"/>
                    </a:p>
                  </a:txBody>
                  <a:tcPr/>
                </a:tc>
                <a:tc>
                  <a:txBody>
                    <a:bodyPr/>
                    <a:lstStyle/>
                    <a:p>
                      <a:endParaRPr lang="en-US"/>
                    </a:p>
                  </a:txBody>
                  <a:tcPr/>
                </a:tc>
              </a:tr>
              <a:tr h="370840">
                <a:tc>
                  <a:txBody>
                    <a:bodyPr/>
                    <a:lstStyle/>
                    <a:p>
                      <a:r>
                        <a:rPr lang="en-US" dirty="0" smtClean="0"/>
                        <a:t>2.</a:t>
                      </a:r>
                      <a:endParaRPr lang="en-US" dirty="0"/>
                    </a:p>
                  </a:txBody>
                  <a:tcPr/>
                </a:tc>
                <a:tc>
                  <a:txBody>
                    <a:bodyPr/>
                    <a:lstStyle/>
                    <a:p>
                      <a:endParaRPr lang="en-US" dirty="0"/>
                    </a:p>
                  </a:txBody>
                  <a:tcPr/>
                </a:tc>
                <a:tc>
                  <a:txBody>
                    <a:bodyPr/>
                    <a:lstStyle/>
                    <a:p>
                      <a:endParaRPr lang="en-US"/>
                    </a:p>
                  </a:txBody>
                  <a:tcPr/>
                </a:tc>
              </a:tr>
              <a:tr h="370840">
                <a:tc>
                  <a:txBody>
                    <a:bodyPr/>
                    <a:lstStyle/>
                    <a:p>
                      <a:r>
                        <a:rPr lang="en-US" dirty="0" smtClean="0"/>
                        <a:t>3.</a:t>
                      </a:r>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8" name="TextBox 7"/>
          <p:cNvSpPr txBox="1"/>
          <p:nvPr/>
        </p:nvSpPr>
        <p:spPr>
          <a:xfrm rot="21271340">
            <a:off x="286963" y="4226458"/>
            <a:ext cx="2290246" cy="707886"/>
          </a:xfrm>
          <a:prstGeom prst="rect">
            <a:avLst/>
          </a:prstGeom>
          <a:noFill/>
        </p:spPr>
        <p:txBody>
          <a:bodyPr wrap="square" rtlCol="0">
            <a:spAutoFit/>
          </a:bodyPr>
          <a:lstStyle/>
          <a:p>
            <a:r>
              <a:rPr lang="en-US" sz="2000" dirty="0" smtClean="0">
                <a:solidFill>
                  <a:srgbClr val="E9BF35"/>
                </a:solidFill>
                <a:latin typeface="Cooper Black" panose="0208090404030B020404" pitchFamily="18" charset="0"/>
              </a:rPr>
              <a:t>Setup your chart like this!</a:t>
            </a:r>
            <a:endParaRPr lang="en-US" sz="2000" dirty="0">
              <a:solidFill>
                <a:srgbClr val="E9BF35"/>
              </a:solidFill>
              <a:latin typeface="Cooper Black" panose="0208090404030B020404" pitchFamily="18" charset="0"/>
            </a:endParaRPr>
          </a:p>
        </p:txBody>
      </p:sp>
      <p:sp>
        <p:nvSpPr>
          <p:cNvPr id="9" name="Right Arrow 8"/>
          <p:cNvSpPr/>
          <p:nvPr/>
        </p:nvSpPr>
        <p:spPr>
          <a:xfrm rot="1249456">
            <a:off x="1116555" y="5097264"/>
            <a:ext cx="1197735" cy="581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6224250" y="3895309"/>
            <a:ext cx="2150772" cy="923330"/>
          </a:xfrm>
          <a:prstGeom prst="rect">
            <a:avLst/>
          </a:prstGeom>
          <a:noFill/>
        </p:spPr>
        <p:txBody>
          <a:bodyPr wrap="square" rtlCol="0">
            <a:spAutoFit/>
          </a:bodyPr>
          <a:lstStyle/>
          <a:p>
            <a:pPr marL="285750" indent="-285750">
              <a:buFont typeface="Courier New" panose="02070309020205020404" pitchFamily="49" charset="0"/>
              <a:buChar char="o"/>
            </a:pPr>
            <a:r>
              <a:rPr lang="en-US" dirty="0" smtClean="0">
                <a:solidFill>
                  <a:prstClr val="white"/>
                </a:solidFill>
              </a:rPr>
              <a:t>Lighting</a:t>
            </a:r>
          </a:p>
          <a:p>
            <a:pPr marL="285750" indent="-285750">
              <a:buFont typeface="Courier New" panose="02070309020205020404" pitchFamily="49" charset="0"/>
              <a:buChar char="o"/>
            </a:pPr>
            <a:r>
              <a:rPr lang="en-US" dirty="0" smtClean="0">
                <a:solidFill>
                  <a:prstClr val="white"/>
                </a:solidFill>
              </a:rPr>
              <a:t>Camera Filters</a:t>
            </a:r>
          </a:p>
          <a:p>
            <a:pPr marL="285750" indent="-285750">
              <a:buFont typeface="Courier New" panose="02070309020205020404" pitchFamily="49" charset="0"/>
              <a:buChar char="o"/>
            </a:pPr>
            <a:r>
              <a:rPr lang="en-US" dirty="0" smtClean="0">
                <a:solidFill>
                  <a:prstClr val="white"/>
                </a:solidFill>
              </a:rPr>
              <a:t>Music</a:t>
            </a:r>
            <a:endParaRPr lang="en-US" dirty="0">
              <a:solidFill>
                <a:prstClr val="white"/>
              </a:solidFill>
            </a:endParaRPr>
          </a:p>
        </p:txBody>
      </p:sp>
      <p:sp>
        <p:nvSpPr>
          <p:cNvPr id="10" name="TextBox 9"/>
          <p:cNvSpPr txBox="1"/>
          <p:nvPr/>
        </p:nvSpPr>
        <p:spPr>
          <a:xfrm>
            <a:off x="8751420" y="3707747"/>
            <a:ext cx="4589212" cy="1200329"/>
          </a:xfrm>
          <a:prstGeom prst="rect">
            <a:avLst/>
          </a:prstGeom>
          <a:noFill/>
        </p:spPr>
        <p:txBody>
          <a:bodyPr wrap="square" rtlCol="0">
            <a:spAutoFit/>
          </a:bodyPr>
          <a:lstStyle/>
          <a:p>
            <a:pPr marL="285750" indent="-285750">
              <a:buFont typeface="Courier New" panose="02070309020205020404" pitchFamily="49" charset="0"/>
              <a:buChar char="o"/>
            </a:pPr>
            <a:r>
              <a:rPr lang="en-US" dirty="0" smtClean="0">
                <a:solidFill>
                  <a:prstClr val="white"/>
                </a:solidFill>
              </a:rPr>
              <a:t>Close-up shot</a:t>
            </a:r>
          </a:p>
          <a:p>
            <a:pPr marL="285750" indent="-285750">
              <a:buFont typeface="Courier New" panose="02070309020205020404" pitchFamily="49" charset="0"/>
              <a:buChar char="o"/>
            </a:pPr>
            <a:r>
              <a:rPr lang="en-US" dirty="0" smtClean="0">
                <a:solidFill>
                  <a:prstClr val="white"/>
                </a:solidFill>
              </a:rPr>
              <a:t>Low-angle shot</a:t>
            </a:r>
          </a:p>
          <a:p>
            <a:pPr marL="285750" indent="-285750">
              <a:buFont typeface="Courier New" panose="02070309020205020404" pitchFamily="49" charset="0"/>
              <a:buChar char="o"/>
            </a:pPr>
            <a:r>
              <a:rPr lang="en-US" dirty="0" smtClean="0">
                <a:solidFill>
                  <a:prstClr val="white"/>
                </a:solidFill>
              </a:rPr>
              <a:t>High-angle shot</a:t>
            </a:r>
          </a:p>
          <a:p>
            <a:pPr marL="285750" indent="-285750">
              <a:buFont typeface="Courier New" panose="02070309020205020404" pitchFamily="49" charset="0"/>
              <a:buChar char="o"/>
            </a:pPr>
            <a:r>
              <a:rPr lang="en-US" dirty="0" smtClean="0">
                <a:solidFill>
                  <a:prstClr val="white"/>
                </a:solidFill>
              </a:rPr>
              <a:t>Point-of-View shot</a:t>
            </a:r>
          </a:p>
        </p:txBody>
      </p:sp>
      <p:sp>
        <p:nvSpPr>
          <p:cNvPr id="11" name="Rectangle 10"/>
          <p:cNvSpPr/>
          <p:nvPr/>
        </p:nvSpPr>
        <p:spPr>
          <a:xfrm>
            <a:off x="3034726" y="4234488"/>
            <a:ext cx="2760564" cy="400110"/>
          </a:xfrm>
          <a:prstGeom prst="rect">
            <a:avLst/>
          </a:prstGeom>
        </p:spPr>
        <p:txBody>
          <a:bodyPr wrap="none">
            <a:spAutoFit/>
          </a:bodyPr>
          <a:lstStyle/>
          <a:p>
            <a:r>
              <a:rPr lang="en-US" sz="2000" dirty="0" smtClean="0">
                <a:solidFill>
                  <a:srgbClr val="E9BF35"/>
                </a:solidFill>
                <a:latin typeface="Cooper Black" panose="0208090404030B020404" pitchFamily="18" charset="0"/>
              </a:rPr>
              <a:t>Techniques include:</a:t>
            </a:r>
            <a:endParaRPr lang="en-US" dirty="0">
              <a:solidFill>
                <a:prstClr val="white"/>
              </a:solidFill>
            </a:endParaRPr>
          </a:p>
        </p:txBody>
      </p:sp>
    </p:spTree>
    <p:extLst>
      <p:ext uri="{BB962C8B-B14F-4D97-AF65-F5344CB8AC3E}">
        <p14:creationId xmlns:p14="http://schemas.microsoft.com/office/powerpoint/2010/main" val="153041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77818" y="149910"/>
            <a:ext cx="1432042" cy="961664"/>
          </a:xfrm>
          <a:prstGeom prst="rect">
            <a:avLst/>
          </a:prstGeom>
          <a:ln>
            <a:solidFill>
              <a:schemeClr val="accent3">
                <a:lumMod val="60000"/>
                <a:lumOff val="40000"/>
              </a:schemeClr>
            </a:solidFill>
          </a:ln>
          <a:effectLst>
            <a:glow rad="228600">
              <a:schemeClr val="accent3">
                <a:satMod val="175000"/>
                <a:alpha val="40000"/>
              </a:schemeClr>
            </a:glow>
          </a:effectLst>
        </p:spPr>
      </p:pic>
      <p:sp>
        <p:nvSpPr>
          <p:cNvPr id="2" name="Title 1"/>
          <p:cNvSpPr>
            <a:spLocks noGrp="1"/>
          </p:cNvSpPr>
          <p:nvPr>
            <p:ph type="title"/>
          </p:nvPr>
        </p:nvSpPr>
        <p:spPr>
          <a:xfrm>
            <a:off x="4056845" y="1016726"/>
            <a:ext cx="6499539" cy="1293028"/>
          </a:xfrm>
        </p:spPr>
        <p:txBody>
          <a:bodyPr>
            <a:noAutofit/>
          </a:bodyPr>
          <a:lstStyle/>
          <a:p>
            <a:r>
              <a:rPr lang="en-US" sz="9600" b="1" dirty="0" smtClean="0">
                <a:solidFill>
                  <a:schemeClr val="accent1"/>
                </a:solidFill>
                <a:latin typeface="Chiller" panose="04020404031007020602" pitchFamily="82" charset="0"/>
              </a:rPr>
              <a:t>“Text vs. Film” chart</a:t>
            </a:r>
            <a:r>
              <a:rPr lang="en-US" sz="1600" b="1" dirty="0" smtClean="0">
                <a:solidFill>
                  <a:schemeClr val="accent1"/>
                </a:solidFill>
                <a:latin typeface="Chiller" panose="04020404031007020602" pitchFamily="82" charset="0"/>
              </a:rPr>
              <a:t>(WC)</a:t>
            </a:r>
            <a:endParaRPr lang="en-US" sz="1600" b="1" dirty="0">
              <a:solidFill>
                <a:schemeClr val="accent1"/>
              </a:solidFill>
              <a:latin typeface="Chiller" panose="04020404031007020602" pitchFamily="82" charset="0"/>
            </a:endParaRPr>
          </a:p>
        </p:txBody>
      </p:sp>
      <p:pic>
        <p:nvPicPr>
          <p:cNvPr id="4" name="Content Placeholder 3"/>
          <p:cNvPicPr>
            <a:picLocks noGrp="1" noChangeAspect="1"/>
          </p:cNvPicPr>
          <p:nvPr>
            <p:ph idx="1"/>
          </p:nvPr>
        </p:nvPicPr>
        <p:blipFill>
          <a:blip r:embed="rId3"/>
          <a:stretch>
            <a:fillRect/>
          </a:stretch>
        </p:blipFill>
        <p:spPr>
          <a:xfrm>
            <a:off x="483699" y="304309"/>
            <a:ext cx="820279" cy="652866"/>
          </a:xfrm>
          <a:prstGeom prst="rect">
            <a:avLst/>
          </a:prstGeom>
          <a:effectLst>
            <a:glow rad="228600">
              <a:schemeClr val="accent1">
                <a:satMod val="175000"/>
                <a:alpha val="40000"/>
              </a:schemeClr>
            </a:glow>
          </a:effectLst>
        </p:spPr>
      </p:pic>
      <p:sp>
        <p:nvSpPr>
          <p:cNvPr id="5" name="TextBox 4"/>
          <p:cNvSpPr txBox="1"/>
          <p:nvPr/>
        </p:nvSpPr>
        <p:spPr>
          <a:xfrm>
            <a:off x="560231" y="3050192"/>
            <a:ext cx="11116614" cy="1384995"/>
          </a:xfrm>
          <a:prstGeom prst="rect">
            <a:avLst/>
          </a:prstGeom>
          <a:noFill/>
        </p:spPr>
        <p:txBody>
          <a:bodyPr wrap="square" rtlCol="0">
            <a:spAutoFit/>
          </a:bodyPr>
          <a:lstStyle/>
          <a:p>
            <a:pPr algn="ctr"/>
            <a:endParaRPr lang="en-US" sz="2800" b="1" dirty="0" smtClean="0">
              <a:solidFill>
                <a:srgbClr val="FF0000"/>
              </a:solidFill>
            </a:endParaRPr>
          </a:p>
          <a:p>
            <a:pPr algn="ctr"/>
            <a:r>
              <a:rPr lang="en-US" sz="2800" b="1" dirty="0" smtClean="0">
                <a:solidFill>
                  <a:srgbClr val="FF0000"/>
                </a:solidFill>
              </a:rPr>
              <a:t>Text Vs. Film Chart</a:t>
            </a:r>
          </a:p>
          <a:p>
            <a:r>
              <a:rPr lang="en-US" sz="2800" b="1" dirty="0" smtClean="0">
                <a:solidFill>
                  <a:srgbClr val="FF0000"/>
                </a:solidFill>
                <a:latin typeface="Miriam Fixed" panose="020B0509050101010101" pitchFamily="49" charset="-79"/>
                <a:cs typeface="Miriam Fixed" panose="020B0509050101010101" pitchFamily="49" charset="-79"/>
              </a:rPr>
              <a:t>Compare the events, the characters, and settings.</a:t>
            </a:r>
            <a:endParaRPr lang="en-US" sz="2000" dirty="0">
              <a:solidFill>
                <a:prstClr val="white"/>
              </a:solidFill>
              <a:latin typeface="Miriam Fixed" panose="020B0509050101010101" pitchFamily="49" charset="-79"/>
              <a:cs typeface="Miriam Fixed" panose="020B0509050101010101" pitchFamily="49" charset="-79"/>
            </a:endParaRPr>
          </a:p>
        </p:txBody>
      </p:sp>
      <p:graphicFrame>
        <p:nvGraphicFramePr>
          <p:cNvPr id="3" name="Table 2"/>
          <p:cNvGraphicFramePr>
            <a:graphicFrameLocks noGrp="1"/>
          </p:cNvGraphicFramePr>
          <p:nvPr/>
        </p:nvGraphicFramePr>
        <p:xfrm>
          <a:off x="1771203" y="4557440"/>
          <a:ext cx="8127999" cy="1483360"/>
        </p:xfrm>
        <a:graphic>
          <a:graphicData uri="http://schemas.openxmlformats.org/drawingml/2006/table">
            <a:tbl>
              <a:tblPr firstRow="1" bandRow="1">
                <a:effectLst>
                  <a:reflection blurRad="6350" stA="50000" endA="300" endPos="55500" dist="50800" dir="5400000" sy="-100000" algn="bl" rotWithShape="0"/>
                </a:effectLst>
                <a:tableStyleId>{5C22544A-7EE6-4342-B048-85BDC9FD1C3A}</a:tableStyleId>
              </a:tblPr>
              <a:tblGrid>
                <a:gridCol w="2709333"/>
                <a:gridCol w="2709333"/>
                <a:gridCol w="2709333"/>
              </a:tblGrid>
              <a:tr h="370840">
                <a:tc>
                  <a:txBody>
                    <a:bodyPr/>
                    <a:lstStyle/>
                    <a:p>
                      <a:endParaRPr lang="en-US" dirty="0"/>
                    </a:p>
                  </a:txBody>
                  <a:tcPr/>
                </a:tc>
                <a:tc>
                  <a:txBody>
                    <a:bodyPr/>
                    <a:lstStyle/>
                    <a:p>
                      <a:r>
                        <a:rPr lang="en-US" dirty="0" smtClean="0"/>
                        <a:t>Story</a:t>
                      </a:r>
                      <a:endParaRPr lang="en-US" dirty="0"/>
                    </a:p>
                  </a:txBody>
                  <a:tcPr/>
                </a:tc>
                <a:tc>
                  <a:txBody>
                    <a:bodyPr/>
                    <a:lstStyle/>
                    <a:p>
                      <a:r>
                        <a:rPr lang="en-US" dirty="0" smtClean="0"/>
                        <a:t>Film</a:t>
                      </a:r>
                      <a:endParaRPr lang="en-US" dirty="0"/>
                    </a:p>
                  </a:txBody>
                  <a:tcPr/>
                </a:tc>
              </a:tr>
              <a:tr h="370840">
                <a:tc>
                  <a:txBody>
                    <a:bodyPr/>
                    <a:lstStyle/>
                    <a:p>
                      <a:r>
                        <a:rPr lang="en-US" dirty="0" smtClean="0"/>
                        <a:t>Events</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Characters</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Setting</a:t>
                      </a:r>
                      <a:endParaRPr lang="en-US" dirty="0"/>
                    </a:p>
                  </a:txBody>
                  <a:tcPr/>
                </a:tc>
                <a:tc>
                  <a:txBody>
                    <a:bodyPr/>
                    <a:lstStyle/>
                    <a:p>
                      <a:endParaRPr lang="en-US"/>
                    </a:p>
                  </a:txBody>
                  <a:tcPr/>
                </a:tc>
                <a:tc>
                  <a:txBody>
                    <a:bodyPr/>
                    <a:lstStyle/>
                    <a:p>
                      <a:endParaRPr lang="en-US" dirty="0"/>
                    </a:p>
                  </a:txBody>
                  <a:tcPr/>
                </a:tc>
              </a:tr>
            </a:tbl>
          </a:graphicData>
        </a:graphic>
      </p:graphicFrame>
      <p:sp>
        <p:nvSpPr>
          <p:cNvPr id="6" name="TextBox 5"/>
          <p:cNvSpPr txBox="1"/>
          <p:nvPr/>
        </p:nvSpPr>
        <p:spPr>
          <a:xfrm>
            <a:off x="850006" y="1661375"/>
            <a:ext cx="2833352" cy="1384995"/>
          </a:xfrm>
          <a:prstGeom prst="rect">
            <a:avLst/>
          </a:prstGeom>
          <a:noFill/>
        </p:spPr>
        <p:txBody>
          <a:bodyPr wrap="square" rtlCol="0">
            <a:spAutoFit/>
          </a:bodyPr>
          <a:lstStyle/>
          <a:p>
            <a:r>
              <a:rPr lang="en-US" sz="2800" dirty="0" smtClean="0">
                <a:solidFill>
                  <a:schemeClr val="accent3"/>
                </a:solidFill>
                <a:latin typeface="Cooper Black" panose="0208090404030B020404" pitchFamily="18" charset="0"/>
              </a:rPr>
              <a:t>Setup your chart like this!</a:t>
            </a:r>
            <a:endParaRPr lang="en-US" sz="2800" dirty="0">
              <a:solidFill>
                <a:schemeClr val="accent3"/>
              </a:solidFill>
              <a:latin typeface="Cooper Black" panose="0208090404030B020404" pitchFamily="18" charset="0"/>
            </a:endParaRPr>
          </a:p>
        </p:txBody>
      </p:sp>
      <p:sp>
        <p:nvSpPr>
          <p:cNvPr id="8" name="Down Arrow 7"/>
          <p:cNvSpPr/>
          <p:nvPr/>
        </p:nvSpPr>
        <p:spPr>
          <a:xfrm rot="20209508">
            <a:off x="2665927" y="2761728"/>
            <a:ext cx="656822" cy="1021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456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2"/>
          <a:stretch>
            <a:fillRect/>
          </a:stretch>
        </p:blipFill>
        <p:spPr>
          <a:xfrm>
            <a:off x="-49295" y="-120010"/>
            <a:ext cx="1920406" cy="1444877"/>
          </a:xfrm>
          <a:prstGeom prst="rect">
            <a:avLst/>
          </a:prstGeom>
        </p:spPr>
      </p:pic>
      <p:pic>
        <p:nvPicPr>
          <p:cNvPr id="10" name="Picture 9"/>
          <p:cNvPicPr>
            <a:picLocks noChangeAspect="1"/>
          </p:cNvPicPr>
          <p:nvPr/>
        </p:nvPicPr>
        <p:blipFill>
          <a:blip r:embed="rId3"/>
          <a:stretch>
            <a:fillRect/>
          </a:stretch>
        </p:blipFill>
        <p:spPr>
          <a:xfrm>
            <a:off x="9005290" y="2648965"/>
            <a:ext cx="3115326" cy="1676545"/>
          </a:xfrm>
          <a:prstGeom prst="rect">
            <a:avLst/>
          </a:prstGeom>
        </p:spPr>
      </p:pic>
      <p:pic>
        <p:nvPicPr>
          <p:cNvPr id="9" name="Picture 8"/>
          <p:cNvPicPr>
            <a:picLocks noChangeAspect="1"/>
          </p:cNvPicPr>
          <p:nvPr/>
        </p:nvPicPr>
        <p:blipFill>
          <a:blip r:embed="rId3"/>
          <a:stretch>
            <a:fillRect/>
          </a:stretch>
        </p:blipFill>
        <p:spPr>
          <a:xfrm>
            <a:off x="4538337" y="2610309"/>
            <a:ext cx="3115326" cy="1676545"/>
          </a:xfrm>
          <a:prstGeom prst="rect">
            <a:avLst/>
          </a:prstGeom>
        </p:spPr>
      </p:pic>
      <p:pic>
        <p:nvPicPr>
          <p:cNvPr id="21" name="Picture 20"/>
          <p:cNvPicPr>
            <a:picLocks noChangeAspect="1"/>
          </p:cNvPicPr>
          <p:nvPr/>
        </p:nvPicPr>
        <p:blipFill>
          <a:blip r:embed="rId4"/>
          <a:stretch>
            <a:fillRect/>
          </a:stretch>
        </p:blipFill>
        <p:spPr>
          <a:xfrm>
            <a:off x="7284506" y="2747111"/>
            <a:ext cx="1987468" cy="1609483"/>
          </a:xfrm>
          <a:prstGeom prst="rect">
            <a:avLst/>
          </a:prstGeom>
        </p:spPr>
      </p:pic>
      <p:sp>
        <p:nvSpPr>
          <p:cNvPr id="2" name="Title 1"/>
          <p:cNvSpPr>
            <a:spLocks noGrp="1"/>
          </p:cNvSpPr>
          <p:nvPr>
            <p:ph type="title"/>
          </p:nvPr>
        </p:nvSpPr>
        <p:spPr>
          <a:xfrm>
            <a:off x="869599" y="447791"/>
            <a:ext cx="11079052" cy="1293028"/>
          </a:xfrm>
        </p:spPr>
        <p:txBody>
          <a:bodyPr>
            <a:noAutofit/>
          </a:bodyPr>
          <a:lstStyle/>
          <a:p>
            <a:r>
              <a:rPr lang="en-US" sz="7200" b="1" dirty="0" smtClean="0">
                <a:solidFill>
                  <a:schemeClr val="accent1"/>
                </a:solidFill>
                <a:latin typeface="Chiller" panose="04020404031007020602" pitchFamily="82" charset="0"/>
              </a:rPr>
              <a:t>“Text vs. Film” chart</a:t>
            </a:r>
            <a:r>
              <a:rPr lang="en-US" sz="1100" b="1" dirty="0" smtClean="0">
                <a:solidFill>
                  <a:schemeClr val="accent1"/>
                </a:solidFill>
                <a:latin typeface="Chiller" panose="04020404031007020602" pitchFamily="82" charset="0"/>
              </a:rPr>
              <a:t>(WC</a:t>
            </a:r>
            <a:r>
              <a:rPr lang="en-US" sz="1600" b="1" dirty="0" smtClean="0">
                <a:solidFill>
                  <a:schemeClr val="accent1"/>
                </a:solidFill>
                <a:latin typeface="Chiller" panose="04020404031007020602" pitchFamily="82" charset="0"/>
              </a:rPr>
              <a:t>)</a:t>
            </a:r>
            <a:endParaRPr lang="en-US" sz="1600" b="1" dirty="0">
              <a:solidFill>
                <a:schemeClr val="accent1"/>
              </a:solidFill>
              <a:latin typeface="Chiller" panose="04020404031007020602" pitchFamily="82" charset="0"/>
            </a:endParaRPr>
          </a:p>
        </p:txBody>
      </p:sp>
      <p:sp>
        <p:nvSpPr>
          <p:cNvPr id="5" name="TextBox 4"/>
          <p:cNvSpPr txBox="1"/>
          <p:nvPr/>
        </p:nvSpPr>
        <p:spPr>
          <a:xfrm>
            <a:off x="537693" y="1324867"/>
            <a:ext cx="11116614" cy="954107"/>
          </a:xfrm>
          <a:prstGeom prst="rect">
            <a:avLst/>
          </a:prstGeom>
          <a:noFill/>
        </p:spPr>
        <p:txBody>
          <a:bodyPr wrap="square" rtlCol="0">
            <a:spAutoFit/>
          </a:bodyPr>
          <a:lstStyle/>
          <a:p>
            <a:pPr algn="ctr"/>
            <a:endParaRPr lang="en-US" sz="2800" b="1" dirty="0" smtClean="0">
              <a:solidFill>
                <a:srgbClr val="FF0000"/>
              </a:solidFill>
            </a:endParaRPr>
          </a:p>
          <a:p>
            <a:r>
              <a:rPr lang="en-US" sz="2800" b="1" dirty="0" smtClean="0">
                <a:solidFill>
                  <a:srgbClr val="FF0000"/>
                </a:solidFill>
                <a:latin typeface="Miriam Fixed" panose="020B0509050101010101" pitchFamily="49" charset="-79"/>
                <a:cs typeface="Miriam Fixed" panose="020B0509050101010101" pitchFamily="49" charset="-79"/>
              </a:rPr>
              <a:t>Compare the events, the characters, and settings.</a:t>
            </a:r>
            <a:endParaRPr lang="en-US" sz="2000" dirty="0">
              <a:solidFill>
                <a:prstClr val="white"/>
              </a:solidFill>
              <a:latin typeface="Miriam Fixed" panose="020B0509050101010101" pitchFamily="49" charset="-79"/>
              <a:cs typeface="Miriam Fixed" panose="020B0509050101010101" pitchFamily="49" charset="-79"/>
            </a:endParaRPr>
          </a:p>
        </p:txBody>
      </p:sp>
      <p:graphicFrame>
        <p:nvGraphicFramePr>
          <p:cNvPr id="3" name="Table 2"/>
          <p:cNvGraphicFramePr>
            <a:graphicFrameLocks noGrp="1"/>
          </p:cNvGraphicFramePr>
          <p:nvPr>
            <p:extLst>
              <p:ext uri="{D42A27DB-BD31-4B8C-83A1-F6EECF244321}">
                <p14:modId xmlns:p14="http://schemas.microsoft.com/office/powerpoint/2010/main" val="2152065846"/>
              </p:ext>
            </p:extLst>
          </p:nvPr>
        </p:nvGraphicFramePr>
        <p:xfrm>
          <a:off x="8127122" y="4718549"/>
          <a:ext cx="3644169" cy="1716793"/>
        </p:xfrm>
        <a:graphic>
          <a:graphicData uri="http://schemas.openxmlformats.org/drawingml/2006/table">
            <a:tbl>
              <a:tblPr firstRow="1" bandRow="1">
                <a:effectLst>
                  <a:innerShdw blurRad="63500" dist="50800" dir="8100000">
                    <a:prstClr val="black">
                      <a:alpha val="50000"/>
                    </a:prstClr>
                  </a:innerShdw>
                </a:effectLst>
                <a:tableStyleId>{5C22544A-7EE6-4342-B048-85BDC9FD1C3A}</a:tableStyleId>
              </a:tblPr>
              <a:tblGrid>
                <a:gridCol w="1519154"/>
                <a:gridCol w="910292"/>
                <a:gridCol w="1214723"/>
              </a:tblGrid>
              <a:tr h="411653">
                <a:tc>
                  <a:txBody>
                    <a:bodyPr/>
                    <a:lstStyle/>
                    <a:p>
                      <a:endParaRPr lang="en-US" dirty="0"/>
                    </a:p>
                  </a:txBody>
                  <a:tcPr/>
                </a:tc>
                <a:tc>
                  <a:txBody>
                    <a:bodyPr/>
                    <a:lstStyle/>
                    <a:p>
                      <a:r>
                        <a:rPr lang="en-US" dirty="0" smtClean="0"/>
                        <a:t>Story</a:t>
                      </a:r>
                      <a:endParaRPr lang="en-US" dirty="0"/>
                    </a:p>
                  </a:txBody>
                  <a:tcPr/>
                </a:tc>
                <a:tc>
                  <a:txBody>
                    <a:bodyPr/>
                    <a:lstStyle/>
                    <a:p>
                      <a:r>
                        <a:rPr lang="en-US" dirty="0" smtClean="0"/>
                        <a:t>Film</a:t>
                      </a:r>
                      <a:endParaRPr lang="en-US" dirty="0"/>
                    </a:p>
                  </a:txBody>
                  <a:tcPr/>
                </a:tc>
              </a:tr>
              <a:tr h="327783">
                <a:tc>
                  <a:txBody>
                    <a:bodyPr/>
                    <a:lstStyle/>
                    <a:p>
                      <a:r>
                        <a:rPr lang="en-US" dirty="0" smtClean="0"/>
                        <a:t>Events</a:t>
                      </a:r>
                      <a:endParaRPr lang="en-US" dirty="0"/>
                    </a:p>
                  </a:txBody>
                  <a:tcPr/>
                </a:tc>
                <a:tc>
                  <a:txBody>
                    <a:bodyPr/>
                    <a:lstStyle/>
                    <a:p>
                      <a:endParaRPr lang="en-US"/>
                    </a:p>
                  </a:txBody>
                  <a:tcPr/>
                </a:tc>
                <a:tc>
                  <a:txBody>
                    <a:bodyPr/>
                    <a:lstStyle/>
                    <a:p>
                      <a:endParaRPr lang="en-US"/>
                    </a:p>
                  </a:txBody>
                  <a:tcPr/>
                </a:tc>
              </a:tr>
              <a:tr h="573620">
                <a:tc>
                  <a:txBody>
                    <a:bodyPr/>
                    <a:lstStyle/>
                    <a:p>
                      <a:r>
                        <a:rPr lang="en-US" dirty="0" smtClean="0"/>
                        <a:t>Characters</a:t>
                      </a:r>
                      <a:endParaRPr lang="en-US" dirty="0"/>
                    </a:p>
                  </a:txBody>
                  <a:tcPr/>
                </a:tc>
                <a:tc>
                  <a:txBody>
                    <a:bodyPr/>
                    <a:lstStyle/>
                    <a:p>
                      <a:endParaRPr lang="en-US" dirty="0"/>
                    </a:p>
                  </a:txBody>
                  <a:tcPr/>
                </a:tc>
                <a:tc>
                  <a:txBody>
                    <a:bodyPr/>
                    <a:lstStyle/>
                    <a:p>
                      <a:endParaRPr lang="en-US" dirty="0"/>
                    </a:p>
                  </a:txBody>
                  <a:tcPr/>
                </a:tc>
              </a:tr>
              <a:tr h="327783">
                <a:tc>
                  <a:txBody>
                    <a:bodyPr/>
                    <a:lstStyle/>
                    <a:p>
                      <a:r>
                        <a:rPr lang="en-US" dirty="0" smtClean="0"/>
                        <a:t>Setting</a:t>
                      </a:r>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6" name="Oval 5"/>
          <p:cNvSpPr/>
          <p:nvPr/>
        </p:nvSpPr>
        <p:spPr>
          <a:xfrm>
            <a:off x="13851" y="2595991"/>
            <a:ext cx="3103808" cy="16613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stretch>
            <a:fillRect/>
          </a:stretch>
        </p:blipFill>
        <p:spPr>
          <a:xfrm>
            <a:off x="310400" y="4618190"/>
            <a:ext cx="3121423" cy="1676545"/>
          </a:xfrm>
          <a:prstGeom prst="rect">
            <a:avLst/>
          </a:prstGeom>
        </p:spPr>
      </p:pic>
      <p:pic>
        <p:nvPicPr>
          <p:cNvPr id="13" name="Picture 12"/>
          <p:cNvPicPr>
            <a:picLocks noChangeAspect="1"/>
          </p:cNvPicPr>
          <p:nvPr/>
        </p:nvPicPr>
        <p:blipFill>
          <a:blip r:embed="rId5"/>
          <a:stretch>
            <a:fillRect/>
          </a:stretch>
        </p:blipFill>
        <p:spPr>
          <a:xfrm>
            <a:off x="4601327" y="4697949"/>
            <a:ext cx="3121423" cy="1676545"/>
          </a:xfrm>
          <a:prstGeom prst="rect">
            <a:avLst/>
          </a:prstGeom>
        </p:spPr>
      </p:pic>
      <p:sp>
        <p:nvSpPr>
          <p:cNvPr id="14" name="TextBox 13"/>
          <p:cNvSpPr txBox="1"/>
          <p:nvPr/>
        </p:nvSpPr>
        <p:spPr>
          <a:xfrm>
            <a:off x="5269761" y="5035061"/>
            <a:ext cx="1852189" cy="923330"/>
          </a:xfrm>
          <a:prstGeom prst="rect">
            <a:avLst/>
          </a:prstGeom>
          <a:noFill/>
        </p:spPr>
        <p:txBody>
          <a:bodyPr wrap="square" rtlCol="0">
            <a:spAutoFit/>
          </a:bodyPr>
          <a:lstStyle/>
          <a:p>
            <a:r>
              <a:rPr lang="en-US" b="1" dirty="0" smtClean="0"/>
              <a:t>How does that affect the story?</a:t>
            </a:r>
            <a:endParaRPr lang="en-US" b="1" dirty="0"/>
          </a:p>
        </p:txBody>
      </p:sp>
      <p:sp>
        <p:nvSpPr>
          <p:cNvPr id="16" name="TextBox 15"/>
          <p:cNvSpPr txBox="1"/>
          <p:nvPr/>
        </p:nvSpPr>
        <p:spPr>
          <a:xfrm>
            <a:off x="1012452" y="4856297"/>
            <a:ext cx="1852189" cy="1200329"/>
          </a:xfrm>
          <a:prstGeom prst="rect">
            <a:avLst/>
          </a:prstGeom>
          <a:noFill/>
        </p:spPr>
        <p:txBody>
          <a:bodyPr wrap="square" rtlCol="0">
            <a:spAutoFit/>
          </a:bodyPr>
          <a:lstStyle/>
          <a:p>
            <a:r>
              <a:rPr lang="en-US" dirty="0" smtClean="0"/>
              <a:t>Is the setting in the film the same as the written work?</a:t>
            </a:r>
            <a:endParaRPr lang="en-US" dirty="0"/>
          </a:p>
        </p:txBody>
      </p:sp>
      <p:sp>
        <p:nvSpPr>
          <p:cNvPr id="17" name="TextBox 16"/>
          <p:cNvSpPr txBox="1"/>
          <p:nvPr/>
        </p:nvSpPr>
        <p:spPr>
          <a:xfrm>
            <a:off x="7421698" y="2978083"/>
            <a:ext cx="1852189" cy="1200329"/>
          </a:xfrm>
          <a:prstGeom prst="rect">
            <a:avLst/>
          </a:prstGeom>
          <a:noFill/>
        </p:spPr>
        <p:txBody>
          <a:bodyPr wrap="square" rtlCol="0">
            <a:spAutoFit/>
          </a:bodyPr>
          <a:lstStyle/>
          <a:p>
            <a:r>
              <a:rPr lang="en-US" b="1" dirty="0" smtClean="0"/>
              <a:t>Why might the director have omitted those characters?</a:t>
            </a:r>
            <a:endParaRPr lang="en-US" b="1" dirty="0"/>
          </a:p>
        </p:txBody>
      </p:sp>
      <p:sp>
        <p:nvSpPr>
          <p:cNvPr id="18" name="TextBox 17"/>
          <p:cNvSpPr txBox="1"/>
          <p:nvPr/>
        </p:nvSpPr>
        <p:spPr>
          <a:xfrm>
            <a:off x="4966789" y="3030839"/>
            <a:ext cx="2527885" cy="830997"/>
          </a:xfrm>
          <a:prstGeom prst="rect">
            <a:avLst/>
          </a:prstGeom>
          <a:noFill/>
        </p:spPr>
        <p:txBody>
          <a:bodyPr wrap="square" rtlCol="0">
            <a:spAutoFit/>
          </a:bodyPr>
          <a:lstStyle/>
          <a:p>
            <a:r>
              <a:rPr lang="en-US" sz="1600" b="1" dirty="0" smtClean="0"/>
              <a:t>Are all the characters from the written work included in the film?</a:t>
            </a:r>
            <a:endParaRPr lang="en-US" sz="1600" b="1" dirty="0"/>
          </a:p>
        </p:txBody>
      </p:sp>
      <p:sp>
        <p:nvSpPr>
          <p:cNvPr id="19" name="TextBox 18"/>
          <p:cNvSpPr txBox="1"/>
          <p:nvPr/>
        </p:nvSpPr>
        <p:spPr>
          <a:xfrm>
            <a:off x="496807" y="2857960"/>
            <a:ext cx="2620852" cy="1200329"/>
          </a:xfrm>
          <a:prstGeom prst="rect">
            <a:avLst/>
          </a:prstGeom>
          <a:noFill/>
        </p:spPr>
        <p:txBody>
          <a:bodyPr wrap="square" rtlCol="0">
            <a:spAutoFit/>
          </a:bodyPr>
          <a:lstStyle/>
          <a:p>
            <a:r>
              <a:rPr lang="en-US" dirty="0" smtClean="0"/>
              <a:t>Does the film give more information about the plot than the written work?</a:t>
            </a:r>
            <a:endParaRPr lang="en-US" dirty="0"/>
          </a:p>
        </p:txBody>
      </p:sp>
      <p:sp>
        <p:nvSpPr>
          <p:cNvPr id="20" name="Rounded Rectangle 19"/>
          <p:cNvSpPr/>
          <p:nvPr/>
        </p:nvSpPr>
        <p:spPr>
          <a:xfrm>
            <a:off x="3055451" y="4698717"/>
            <a:ext cx="1973708" cy="1596018"/>
          </a:xfrm>
          <a:prstGeom prst="roundRect">
            <a:avLst/>
          </a:prstGeom>
          <a:solidFill>
            <a:schemeClr val="tx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pic>
        <p:nvPicPr>
          <p:cNvPr id="22" name="Picture 21"/>
          <p:cNvPicPr>
            <a:picLocks noChangeAspect="1"/>
          </p:cNvPicPr>
          <p:nvPr/>
        </p:nvPicPr>
        <p:blipFill>
          <a:blip r:embed="rId4"/>
          <a:stretch>
            <a:fillRect/>
          </a:stretch>
        </p:blipFill>
        <p:spPr>
          <a:xfrm>
            <a:off x="2797166" y="2730433"/>
            <a:ext cx="1987468" cy="1609483"/>
          </a:xfrm>
          <a:prstGeom prst="rect">
            <a:avLst/>
          </a:prstGeom>
        </p:spPr>
      </p:pic>
      <p:sp>
        <p:nvSpPr>
          <p:cNvPr id="25" name="TextBox 24"/>
          <p:cNvSpPr txBox="1"/>
          <p:nvPr/>
        </p:nvSpPr>
        <p:spPr>
          <a:xfrm>
            <a:off x="9636859" y="3016026"/>
            <a:ext cx="1852189" cy="923330"/>
          </a:xfrm>
          <a:prstGeom prst="rect">
            <a:avLst/>
          </a:prstGeom>
          <a:noFill/>
        </p:spPr>
        <p:txBody>
          <a:bodyPr wrap="square" rtlCol="0">
            <a:spAutoFit/>
          </a:bodyPr>
          <a:lstStyle/>
          <a:p>
            <a:r>
              <a:rPr lang="en-US" dirty="0" smtClean="0"/>
              <a:t>How does that affect the plot?</a:t>
            </a:r>
            <a:endParaRPr lang="en-US" dirty="0"/>
          </a:p>
        </p:txBody>
      </p:sp>
      <p:sp>
        <p:nvSpPr>
          <p:cNvPr id="26" name="TextBox 25"/>
          <p:cNvSpPr txBox="1"/>
          <p:nvPr/>
        </p:nvSpPr>
        <p:spPr>
          <a:xfrm>
            <a:off x="2952647" y="2978084"/>
            <a:ext cx="1852189" cy="1200329"/>
          </a:xfrm>
          <a:prstGeom prst="rect">
            <a:avLst/>
          </a:prstGeom>
          <a:noFill/>
        </p:spPr>
        <p:txBody>
          <a:bodyPr wrap="square" rtlCol="0">
            <a:spAutoFit/>
          </a:bodyPr>
          <a:lstStyle/>
          <a:p>
            <a:r>
              <a:rPr lang="en-US" dirty="0" smtClean="0"/>
              <a:t>Does the film include all of the events from the story?</a:t>
            </a:r>
            <a:endParaRPr lang="en-US" dirty="0"/>
          </a:p>
        </p:txBody>
      </p:sp>
      <p:sp>
        <p:nvSpPr>
          <p:cNvPr id="27" name="TextBox 26"/>
          <p:cNvSpPr txBox="1"/>
          <p:nvPr/>
        </p:nvSpPr>
        <p:spPr>
          <a:xfrm>
            <a:off x="3145351" y="4795109"/>
            <a:ext cx="1852189" cy="1477328"/>
          </a:xfrm>
          <a:prstGeom prst="rect">
            <a:avLst/>
          </a:prstGeom>
          <a:noFill/>
        </p:spPr>
        <p:txBody>
          <a:bodyPr wrap="square" rtlCol="0">
            <a:spAutoFit/>
          </a:bodyPr>
          <a:lstStyle/>
          <a:p>
            <a:r>
              <a:rPr lang="en-US" b="1" dirty="0" smtClean="0"/>
              <a:t>If not, why does the director change the time or place?</a:t>
            </a:r>
            <a:endParaRPr lang="en-US" b="1" dirty="0"/>
          </a:p>
        </p:txBody>
      </p:sp>
      <p:sp>
        <p:nvSpPr>
          <p:cNvPr id="30" name="Right Arrow 29"/>
          <p:cNvSpPr/>
          <p:nvPr/>
        </p:nvSpPr>
        <p:spPr>
          <a:xfrm rot="10125836">
            <a:off x="8979615" y="3725536"/>
            <a:ext cx="633384" cy="324677"/>
          </a:xfrm>
          <a:prstGeom prst="right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6"/>
          <a:stretch>
            <a:fillRect/>
          </a:stretch>
        </p:blipFill>
        <p:spPr>
          <a:xfrm>
            <a:off x="267724" y="44596"/>
            <a:ext cx="1286367" cy="1115665"/>
          </a:xfrm>
          <a:prstGeom prst="rect">
            <a:avLst/>
          </a:prstGeom>
        </p:spPr>
      </p:pic>
    </p:spTree>
    <p:extLst>
      <p:ext uri="{BB962C8B-B14F-4D97-AF65-F5344CB8AC3E}">
        <p14:creationId xmlns:p14="http://schemas.microsoft.com/office/powerpoint/2010/main" val="3522405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59853" y="583564"/>
            <a:ext cx="3199026" cy="2148251"/>
          </a:xfrm>
          <a:prstGeom prst="rect">
            <a:avLst/>
          </a:prstGeom>
          <a:effectLst>
            <a:glow rad="101600">
              <a:schemeClr val="accent1">
                <a:satMod val="175000"/>
                <a:alpha val="40000"/>
              </a:schemeClr>
            </a:glow>
          </a:effectLst>
        </p:spPr>
      </p:pic>
      <p:sp>
        <p:nvSpPr>
          <p:cNvPr id="2" name="Title 1"/>
          <p:cNvSpPr>
            <a:spLocks noGrp="1"/>
          </p:cNvSpPr>
          <p:nvPr>
            <p:ph type="title"/>
          </p:nvPr>
        </p:nvSpPr>
        <p:spPr>
          <a:xfrm>
            <a:off x="4224270" y="1171573"/>
            <a:ext cx="7372082" cy="1293028"/>
          </a:xfrm>
        </p:spPr>
        <p:txBody>
          <a:bodyPr>
            <a:noAutofit/>
          </a:bodyPr>
          <a:lstStyle/>
          <a:p>
            <a:r>
              <a:rPr lang="en-US" sz="6600" b="1" dirty="0" smtClean="0">
                <a:solidFill>
                  <a:schemeClr val="accent1"/>
                </a:solidFill>
                <a:latin typeface="Chiller" panose="04020404031007020602" pitchFamily="82" charset="0"/>
              </a:rPr>
              <a:t>“Film Comparison and Summary” Exit slip</a:t>
            </a:r>
            <a:endParaRPr lang="en-US" sz="6600" b="1" dirty="0">
              <a:solidFill>
                <a:schemeClr val="accent1"/>
              </a:solidFill>
              <a:latin typeface="Chiller" panose="04020404031007020602" pitchFamily="82" charset="0"/>
            </a:endParaRPr>
          </a:p>
        </p:txBody>
      </p:sp>
      <p:pic>
        <p:nvPicPr>
          <p:cNvPr id="4" name="Content Placeholder 3"/>
          <p:cNvPicPr>
            <a:picLocks noGrp="1" noChangeAspect="1"/>
          </p:cNvPicPr>
          <p:nvPr>
            <p:ph idx="1"/>
          </p:nvPr>
        </p:nvPicPr>
        <p:blipFill>
          <a:blip r:embed="rId3"/>
          <a:stretch>
            <a:fillRect/>
          </a:stretch>
        </p:blipFill>
        <p:spPr>
          <a:xfrm>
            <a:off x="1214243" y="746277"/>
            <a:ext cx="2290246" cy="1822824"/>
          </a:xfrm>
          <a:prstGeom prst="rect">
            <a:avLst/>
          </a:prstGeom>
          <a:effectLst>
            <a:glow rad="228600">
              <a:schemeClr val="accent1">
                <a:satMod val="175000"/>
                <a:alpha val="40000"/>
              </a:schemeClr>
            </a:glow>
          </a:effectLst>
        </p:spPr>
      </p:pic>
      <p:sp>
        <p:nvSpPr>
          <p:cNvPr id="5" name="TextBox 4"/>
          <p:cNvSpPr txBox="1"/>
          <p:nvPr/>
        </p:nvSpPr>
        <p:spPr>
          <a:xfrm>
            <a:off x="759853" y="3304168"/>
            <a:ext cx="10612191" cy="3238300"/>
          </a:xfrm>
          <a:prstGeom prst="rect">
            <a:avLst/>
          </a:prstGeom>
          <a:noFill/>
          <a:ln>
            <a:solidFill>
              <a:schemeClr val="accent1"/>
            </a:solidFill>
          </a:ln>
          <a:effectLst>
            <a:glow rad="228600">
              <a:schemeClr val="accent6">
                <a:satMod val="175000"/>
                <a:alpha val="40000"/>
              </a:schemeClr>
            </a:glow>
          </a:effectLst>
        </p:spPr>
        <p:txBody>
          <a:bodyPr wrap="square" rtlCol="0">
            <a:spAutoFit/>
          </a:bodyPr>
          <a:lstStyle/>
          <a:p>
            <a:r>
              <a:rPr lang="en-US" sz="4000" b="1" dirty="0" smtClean="0">
                <a:solidFill>
                  <a:prstClr val="white"/>
                </a:solidFill>
                <a:latin typeface="Miriam Fixed" panose="020B0509050101010101" pitchFamily="49" charset="-79"/>
                <a:cs typeface="Miriam Fixed" panose="020B0509050101010101" pitchFamily="49" charset="-79"/>
              </a:rPr>
              <a:t>Use your Text vs. Film Chart to write a 5-10 sentence summary comparing the characters, setting, and the plot for the movie and short story of “The Monkey’s Paw.”</a:t>
            </a:r>
            <a:endParaRPr lang="en-US" sz="4000" b="1" dirty="0">
              <a:solidFill>
                <a:prstClr val="white"/>
              </a:solidFill>
              <a:latin typeface="Miriam Fixed" panose="020B0509050101010101" pitchFamily="49" charset="-79"/>
              <a:cs typeface="Miriam Fixed" panose="020B0509050101010101" pitchFamily="49" charset="-79"/>
            </a:endParaRPr>
          </a:p>
        </p:txBody>
      </p:sp>
    </p:spTree>
    <p:extLst>
      <p:ext uri="{BB962C8B-B14F-4D97-AF65-F5344CB8AC3E}">
        <p14:creationId xmlns:p14="http://schemas.microsoft.com/office/powerpoint/2010/main" val="1021821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 y="751495"/>
            <a:ext cx="11506200" cy="1293028"/>
          </a:xfrm>
          <a:effectLst>
            <a:glow rad="139700">
              <a:schemeClr val="accent2">
                <a:satMod val="175000"/>
                <a:alpha val="40000"/>
              </a:schemeClr>
            </a:glow>
          </a:effectLst>
        </p:spPr>
        <p:txBody>
          <a:bodyPr>
            <a:noAutofit/>
          </a:bodyPr>
          <a:lstStyle/>
          <a:p>
            <a:r>
              <a:rPr lang="en-US" sz="9600" dirty="0" smtClean="0">
                <a:solidFill>
                  <a:schemeClr val="accent1"/>
                </a:solidFill>
                <a:latin typeface="Chiller" panose="04020404031007020602" pitchFamily="82" charset="0"/>
              </a:rPr>
              <a:t>Notes: Analyzing Media</a:t>
            </a:r>
            <a:endParaRPr lang="en-US" sz="9600" dirty="0">
              <a:solidFill>
                <a:schemeClr val="accent1"/>
              </a:solidFill>
              <a:latin typeface="Chiller" panose="04020404031007020602" pitchFamily="82" charset="0"/>
            </a:endParaRPr>
          </a:p>
        </p:txBody>
      </p:sp>
      <p:pic>
        <p:nvPicPr>
          <p:cNvPr id="4" name="Content Placeholder 3"/>
          <p:cNvPicPr>
            <a:picLocks noGrp="1" noChangeAspect="1"/>
          </p:cNvPicPr>
          <p:nvPr>
            <p:ph idx="1"/>
          </p:nvPr>
        </p:nvPicPr>
        <p:blipFill>
          <a:blip r:embed="rId2"/>
          <a:stretch>
            <a:fillRect/>
          </a:stretch>
        </p:blipFill>
        <p:spPr>
          <a:xfrm>
            <a:off x="983645" y="2244133"/>
            <a:ext cx="1825559" cy="1257608"/>
          </a:xfrm>
          <a:prstGeom prst="rect">
            <a:avLst/>
          </a:prstGeom>
          <a:effectLst>
            <a:glow rad="228600">
              <a:schemeClr val="accent1">
                <a:satMod val="175000"/>
                <a:alpha val="40000"/>
              </a:schemeClr>
            </a:glow>
          </a:effectLst>
        </p:spPr>
      </p:pic>
      <p:sp>
        <p:nvSpPr>
          <p:cNvPr id="8" name="TextBox 7"/>
          <p:cNvSpPr txBox="1"/>
          <p:nvPr/>
        </p:nvSpPr>
        <p:spPr>
          <a:xfrm>
            <a:off x="7149941" y="3313632"/>
            <a:ext cx="5364031" cy="646331"/>
          </a:xfrm>
          <a:prstGeom prst="rect">
            <a:avLst/>
          </a:prstGeom>
          <a:noFill/>
        </p:spPr>
        <p:txBody>
          <a:bodyPr wrap="square" rtlCol="0">
            <a:spAutoFit/>
          </a:bodyPr>
          <a:lstStyle/>
          <a:p>
            <a:endParaRPr lang="en-US" dirty="0" smtClean="0">
              <a:solidFill>
                <a:prstClr val="white"/>
              </a:solidFill>
            </a:endParaRPr>
          </a:p>
          <a:p>
            <a:endParaRPr lang="en-US" dirty="0">
              <a:solidFill>
                <a:prstClr val="white"/>
              </a:solidFill>
            </a:endParaRPr>
          </a:p>
        </p:txBody>
      </p:sp>
      <p:pic>
        <p:nvPicPr>
          <p:cNvPr id="3" name="Picture 2"/>
          <p:cNvPicPr>
            <a:picLocks noChangeAspect="1"/>
          </p:cNvPicPr>
          <p:nvPr/>
        </p:nvPicPr>
        <p:blipFill>
          <a:blip r:embed="rId3"/>
          <a:stretch>
            <a:fillRect/>
          </a:stretch>
        </p:blipFill>
        <p:spPr>
          <a:xfrm>
            <a:off x="915349" y="4065229"/>
            <a:ext cx="1962150" cy="2333625"/>
          </a:xfrm>
          <a:prstGeom prst="rect">
            <a:avLst/>
          </a:prstGeom>
          <a:effectLst>
            <a:glow rad="228600">
              <a:schemeClr val="accent4">
                <a:satMod val="175000"/>
                <a:alpha val="40000"/>
              </a:schemeClr>
            </a:glow>
          </a:effectLst>
        </p:spPr>
      </p:pic>
      <p:sp>
        <p:nvSpPr>
          <p:cNvPr id="6" name="TextBox 5"/>
          <p:cNvSpPr txBox="1"/>
          <p:nvPr/>
        </p:nvSpPr>
        <p:spPr>
          <a:xfrm>
            <a:off x="3451539" y="2244133"/>
            <a:ext cx="8222086" cy="3046988"/>
          </a:xfrm>
          <a:prstGeom prst="rect">
            <a:avLst/>
          </a:prstGeom>
          <a:noFill/>
        </p:spPr>
        <p:txBody>
          <a:bodyPr wrap="square" rtlCol="0">
            <a:spAutoFit/>
          </a:bodyPr>
          <a:lstStyle/>
          <a:p>
            <a:pPr>
              <a:lnSpc>
                <a:spcPct val="150000"/>
              </a:lnSpc>
            </a:pPr>
            <a:r>
              <a:rPr lang="en-US" sz="3200" b="1" dirty="0" smtClean="0">
                <a:latin typeface="Andalus" panose="02020603050405020304" pitchFamily="18" charset="-78"/>
                <a:cs typeface="Andalus" panose="02020603050405020304" pitchFamily="18" charset="-78"/>
              </a:rPr>
              <a:t>Students will be able to understand a movie’s impact on viewers by analyzing the choices a filmmaker makes </a:t>
            </a:r>
            <a:r>
              <a:rPr lang="en-US" sz="3200" b="1" i="1" dirty="0" smtClean="0">
                <a:latin typeface="Andalus" panose="02020603050405020304" pitchFamily="18" charset="-78"/>
                <a:cs typeface="Andalus" panose="02020603050405020304" pitchFamily="18" charset="-78"/>
              </a:rPr>
              <a:t>when deciding to adapt a written story to movie form.</a:t>
            </a:r>
            <a:endParaRPr lang="en-US" sz="3200" b="1" i="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079113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2485" y="692000"/>
            <a:ext cx="2682302" cy="1346628"/>
          </a:xfrm>
          <a:effectLst>
            <a:glow rad="139700">
              <a:schemeClr val="accent2">
                <a:satMod val="175000"/>
                <a:alpha val="40000"/>
              </a:schemeClr>
            </a:glow>
          </a:effectLst>
        </p:spPr>
        <p:txBody>
          <a:bodyPr>
            <a:noAutofit/>
          </a:bodyPr>
          <a:lstStyle/>
          <a:p>
            <a:r>
              <a:rPr lang="en-US" sz="4400" b="1" dirty="0" smtClean="0">
                <a:solidFill>
                  <a:schemeClr val="accent1"/>
                </a:solidFill>
                <a:latin typeface="Chiller" panose="04020404031007020602" pitchFamily="82" charset="0"/>
              </a:rPr>
              <a:t>Notes: Analyzing Media</a:t>
            </a:r>
            <a:endParaRPr lang="en-US" sz="4400" b="1" dirty="0">
              <a:solidFill>
                <a:schemeClr val="accent1"/>
              </a:solidFill>
              <a:latin typeface="Chiller" panose="04020404031007020602" pitchFamily="82" charset="0"/>
            </a:endParaRPr>
          </a:p>
        </p:txBody>
      </p:sp>
      <p:pic>
        <p:nvPicPr>
          <p:cNvPr id="4" name="Content Placeholder 3"/>
          <p:cNvPicPr>
            <a:picLocks noGrp="1" noChangeAspect="1"/>
          </p:cNvPicPr>
          <p:nvPr>
            <p:ph idx="1"/>
          </p:nvPr>
        </p:nvPicPr>
        <p:blipFill>
          <a:blip r:embed="rId2"/>
          <a:stretch>
            <a:fillRect/>
          </a:stretch>
        </p:blipFill>
        <p:spPr>
          <a:xfrm>
            <a:off x="1152228" y="196316"/>
            <a:ext cx="1210525" cy="833918"/>
          </a:xfrm>
          <a:prstGeom prst="rect">
            <a:avLst/>
          </a:prstGeom>
          <a:effectLst>
            <a:glow rad="228600">
              <a:schemeClr val="accent1">
                <a:satMod val="175000"/>
                <a:alpha val="40000"/>
              </a:schemeClr>
            </a:glow>
          </a:effectLst>
        </p:spPr>
      </p:pic>
      <p:sp>
        <p:nvSpPr>
          <p:cNvPr id="8" name="TextBox 7"/>
          <p:cNvSpPr txBox="1"/>
          <p:nvPr/>
        </p:nvSpPr>
        <p:spPr>
          <a:xfrm>
            <a:off x="7149941" y="3313632"/>
            <a:ext cx="5364031" cy="646331"/>
          </a:xfrm>
          <a:prstGeom prst="rect">
            <a:avLst/>
          </a:prstGeom>
          <a:noFill/>
        </p:spPr>
        <p:txBody>
          <a:bodyPr wrap="square" rtlCol="0">
            <a:spAutoFit/>
          </a:bodyPr>
          <a:lstStyle/>
          <a:p>
            <a:endParaRPr lang="en-US" dirty="0" smtClean="0">
              <a:solidFill>
                <a:prstClr val="white"/>
              </a:solidFill>
            </a:endParaRPr>
          </a:p>
          <a:p>
            <a:endParaRPr lang="en-US" dirty="0">
              <a:solidFill>
                <a:prstClr val="white"/>
              </a:solidFill>
            </a:endParaRPr>
          </a:p>
        </p:txBody>
      </p:sp>
      <p:sp>
        <p:nvSpPr>
          <p:cNvPr id="5" name="TextBox 4"/>
          <p:cNvSpPr txBox="1"/>
          <p:nvPr/>
        </p:nvSpPr>
        <p:spPr>
          <a:xfrm>
            <a:off x="2697465" y="993280"/>
            <a:ext cx="6060307" cy="923330"/>
          </a:xfrm>
          <a:prstGeom prst="rect">
            <a:avLst/>
          </a:prstGeom>
          <a:noFill/>
          <a:ln>
            <a:solidFill>
              <a:schemeClr val="accent3">
                <a:lumMod val="60000"/>
                <a:lumOff val="40000"/>
              </a:schemeClr>
            </a:solidFill>
          </a:ln>
          <a:effectLst>
            <a:glow rad="63500">
              <a:schemeClr val="accent3">
                <a:satMod val="175000"/>
                <a:alpha val="40000"/>
              </a:schemeClr>
            </a:glow>
          </a:effectLst>
        </p:spPr>
        <p:txBody>
          <a:bodyPr wrap="square" rtlCol="0">
            <a:spAutoFit/>
          </a:bodyPr>
          <a:lstStyle/>
          <a:p>
            <a:pPr marL="685800" indent="-685800">
              <a:buFont typeface="Wingdings" panose="05000000000000000000" pitchFamily="2" charset="2"/>
              <a:buChar char="ü"/>
            </a:pPr>
            <a:r>
              <a:rPr lang="en-US" sz="5400" b="1" dirty="0" smtClean="0">
                <a:solidFill>
                  <a:schemeClr val="accent3"/>
                </a:solidFill>
              </a:rPr>
              <a:t> Close-up shot</a:t>
            </a:r>
          </a:p>
        </p:txBody>
      </p:sp>
      <p:pic>
        <p:nvPicPr>
          <p:cNvPr id="3" name="Picture 2"/>
          <p:cNvPicPr>
            <a:picLocks noChangeAspect="1"/>
          </p:cNvPicPr>
          <p:nvPr/>
        </p:nvPicPr>
        <p:blipFill>
          <a:blip r:embed="rId3"/>
          <a:stretch>
            <a:fillRect/>
          </a:stretch>
        </p:blipFill>
        <p:spPr>
          <a:xfrm>
            <a:off x="167425" y="166720"/>
            <a:ext cx="746026" cy="887264"/>
          </a:xfrm>
          <a:prstGeom prst="rect">
            <a:avLst/>
          </a:prstGeom>
          <a:effectLst>
            <a:glow rad="228600">
              <a:schemeClr val="accent4">
                <a:satMod val="175000"/>
                <a:alpha val="40000"/>
              </a:schemeClr>
            </a:glow>
          </a:effectLst>
        </p:spPr>
      </p:pic>
      <p:sp>
        <p:nvSpPr>
          <p:cNvPr id="7" name="TextBox 6"/>
          <p:cNvSpPr txBox="1"/>
          <p:nvPr/>
        </p:nvSpPr>
        <p:spPr>
          <a:xfrm>
            <a:off x="5896266" y="2528802"/>
            <a:ext cx="5878521" cy="1569660"/>
          </a:xfrm>
          <a:prstGeom prst="rect">
            <a:avLst/>
          </a:prstGeom>
          <a:noFill/>
        </p:spPr>
        <p:txBody>
          <a:bodyPr wrap="square" rtlCol="0">
            <a:spAutoFit/>
          </a:bodyPr>
          <a:lstStyle/>
          <a:p>
            <a:pPr marL="285750" indent="-285750">
              <a:buFont typeface="Wingdings" panose="05000000000000000000" pitchFamily="2" charset="2"/>
              <a:buChar char="q"/>
            </a:pPr>
            <a:r>
              <a:rPr lang="en-US" sz="3200" dirty="0" smtClean="0">
                <a:solidFill>
                  <a:schemeClr val="accent3"/>
                </a:solidFill>
              </a:rPr>
              <a:t> What it is: </a:t>
            </a:r>
            <a:endParaRPr lang="en-US" sz="3200" dirty="0" smtClean="0"/>
          </a:p>
          <a:p>
            <a:pPr marL="742950" lvl="1" indent="-285750">
              <a:buFont typeface="Wingdings" panose="05000000000000000000" pitchFamily="2" charset="2"/>
              <a:buChar char="q"/>
            </a:pPr>
            <a:r>
              <a:rPr lang="en-US" sz="3200" dirty="0"/>
              <a:t> </a:t>
            </a:r>
            <a:r>
              <a:rPr lang="en-US" sz="3200" dirty="0" smtClean="0"/>
              <a:t>a shot that focuses on one character’s face</a:t>
            </a:r>
          </a:p>
        </p:txBody>
      </p:sp>
      <p:sp>
        <p:nvSpPr>
          <p:cNvPr id="9" name="TextBox 8"/>
          <p:cNvSpPr txBox="1"/>
          <p:nvPr/>
        </p:nvSpPr>
        <p:spPr>
          <a:xfrm>
            <a:off x="5835584" y="4419333"/>
            <a:ext cx="5999883" cy="1323439"/>
          </a:xfrm>
          <a:prstGeom prst="rect">
            <a:avLst/>
          </a:prstGeom>
          <a:noFill/>
        </p:spPr>
        <p:txBody>
          <a:bodyPr wrap="square" rtlCol="0">
            <a:spAutoFit/>
          </a:bodyPr>
          <a:lstStyle/>
          <a:p>
            <a:pPr marL="285750" indent="-285750">
              <a:buFont typeface="Wingdings" panose="05000000000000000000" pitchFamily="2" charset="2"/>
              <a:buChar char="q"/>
            </a:pPr>
            <a:r>
              <a:rPr lang="en-US" sz="3200" dirty="0" smtClean="0">
                <a:solidFill>
                  <a:schemeClr val="accent3"/>
                </a:solidFill>
              </a:rPr>
              <a:t> Why it is used:</a:t>
            </a:r>
          </a:p>
          <a:p>
            <a:pPr marL="742950" lvl="1" indent="-285750">
              <a:buFont typeface="Wingdings" panose="05000000000000000000" pitchFamily="2" charset="2"/>
              <a:buChar char="q"/>
            </a:pPr>
            <a:r>
              <a:rPr lang="en-US" sz="2400" dirty="0" smtClean="0">
                <a:solidFill>
                  <a:prstClr val="white"/>
                </a:solidFill>
              </a:rPr>
              <a:t> To express a characters emotions or thoughts.</a:t>
            </a:r>
          </a:p>
        </p:txBody>
      </p:sp>
      <p:pic>
        <p:nvPicPr>
          <p:cNvPr id="6" name="Picture 5"/>
          <p:cNvPicPr>
            <a:picLocks noChangeAspect="1"/>
          </p:cNvPicPr>
          <p:nvPr/>
        </p:nvPicPr>
        <p:blipFill>
          <a:blip r:embed="rId4"/>
          <a:stretch>
            <a:fillRect/>
          </a:stretch>
        </p:blipFill>
        <p:spPr>
          <a:xfrm>
            <a:off x="398296" y="2406334"/>
            <a:ext cx="5105400" cy="3562350"/>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1158215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2485" y="692000"/>
            <a:ext cx="2682302" cy="1346628"/>
          </a:xfrm>
          <a:effectLst>
            <a:glow rad="139700">
              <a:schemeClr val="accent2">
                <a:satMod val="175000"/>
                <a:alpha val="40000"/>
              </a:schemeClr>
            </a:glow>
          </a:effectLst>
        </p:spPr>
        <p:txBody>
          <a:bodyPr>
            <a:noAutofit/>
          </a:bodyPr>
          <a:lstStyle/>
          <a:p>
            <a:r>
              <a:rPr lang="en-US" sz="4400" b="1" dirty="0" smtClean="0">
                <a:solidFill>
                  <a:schemeClr val="accent1"/>
                </a:solidFill>
                <a:latin typeface="Chiller" panose="04020404031007020602" pitchFamily="82" charset="0"/>
              </a:rPr>
              <a:t>Notes: Analyzing Media</a:t>
            </a:r>
            <a:endParaRPr lang="en-US" sz="4400" b="1" dirty="0">
              <a:solidFill>
                <a:schemeClr val="accent1"/>
              </a:solidFill>
              <a:latin typeface="Chiller" panose="04020404031007020602" pitchFamily="82" charset="0"/>
            </a:endParaRPr>
          </a:p>
        </p:txBody>
      </p:sp>
      <p:pic>
        <p:nvPicPr>
          <p:cNvPr id="4" name="Content Placeholder 3"/>
          <p:cNvPicPr>
            <a:picLocks noGrp="1" noChangeAspect="1"/>
          </p:cNvPicPr>
          <p:nvPr>
            <p:ph idx="1"/>
          </p:nvPr>
        </p:nvPicPr>
        <p:blipFill>
          <a:blip r:embed="rId2"/>
          <a:stretch>
            <a:fillRect/>
          </a:stretch>
        </p:blipFill>
        <p:spPr>
          <a:xfrm>
            <a:off x="1152228" y="196316"/>
            <a:ext cx="1210525" cy="833918"/>
          </a:xfrm>
          <a:prstGeom prst="rect">
            <a:avLst/>
          </a:prstGeom>
          <a:effectLst>
            <a:glow rad="228600">
              <a:schemeClr val="accent1">
                <a:satMod val="175000"/>
                <a:alpha val="40000"/>
              </a:schemeClr>
            </a:glow>
          </a:effectLst>
        </p:spPr>
      </p:pic>
      <p:sp>
        <p:nvSpPr>
          <p:cNvPr id="8" name="TextBox 7"/>
          <p:cNvSpPr txBox="1"/>
          <p:nvPr/>
        </p:nvSpPr>
        <p:spPr>
          <a:xfrm>
            <a:off x="7149941" y="3313632"/>
            <a:ext cx="5364031" cy="646331"/>
          </a:xfrm>
          <a:prstGeom prst="rect">
            <a:avLst/>
          </a:prstGeom>
          <a:noFill/>
        </p:spPr>
        <p:txBody>
          <a:bodyPr wrap="square" rtlCol="0">
            <a:spAutoFit/>
          </a:bodyPr>
          <a:lstStyle/>
          <a:p>
            <a:endParaRPr lang="en-US" dirty="0" smtClean="0">
              <a:solidFill>
                <a:prstClr val="white"/>
              </a:solidFill>
            </a:endParaRPr>
          </a:p>
          <a:p>
            <a:endParaRPr lang="en-US" dirty="0">
              <a:solidFill>
                <a:prstClr val="white"/>
              </a:solidFill>
            </a:endParaRPr>
          </a:p>
        </p:txBody>
      </p:sp>
      <p:sp>
        <p:nvSpPr>
          <p:cNvPr id="5" name="TextBox 4"/>
          <p:cNvSpPr txBox="1"/>
          <p:nvPr/>
        </p:nvSpPr>
        <p:spPr>
          <a:xfrm>
            <a:off x="2511243" y="1030234"/>
            <a:ext cx="6581242" cy="923330"/>
          </a:xfrm>
          <a:prstGeom prst="rect">
            <a:avLst/>
          </a:prstGeom>
          <a:noFill/>
          <a:ln>
            <a:solidFill>
              <a:schemeClr val="accent3">
                <a:lumMod val="60000"/>
                <a:lumOff val="40000"/>
              </a:schemeClr>
            </a:solidFill>
          </a:ln>
          <a:effectLst>
            <a:glow rad="63500">
              <a:schemeClr val="accent3">
                <a:satMod val="175000"/>
                <a:alpha val="40000"/>
              </a:schemeClr>
            </a:glow>
          </a:effectLst>
        </p:spPr>
        <p:txBody>
          <a:bodyPr wrap="square" rtlCol="0">
            <a:spAutoFit/>
          </a:bodyPr>
          <a:lstStyle/>
          <a:p>
            <a:pPr marL="685800" indent="-685800">
              <a:buFont typeface="Wingdings" panose="05000000000000000000" pitchFamily="2" charset="2"/>
              <a:buChar char="ü"/>
            </a:pPr>
            <a:r>
              <a:rPr lang="en-US" sz="5400" b="1" dirty="0" smtClean="0">
                <a:solidFill>
                  <a:srgbClr val="E9BF35"/>
                </a:solidFill>
              </a:rPr>
              <a:t> Low-angle shot</a:t>
            </a:r>
          </a:p>
        </p:txBody>
      </p:sp>
      <p:pic>
        <p:nvPicPr>
          <p:cNvPr id="3" name="Picture 2"/>
          <p:cNvPicPr>
            <a:picLocks noChangeAspect="1"/>
          </p:cNvPicPr>
          <p:nvPr/>
        </p:nvPicPr>
        <p:blipFill>
          <a:blip r:embed="rId3"/>
          <a:stretch>
            <a:fillRect/>
          </a:stretch>
        </p:blipFill>
        <p:spPr>
          <a:xfrm>
            <a:off x="167425" y="166720"/>
            <a:ext cx="746026" cy="887264"/>
          </a:xfrm>
          <a:prstGeom prst="rect">
            <a:avLst/>
          </a:prstGeom>
          <a:effectLst>
            <a:glow rad="228600">
              <a:schemeClr val="accent4">
                <a:satMod val="175000"/>
                <a:alpha val="40000"/>
              </a:schemeClr>
            </a:glow>
          </a:effectLst>
        </p:spPr>
      </p:pic>
      <p:sp>
        <p:nvSpPr>
          <p:cNvPr id="7" name="TextBox 6"/>
          <p:cNvSpPr txBox="1"/>
          <p:nvPr/>
        </p:nvSpPr>
        <p:spPr>
          <a:xfrm>
            <a:off x="6037314" y="2291798"/>
            <a:ext cx="5878521" cy="2062103"/>
          </a:xfrm>
          <a:prstGeom prst="rect">
            <a:avLst/>
          </a:prstGeom>
          <a:noFill/>
        </p:spPr>
        <p:txBody>
          <a:bodyPr wrap="square" rtlCol="0">
            <a:spAutoFit/>
          </a:bodyPr>
          <a:lstStyle/>
          <a:p>
            <a:pPr marL="285750" indent="-285750">
              <a:buFont typeface="Wingdings" panose="05000000000000000000" pitchFamily="2" charset="2"/>
              <a:buChar char="q"/>
            </a:pPr>
            <a:r>
              <a:rPr lang="en-US" sz="3200" dirty="0" smtClean="0">
                <a:solidFill>
                  <a:srgbClr val="E9BF35"/>
                </a:solidFill>
              </a:rPr>
              <a:t> What it is: </a:t>
            </a:r>
            <a:endParaRPr lang="en-US" sz="3200" dirty="0" smtClean="0">
              <a:solidFill>
                <a:prstClr val="white"/>
              </a:solidFill>
            </a:endParaRPr>
          </a:p>
          <a:p>
            <a:pPr marL="742950" lvl="1" indent="-285750">
              <a:buFont typeface="Wingdings" panose="05000000000000000000" pitchFamily="2" charset="2"/>
              <a:buChar char="q"/>
            </a:pPr>
            <a:r>
              <a:rPr lang="en-US" sz="3200" dirty="0">
                <a:solidFill>
                  <a:prstClr val="white"/>
                </a:solidFill>
              </a:rPr>
              <a:t> </a:t>
            </a:r>
            <a:r>
              <a:rPr lang="en-US" sz="3200" dirty="0" smtClean="0">
                <a:solidFill>
                  <a:prstClr val="white"/>
                </a:solidFill>
              </a:rPr>
              <a:t>a shot in which the camera looks up at a subject.</a:t>
            </a:r>
          </a:p>
        </p:txBody>
      </p:sp>
      <p:sp>
        <p:nvSpPr>
          <p:cNvPr id="9" name="TextBox 8"/>
          <p:cNvSpPr txBox="1"/>
          <p:nvPr/>
        </p:nvSpPr>
        <p:spPr>
          <a:xfrm>
            <a:off x="6092543" y="4407794"/>
            <a:ext cx="5999883" cy="2308324"/>
          </a:xfrm>
          <a:prstGeom prst="rect">
            <a:avLst/>
          </a:prstGeom>
          <a:noFill/>
        </p:spPr>
        <p:txBody>
          <a:bodyPr wrap="square" rtlCol="0">
            <a:spAutoFit/>
          </a:bodyPr>
          <a:lstStyle/>
          <a:p>
            <a:pPr marL="285750" indent="-285750">
              <a:buFont typeface="Wingdings" panose="05000000000000000000" pitchFamily="2" charset="2"/>
              <a:buChar char="q"/>
            </a:pPr>
            <a:r>
              <a:rPr lang="en-US" sz="3200" dirty="0" smtClean="0">
                <a:solidFill>
                  <a:srgbClr val="E9BF35"/>
                </a:solidFill>
              </a:rPr>
              <a:t> Why it is used:</a:t>
            </a:r>
          </a:p>
          <a:p>
            <a:pPr marL="742950" lvl="1" indent="-285750">
              <a:buFont typeface="Wingdings" panose="05000000000000000000" pitchFamily="2" charset="2"/>
              <a:buChar char="q"/>
            </a:pPr>
            <a:r>
              <a:rPr lang="en-US" sz="2800" dirty="0" smtClean="0">
                <a:solidFill>
                  <a:prstClr val="white"/>
                </a:solidFill>
              </a:rPr>
              <a:t> to create the impression of height or distance; to make a subject look more threatening.</a:t>
            </a:r>
          </a:p>
        </p:txBody>
      </p:sp>
      <p:pic>
        <p:nvPicPr>
          <p:cNvPr id="10" name="Picture 9"/>
          <p:cNvPicPr>
            <a:picLocks noChangeAspect="1"/>
          </p:cNvPicPr>
          <p:nvPr/>
        </p:nvPicPr>
        <p:blipFill>
          <a:blip r:embed="rId4"/>
          <a:stretch>
            <a:fillRect/>
          </a:stretch>
        </p:blipFill>
        <p:spPr>
          <a:xfrm>
            <a:off x="250393" y="2455169"/>
            <a:ext cx="5619750" cy="3905250"/>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2769344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2485" y="692000"/>
            <a:ext cx="2682302" cy="1346628"/>
          </a:xfrm>
          <a:effectLst>
            <a:glow rad="139700">
              <a:schemeClr val="accent2">
                <a:satMod val="175000"/>
                <a:alpha val="40000"/>
              </a:schemeClr>
            </a:glow>
          </a:effectLst>
        </p:spPr>
        <p:txBody>
          <a:bodyPr>
            <a:noAutofit/>
          </a:bodyPr>
          <a:lstStyle/>
          <a:p>
            <a:r>
              <a:rPr lang="en-US" sz="4400" b="1" dirty="0" smtClean="0">
                <a:solidFill>
                  <a:schemeClr val="accent1"/>
                </a:solidFill>
                <a:latin typeface="Chiller" panose="04020404031007020602" pitchFamily="82" charset="0"/>
              </a:rPr>
              <a:t>Notes: Analyzing Media</a:t>
            </a:r>
            <a:endParaRPr lang="en-US" sz="4400" b="1" dirty="0">
              <a:solidFill>
                <a:schemeClr val="accent1"/>
              </a:solidFill>
              <a:latin typeface="Chiller" panose="04020404031007020602" pitchFamily="82" charset="0"/>
            </a:endParaRPr>
          </a:p>
        </p:txBody>
      </p:sp>
      <p:pic>
        <p:nvPicPr>
          <p:cNvPr id="4" name="Content Placeholder 3"/>
          <p:cNvPicPr>
            <a:picLocks noGrp="1" noChangeAspect="1"/>
          </p:cNvPicPr>
          <p:nvPr>
            <p:ph idx="1"/>
          </p:nvPr>
        </p:nvPicPr>
        <p:blipFill>
          <a:blip r:embed="rId2"/>
          <a:stretch>
            <a:fillRect/>
          </a:stretch>
        </p:blipFill>
        <p:spPr>
          <a:xfrm>
            <a:off x="1152228" y="196316"/>
            <a:ext cx="1210525" cy="833918"/>
          </a:xfrm>
          <a:prstGeom prst="rect">
            <a:avLst/>
          </a:prstGeom>
          <a:effectLst>
            <a:glow rad="228600">
              <a:schemeClr val="accent1">
                <a:satMod val="175000"/>
                <a:alpha val="40000"/>
              </a:schemeClr>
            </a:glow>
          </a:effectLst>
        </p:spPr>
      </p:pic>
      <p:sp>
        <p:nvSpPr>
          <p:cNvPr id="8" name="TextBox 7"/>
          <p:cNvSpPr txBox="1"/>
          <p:nvPr/>
        </p:nvSpPr>
        <p:spPr>
          <a:xfrm>
            <a:off x="7149941" y="3313632"/>
            <a:ext cx="5364031" cy="646331"/>
          </a:xfrm>
          <a:prstGeom prst="rect">
            <a:avLst/>
          </a:prstGeom>
          <a:noFill/>
        </p:spPr>
        <p:txBody>
          <a:bodyPr wrap="square" rtlCol="0">
            <a:spAutoFit/>
          </a:bodyPr>
          <a:lstStyle/>
          <a:p>
            <a:endParaRPr lang="en-US" dirty="0" smtClean="0">
              <a:solidFill>
                <a:prstClr val="white"/>
              </a:solidFill>
            </a:endParaRPr>
          </a:p>
          <a:p>
            <a:endParaRPr lang="en-US" dirty="0">
              <a:solidFill>
                <a:prstClr val="white"/>
              </a:solidFill>
            </a:endParaRPr>
          </a:p>
        </p:txBody>
      </p:sp>
      <p:sp>
        <p:nvSpPr>
          <p:cNvPr id="5" name="TextBox 4"/>
          <p:cNvSpPr txBox="1"/>
          <p:nvPr/>
        </p:nvSpPr>
        <p:spPr>
          <a:xfrm>
            <a:off x="2209594" y="1158640"/>
            <a:ext cx="6588203" cy="923330"/>
          </a:xfrm>
          <a:prstGeom prst="rect">
            <a:avLst/>
          </a:prstGeom>
          <a:noFill/>
          <a:ln>
            <a:solidFill>
              <a:schemeClr val="accent3">
                <a:lumMod val="60000"/>
                <a:lumOff val="40000"/>
              </a:schemeClr>
            </a:solidFill>
          </a:ln>
          <a:effectLst>
            <a:glow rad="63500">
              <a:schemeClr val="accent3">
                <a:satMod val="175000"/>
                <a:alpha val="40000"/>
              </a:schemeClr>
            </a:glow>
          </a:effectLst>
        </p:spPr>
        <p:txBody>
          <a:bodyPr wrap="square" rtlCol="0">
            <a:spAutoFit/>
          </a:bodyPr>
          <a:lstStyle/>
          <a:p>
            <a:pPr marL="685800" indent="-685800">
              <a:buFont typeface="Wingdings" panose="05000000000000000000" pitchFamily="2" charset="2"/>
              <a:buChar char="ü"/>
            </a:pPr>
            <a:r>
              <a:rPr lang="en-US" sz="5400" b="1" dirty="0" smtClean="0">
                <a:solidFill>
                  <a:srgbClr val="E9BF35"/>
                </a:solidFill>
              </a:rPr>
              <a:t> High-angle shot</a:t>
            </a:r>
          </a:p>
        </p:txBody>
      </p:sp>
      <p:pic>
        <p:nvPicPr>
          <p:cNvPr id="3" name="Picture 2"/>
          <p:cNvPicPr>
            <a:picLocks noChangeAspect="1"/>
          </p:cNvPicPr>
          <p:nvPr/>
        </p:nvPicPr>
        <p:blipFill>
          <a:blip r:embed="rId3"/>
          <a:stretch>
            <a:fillRect/>
          </a:stretch>
        </p:blipFill>
        <p:spPr>
          <a:xfrm>
            <a:off x="167425" y="166720"/>
            <a:ext cx="746026" cy="887264"/>
          </a:xfrm>
          <a:prstGeom prst="rect">
            <a:avLst/>
          </a:prstGeom>
          <a:effectLst>
            <a:glow rad="228600">
              <a:schemeClr val="accent4">
                <a:satMod val="175000"/>
                <a:alpha val="40000"/>
              </a:schemeClr>
            </a:glow>
          </a:effectLst>
        </p:spPr>
      </p:pic>
      <p:sp>
        <p:nvSpPr>
          <p:cNvPr id="7" name="TextBox 6"/>
          <p:cNvSpPr txBox="1"/>
          <p:nvPr/>
        </p:nvSpPr>
        <p:spPr>
          <a:xfrm>
            <a:off x="5858536" y="2235810"/>
            <a:ext cx="5878521" cy="2062103"/>
          </a:xfrm>
          <a:prstGeom prst="rect">
            <a:avLst/>
          </a:prstGeom>
          <a:noFill/>
        </p:spPr>
        <p:txBody>
          <a:bodyPr wrap="square" rtlCol="0">
            <a:spAutoFit/>
          </a:bodyPr>
          <a:lstStyle/>
          <a:p>
            <a:pPr marL="285750" indent="-285750">
              <a:buFont typeface="Wingdings" panose="05000000000000000000" pitchFamily="2" charset="2"/>
              <a:buChar char="q"/>
            </a:pPr>
            <a:r>
              <a:rPr lang="en-US" sz="3200" dirty="0" smtClean="0">
                <a:solidFill>
                  <a:srgbClr val="E9BF35"/>
                </a:solidFill>
              </a:rPr>
              <a:t> What it is: </a:t>
            </a:r>
            <a:endParaRPr lang="en-US" sz="3200" dirty="0" smtClean="0">
              <a:solidFill>
                <a:prstClr val="white"/>
              </a:solidFill>
            </a:endParaRPr>
          </a:p>
          <a:p>
            <a:pPr marL="742950" lvl="1" indent="-285750">
              <a:buFont typeface="Wingdings" panose="05000000000000000000" pitchFamily="2" charset="2"/>
              <a:buChar char="q"/>
            </a:pPr>
            <a:r>
              <a:rPr lang="en-US" sz="3200" dirty="0">
                <a:solidFill>
                  <a:prstClr val="white"/>
                </a:solidFill>
              </a:rPr>
              <a:t> </a:t>
            </a:r>
            <a:r>
              <a:rPr lang="en-US" sz="3200" dirty="0" smtClean="0">
                <a:solidFill>
                  <a:prstClr val="white"/>
                </a:solidFill>
              </a:rPr>
              <a:t>a shot in which the camera looks down on a subject.</a:t>
            </a:r>
          </a:p>
        </p:txBody>
      </p:sp>
      <p:sp>
        <p:nvSpPr>
          <p:cNvPr id="9" name="TextBox 8"/>
          <p:cNvSpPr txBox="1"/>
          <p:nvPr/>
        </p:nvSpPr>
        <p:spPr>
          <a:xfrm>
            <a:off x="5715870" y="4344683"/>
            <a:ext cx="5999883" cy="2062103"/>
          </a:xfrm>
          <a:prstGeom prst="rect">
            <a:avLst/>
          </a:prstGeom>
          <a:noFill/>
        </p:spPr>
        <p:txBody>
          <a:bodyPr wrap="square" rtlCol="0">
            <a:spAutoFit/>
          </a:bodyPr>
          <a:lstStyle/>
          <a:p>
            <a:pPr marL="285750" indent="-285750">
              <a:buFont typeface="Wingdings" panose="05000000000000000000" pitchFamily="2" charset="2"/>
              <a:buChar char="q"/>
            </a:pPr>
            <a:r>
              <a:rPr lang="en-US" sz="3200" dirty="0" smtClean="0">
                <a:solidFill>
                  <a:srgbClr val="E9BF35"/>
                </a:solidFill>
              </a:rPr>
              <a:t> Why it is used:</a:t>
            </a:r>
          </a:p>
          <a:p>
            <a:pPr marL="742950" lvl="1" indent="-285750">
              <a:buFont typeface="Wingdings" panose="05000000000000000000" pitchFamily="2" charset="2"/>
              <a:buChar char="q"/>
            </a:pPr>
            <a:r>
              <a:rPr lang="en-US" sz="2400" dirty="0" smtClean="0">
                <a:solidFill>
                  <a:prstClr val="white"/>
                </a:solidFill>
              </a:rPr>
              <a:t> to show a character in relation to his or her surroundings; to make a subject look unprotected or exposed.</a:t>
            </a:r>
          </a:p>
        </p:txBody>
      </p:sp>
      <p:pic>
        <p:nvPicPr>
          <p:cNvPr id="10" name="Picture 9"/>
          <p:cNvPicPr>
            <a:picLocks noChangeAspect="1"/>
          </p:cNvPicPr>
          <p:nvPr/>
        </p:nvPicPr>
        <p:blipFill>
          <a:blip r:embed="rId4"/>
          <a:stretch>
            <a:fillRect/>
          </a:stretch>
        </p:blipFill>
        <p:spPr>
          <a:xfrm>
            <a:off x="553205" y="2665281"/>
            <a:ext cx="4904813" cy="3838549"/>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3186617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4310" y="667568"/>
            <a:ext cx="1906072" cy="972582"/>
          </a:xfrm>
          <a:effectLst>
            <a:glow rad="139700">
              <a:schemeClr val="accent2">
                <a:satMod val="175000"/>
                <a:alpha val="40000"/>
              </a:schemeClr>
            </a:glow>
          </a:effectLst>
        </p:spPr>
        <p:txBody>
          <a:bodyPr>
            <a:noAutofit/>
          </a:bodyPr>
          <a:lstStyle/>
          <a:p>
            <a:r>
              <a:rPr lang="en-US" sz="3200" b="1" dirty="0" smtClean="0">
                <a:solidFill>
                  <a:schemeClr val="accent1"/>
                </a:solidFill>
                <a:latin typeface="Chiller" panose="04020404031007020602" pitchFamily="82" charset="0"/>
              </a:rPr>
              <a:t>Notes: Analyzing Media</a:t>
            </a:r>
            <a:endParaRPr lang="en-US" sz="3200" b="1" dirty="0">
              <a:solidFill>
                <a:schemeClr val="accent1"/>
              </a:solidFill>
              <a:latin typeface="Chiller" panose="04020404031007020602" pitchFamily="82" charset="0"/>
            </a:endParaRPr>
          </a:p>
        </p:txBody>
      </p:sp>
      <p:pic>
        <p:nvPicPr>
          <p:cNvPr id="4" name="Content Placeholder 3"/>
          <p:cNvPicPr>
            <a:picLocks noGrp="1" noChangeAspect="1"/>
          </p:cNvPicPr>
          <p:nvPr>
            <p:ph idx="1"/>
          </p:nvPr>
        </p:nvPicPr>
        <p:blipFill>
          <a:blip r:embed="rId2"/>
          <a:stretch>
            <a:fillRect/>
          </a:stretch>
        </p:blipFill>
        <p:spPr>
          <a:xfrm>
            <a:off x="1152228" y="196316"/>
            <a:ext cx="1210525" cy="833918"/>
          </a:xfrm>
          <a:prstGeom prst="rect">
            <a:avLst/>
          </a:prstGeom>
          <a:effectLst>
            <a:glow rad="228600">
              <a:schemeClr val="accent1">
                <a:satMod val="175000"/>
                <a:alpha val="40000"/>
              </a:schemeClr>
            </a:glow>
          </a:effectLst>
        </p:spPr>
      </p:pic>
      <p:sp>
        <p:nvSpPr>
          <p:cNvPr id="8" name="TextBox 7"/>
          <p:cNvSpPr txBox="1"/>
          <p:nvPr/>
        </p:nvSpPr>
        <p:spPr>
          <a:xfrm>
            <a:off x="7149941" y="3313632"/>
            <a:ext cx="5364031" cy="646331"/>
          </a:xfrm>
          <a:prstGeom prst="rect">
            <a:avLst/>
          </a:prstGeom>
          <a:noFill/>
        </p:spPr>
        <p:txBody>
          <a:bodyPr wrap="square" rtlCol="0">
            <a:spAutoFit/>
          </a:bodyPr>
          <a:lstStyle/>
          <a:p>
            <a:endParaRPr lang="en-US" dirty="0" smtClean="0">
              <a:solidFill>
                <a:prstClr val="white"/>
              </a:solidFill>
            </a:endParaRPr>
          </a:p>
          <a:p>
            <a:endParaRPr lang="en-US" dirty="0">
              <a:solidFill>
                <a:prstClr val="white"/>
              </a:solidFill>
            </a:endParaRPr>
          </a:p>
        </p:txBody>
      </p:sp>
      <p:sp>
        <p:nvSpPr>
          <p:cNvPr id="5" name="TextBox 4"/>
          <p:cNvSpPr txBox="1"/>
          <p:nvPr/>
        </p:nvSpPr>
        <p:spPr>
          <a:xfrm>
            <a:off x="2002006" y="1151344"/>
            <a:ext cx="8172304" cy="923330"/>
          </a:xfrm>
          <a:prstGeom prst="rect">
            <a:avLst/>
          </a:prstGeom>
          <a:noFill/>
          <a:ln>
            <a:solidFill>
              <a:schemeClr val="accent3">
                <a:lumMod val="60000"/>
                <a:lumOff val="40000"/>
              </a:schemeClr>
            </a:solidFill>
          </a:ln>
          <a:effectLst>
            <a:glow rad="63500">
              <a:schemeClr val="accent3">
                <a:satMod val="175000"/>
                <a:alpha val="40000"/>
              </a:schemeClr>
            </a:glow>
          </a:effectLst>
        </p:spPr>
        <p:txBody>
          <a:bodyPr wrap="square" rtlCol="0">
            <a:spAutoFit/>
          </a:bodyPr>
          <a:lstStyle/>
          <a:p>
            <a:pPr marL="685800" indent="-685800">
              <a:buFont typeface="Wingdings" panose="05000000000000000000" pitchFamily="2" charset="2"/>
              <a:buChar char="ü"/>
            </a:pPr>
            <a:r>
              <a:rPr lang="en-US" sz="5400" b="1" dirty="0" smtClean="0">
                <a:solidFill>
                  <a:srgbClr val="E9BF35"/>
                </a:solidFill>
              </a:rPr>
              <a:t> Point- of- View shot</a:t>
            </a:r>
          </a:p>
        </p:txBody>
      </p:sp>
      <p:pic>
        <p:nvPicPr>
          <p:cNvPr id="3" name="Picture 2"/>
          <p:cNvPicPr>
            <a:picLocks noChangeAspect="1"/>
          </p:cNvPicPr>
          <p:nvPr/>
        </p:nvPicPr>
        <p:blipFill>
          <a:blip r:embed="rId3"/>
          <a:stretch>
            <a:fillRect/>
          </a:stretch>
        </p:blipFill>
        <p:spPr>
          <a:xfrm>
            <a:off x="167425" y="166720"/>
            <a:ext cx="746026" cy="887264"/>
          </a:xfrm>
          <a:prstGeom prst="rect">
            <a:avLst/>
          </a:prstGeom>
          <a:effectLst>
            <a:glow rad="228600">
              <a:schemeClr val="accent4">
                <a:satMod val="175000"/>
                <a:alpha val="40000"/>
              </a:schemeClr>
            </a:glow>
          </a:effectLst>
        </p:spPr>
      </p:pic>
      <p:sp>
        <p:nvSpPr>
          <p:cNvPr id="7" name="TextBox 6"/>
          <p:cNvSpPr txBox="1"/>
          <p:nvPr/>
        </p:nvSpPr>
        <p:spPr>
          <a:xfrm>
            <a:off x="5728475" y="2353542"/>
            <a:ext cx="5878521" cy="1569660"/>
          </a:xfrm>
          <a:prstGeom prst="rect">
            <a:avLst/>
          </a:prstGeom>
          <a:noFill/>
        </p:spPr>
        <p:txBody>
          <a:bodyPr wrap="square" rtlCol="0">
            <a:spAutoFit/>
          </a:bodyPr>
          <a:lstStyle/>
          <a:p>
            <a:pPr marL="285750" indent="-285750">
              <a:buFont typeface="Wingdings" panose="05000000000000000000" pitchFamily="2" charset="2"/>
              <a:buChar char="q"/>
            </a:pPr>
            <a:r>
              <a:rPr lang="en-US" sz="3200" dirty="0" smtClean="0">
                <a:solidFill>
                  <a:srgbClr val="E9BF35"/>
                </a:solidFill>
              </a:rPr>
              <a:t> What it is: </a:t>
            </a:r>
            <a:endParaRPr lang="en-US" sz="3200" dirty="0" smtClean="0">
              <a:solidFill>
                <a:prstClr val="white"/>
              </a:solidFill>
            </a:endParaRPr>
          </a:p>
          <a:p>
            <a:pPr marL="742950" lvl="1" indent="-285750">
              <a:buFont typeface="Wingdings" panose="05000000000000000000" pitchFamily="2" charset="2"/>
              <a:buChar char="q"/>
            </a:pPr>
            <a:r>
              <a:rPr lang="en-US" sz="3200" dirty="0">
                <a:solidFill>
                  <a:prstClr val="white"/>
                </a:solidFill>
              </a:rPr>
              <a:t> </a:t>
            </a:r>
            <a:r>
              <a:rPr lang="en-US" sz="3200" dirty="0" smtClean="0">
                <a:solidFill>
                  <a:prstClr val="white"/>
                </a:solidFill>
              </a:rPr>
              <a:t>a shot that shows what a character sees.</a:t>
            </a:r>
          </a:p>
        </p:txBody>
      </p:sp>
      <p:sp>
        <p:nvSpPr>
          <p:cNvPr id="9" name="TextBox 8"/>
          <p:cNvSpPr txBox="1"/>
          <p:nvPr/>
        </p:nvSpPr>
        <p:spPr>
          <a:xfrm>
            <a:off x="5728475" y="4275913"/>
            <a:ext cx="5999883" cy="1692771"/>
          </a:xfrm>
          <a:prstGeom prst="rect">
            <a:avLst/>
          </a:prstGeom>
          <a:noFill/>
        </p:spPr>
        <p:txBody>
          <a:bodyPr wrap="square" rtlCol="0">
            <a:spAutoFit/>
          </a:bodyPr>
          <a:lstStyle/>
          <a:p>
            <a:pPr marL="285750" indent="-285750">
              <a:buFont typeface="Wingdings" panose="05000000000000000000" pitchFamily="2" charset="2"/>
              <a:buChar char="q"/>
            </a:pPr>
            <a:r>
              <a:rPr lang="en-US" sz="3200" dirty="0" smtClean="0">
                <a:solidFill>
                  <a:srgbClr val="E9BF35"/>
                </a:solidFill>
              </a:rPr>
              <a:t> Why it is used:</a:t>
            </a:r>
          </a:p>
          <a:p>
            <a:pPr marL="742950" lvl="1" indent="-285750">
              <a:buFont typeface="Wingdings" panose="05000000000000000000" pitchFamily="2" charset="2"/>
              <a:buChar char="q"/>
            </a:pPr>
            <a:r>
              <a:rPr lang="en-US" sz="2400" dirty="0" smtClean="0">
                <a:solidFill>
                  <a:prstClr val="white"/>
                </a:solidFill>
              </a:rPr>
              <a:t> To let viewers see what is happening from a character’s point of view.</a:t>
            </a:r>
          </a:p>
        </p:txBody>
      </p:sp>
      <p:pic>
        <p:nvPicPr>
          <p:cNvPr id="10" name="Picture 9"/>
          <p:cNvPicPr>
            <a:picLocks noChangeAspect="1"/>
          </p:cNvPicPr>
          <p:nvPr/>
        </p:nvPicPr>
        <p:blipFill>
          <a:blip r:embed="rId4"/>
          <a:stretch>
            <a:fillRect/>
          </a:stretch>
        </p:blipFill>
        <p:spPr>
          <a:xfrm>
            <a:off x="404343" y="2710385"/>
            <a:ext cx="5048548" cy="3131056"/>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780852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0" y="0"/>
            <a:ext cx="5334000" cy="3905250"/>
          </a:xfrm>
          <a:prstGeom prst="rect">
            <a:avLst/>
          </a:prstGeom>
        </p:spPr>
      </p:pic>
      <p:sp>
        <p:nvSpPr>
          <p:cNvPr id="2" name="Title 1"/>
          <p:cNvSpPr>
            <a:spLocks noGrp="1"/>
          </p:cNvSpPr>
          <p:nvPr>
            <p:ph type="ctrTitle"/>
          </p:nvPr>
        </p:nvSpPr>
        <p:spPr/>
        <p:txBody>
          <a:bodyPr/>
          <a:lstStyle/>
          <a:p>
            <a:r>
              <a:rPr lang="en-US" dirty="0" smtClean="0"/>
              <a:t>The thrill of Horror	</a:t>
            </a:r>
            <a:endParaRPr lang="en-US" dirty="0"/>
          </a:p>
        </p:txBody>
      </p:sp>
      <p:sp>
        <p:nvSpPr>
          <p:cNvPr id="3" name="Subtitle 2"/>
          <p:cNvSpPr>
            <a:spLocks noGrp="1"/>
          </p:cNvSpPr>
          <p:nvPr>
            <p:ph type="subTitle" idx="1"/>
          </p:nvPr>
        </p:nvSpPr>
        <p:spPr/>
        <p:txBody>
          <a:bodyPr/>
          <a:lstStyle/>
          <a:p>
            <a:r>
              <a:rPr lang="en-US" dirty="0" smtClean="0"/>
              <a:t>Collection 2</a:t>
            </a:r>
            <a:endParaRPr lang="en-US" dirty="0"/>
          </a:p>
        </p:txBody>
      </p:sp>
    </p:spTree>
    <p:extLst>
      <p:ext uri="{BB962C8B-B14F-4D97-AF65-F5344CB8AC3E}">
        <p14:creationId xmlns:p14="http://schemas.microsoft.com/office/powerpoint/2010/main" val="3151863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59853" y="583564"/>
            <a:ext cx="3199026" cy="2148251"/>
          </a:xfrm>
          <a:prstGeom prst="rect">
            <a:avLst/>
          </a:prstGeom>
          <a:effectLst>
            <a:glow rad="101600">
              <a:schemeClr val="accent1">
                <a:satMod val="175000"/>
                <a:alpha val="40000"/>
              </a:schemeClr>
            </a:glow>
          </a:effectLst>
        </p:spPr>
      </p:pic>
      <p:sp>
        <p:nvSpPr>
          <p:cNvPr id="2" name="Title 1"/>
          <p:cNvSpPr>
            <a:spLocks noGrp="1"/>
          </p:cNvSpPr>
          <p:nvPr>
            <p:ph type="title"/>
          </p:nvPr>
        </p:nvSpPr>
        <p:spPr>
          <a:xfrm>
            <a:off x="6224250" y="99763"/>
            <a:ext cx="3650087" cy="1293028"/>
          </a:xfrm>
        </p:spPr>
        <p:txBody>
          <a:bodyPr>
            <a:noAutofit/>
          </a:bodyPr>
          <a:lstStyle/>
          <a:p>
            <a:r>
              <a:rPr lang="en-US" sz="6600" b="1" dirty="0" smtClean="0">
                <a:solidFill>
                  <a:schemeClr val="accent1"/>
                </a:solidFill>
                <a:latin typeface="Chiller" panose="04020404031007020602" pitchFamily="82" charset="0"/>
              </a:rPr>
              <a:t>Film day 2</a:t>
            </a:r>
            <a:endParaRPr lang="en-US" sz="6600" b="1" dirty="0">
              <a:solidFill>
                <a:schemeClr val="accent1"/>
              </a:solidFill>
              <a:latin typeface="Chiller" panose="04020404031007020602" pitchFamily="82" charset="0"/>
            </a:endParaRPr>
          </a:p>
        </p:txBody>
      </p:sp>
      <p:pic>
        <p:nvPicPr>
          <p:cNvPr id="4" name="Content Placeholder 3"/>
          <p:cNvPicPr>
            <a:picLocks noGrp="1" noChangeAspect="1"/>
          </p:cNvPicPr>
          <p:nvPr>
            <p:ph idx="1"/>
          </p:nvPr>
        </p:nvPicPr>
        <p:blipFill>
          <a:blip r:embed="rId3"/>
          <a:stretch>
            <a:fillRect/>
          </a:stretch>
        </p:blipFill>
        <p:spPr>
          <a:xfrm>
            <a:off x="1214243" y="746277"/>
            <a:ext cx="2290246" cy="1822824"/>
          </a:xfrm>
          <a:prstGeom prst="rect">
            <a:avLst/>
          </a:prstGeom>
          <a:effectLst>
            <a:glow rad="228600">
              <a:schemeClr val="accent1">
                <a:satMod val="175000"/>
                <a:alpha val="40000"/>
              </a:schemeClr>
            </a:glow>
          </a:effectLst>
        </p:spPr>
      </p:pic>
      <p:sp>
        <p:nvSpPr>
          <p:cNvPr id="5" name="TextBox 4"/>
          <p:cNvSpPr txBox="1"/>
          <p:nvPr/>
        </p:nvSpPr>
        <p:spPr>
          <a:xfrm>
            <a:off x="4483723" y="1438604"/>
            <a:ext cx="7131140" cy="1938992"/>
          </a:xfrm>
          <a:prstGeom prst="rect">
            <a:avLst/>
          </a:prstGeom>
          <a:noFill/>
          <a:ln>
            <a:solidFill>
              <a:schemeClr val="accent1"/>
            </a:solidFill>
          </a:ln>
          <a:effectLst>
            <a:glow rad="228600">
              <a:schemeClr val="accent6">
                <a:satMod val="175000"/>
                <a:alpha val="40000"/>
              </a:schemeClr>
            </a:glow>
          </a:effectLst>
        </p:spPr>
        <p:txBody>
          <a:bodyPr wrap="square" rtlCol="0">
            <a:spAutoFit/>
          </a:bodyPr>
          <a:lstStyle/>
          <a:p>
            <a:r>
              <a:rPr lang="en-US" sz="2400" b="1" dirty="0" smtClean="0">
                <a:solidFill>
                  <a:prstClr val="white"/>
                </a:solidFill>
                <a:latin typeface="Miriam Fixed" panose="020B0509050101010101" pitchFamily="49" charset="-79"/>
                <a:cs typeface="Miriam Fixed" panose="020B0509050101010101" pitchFamily="49" charset="-79"/>
              </a:rPr>
              <a:t>As you watch, complete a chart like the one shown below to identify three of the techniques the director used. Then explain which one you found most effective and why.</a:t>
            </a:r>
            <a:endParaRPr lang="en-US" sz="2400" b="1" dirty="0">
              <a:solidFill>
                <a:prstClr val="white"/>
              </a:solidFill>
              <a:latin typeface="Miriam Fixed" panose="020B0509050101010101" pitchFamily="49" charset="-79"/>
              <a:cs typeface="Miriam Fixed" panose="020B0509050101010101" pitchFamily="49" charset="-79"/>
            </a:endParaRPr>
          </a:p>
        </p:txBody>
      </p:sp>
      <p:graphicFrame>
        <p:nvGraphicFramePr>
          <p:cNvPr id="3" name="Table 2"/>
          <p:cNvGraphicFramePr>
            <a:graphicFrameLocks noGrp="1"/>
          </p:cNvGraphicFramePr>
          <p:nvPr>
            <p:extLst>
              <p:ext uri="{D42A27DB-BD31-4B8C-83A1-F6EECF244321}">
                <p14:modId xmlns:p14="http://schemas.microsoft.com/office/powerpoint/2010/main" val="45551094"/>
              </p:ext>
            </p:extLst>
          </p:nvPr>
        </p:nvGraphicFramePr>
        <p:xfrm>
          <a:off x="2495639" y="5042040"/>
          <a:ext cx="8127999" cy="148336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r>
                        <a:rPr lang="en-US" dirty="0" smtClean="0"/>
                        <a:t>Technique</a:t>
                      </a:r>
                      <a:endParaRPr lang="en-US" dirty="0"/>
                    </a:p>
                  </a:txBody>
                  <a:tcPr/>
                </a:tc>
                <a:tc>
                  <a:txBody>
                    <a:bodyPr/>
                    <a:lstStyle/>
                    <a:p>
                      <a:r>
                        <a:rPr lang="en-US" dirty="0" smtClean="0"/>
                        <a:t>Part in the</a:t>
                      </a:r>
                      <a:r>
                        <a:rPr lang="en-US" baseline="0" dirty="0" smtClean="0"/>
                        <a:t> Film</a:t>
                      </a:r>
                      <a:endParaRPr lang="en-US" dirty="0"/>
                    </a:p>
                  </a:txBody>
                  <a:tcPr/>
                </a:tc>
                <a:tc>
                  <a:txBody>
                    <a:bodyPr/>
                    <a:lstStyle/>
                    <a:p>
                      <a:r>
                        <a:rPr lang="en-US" dirty="0" smtClean="0"/>
                        <a:t>Effect</a:t>
                      </a:r>
                      <a:r>
                        <a:rPr lang="en-US" baseline="0" dirty="0" smtClean="0"/>
                        <a:t> of the Technique</a:t>
                      </a:r>
                      <a:endParaRPr lang="en-US" dirty="0"/>
                    </a:p>
                  </a:txBody>
                  <a:tcPr/>
                </a:tc>
              </a:tr>
              <a:tr h="370840">
                <a:tc>
                  <a:txBody>
                    <a:bodyPr/>
                    <a:lstStyle/>
                    <a:p>
                      <a:r>
                        <a:rPr lang="en-US" dirty="0" smtClean="0"/>
                        <a:t>1.</a:t>
                      </a:r>
                      <a:endParaRPr lang="en-US" dirty="0"/>
                    </a:p>
                  </a:txBody>
                  <a:tcPr/>
                </a:tc>
                <a:tc>
                  <a:txBody>
                    <a:bodyPr/>
                    <a:lstStyle/>
                    <a:p>
                      <a:endParaRPr lang="en-US" dirty="0"/>
                    </a:p>
                  </a:txBody>
                  <a:tcPr/>
                </a:tc>
                <a:tc>
                  <a:txBody>
                    <a:bodyPr/>
                    <a:lstStyle/>
                    <a:p>
                      <a:endParaRPr lang="en-US"/>
                    </a:p>
                  </a:txBody>
                  <a:tcPr/>
                </a:tc>
              </a:tr>
              <a:tr h="370840">
                <a:tc>
                  <a:txBody>
                    <a:bodyPr/>
                    <a:lstStyle/>
                    <a:p>
                      <a:r>
                        <a:rPr lang="en-US" dirty="0" smtClean="0"/>
                        <a:t>2.</a:t>
                      </a:r>
                      <a:endParaRPr lang="en-US" dirty="0"/>
                    </a:p>
                  </a:txBody>
                  <a:tcPr/>
                </a:tc>
                <a:tc>
                  <a:txBody>
                    <a:bodyPr/>
                    <a:lstStyle/>
                    <a:p>
                      <a:endParaRPr lang="en-US" dirty="0"/>
                    </a:p>
                  </a:txBody>
                  <a:tcPr/>
                </a:tc>
                <a:tc>
                  <a:txBody>
                    <a:bodyPr/>
                    <a:lstStyle/>
                    <a:p>
                      <a:endParaRPr lang="en-US"/>
                    </a:p>
                  </a:txBody>
                  <a:tcPr/>
                </a:tc>
              </a:tr>
              <a:tr h="370840">
                <a:tc>
                  <a:txBody>
                    <a:bodyPr/>
                    <a:lstStyle/>
                    <a:p>
                      <a:r>
                        <a:rPr lang="en-US" dirty="0" smtClean="0"/>
                        <a:t>3.</a:t>
                      </a:r>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8" name="TextBox 7"/>
          <p:cNvSpPr txBox="1"/>
          <p:nvPr/>
        </p:nvSpPr>
        <p:spPr>
          <a:xfrm rot="21271340">
            <a:off x="286963" y="4226458"/>
            <a:ext cx="2290246" cy="707886"/>
          </a:xfrm>
          <a:prstGeom prst="rect">
            <a:avLst/>
          </a:prstGeom>
          <a:noFill/>
        </p:spPr>
        <p:txBody>
          <a:bodyPr wrap="square" rtlCol="0">
            <a:spAutoFit/>
          </a:bodyPr>
          <a:lstStyle/>
          <a:p>
            <a:r>
              <a:rPr lang="en-US" sz="2000" dirty="0" smtClean="0">
                <a:solidFill>
                  <a:srgbClr val="E9BF35"/>
                </a:solidFill>
                <a:latin typeface="Cooper Black" panose="0208090404030B020404" pitchFamily="18" charset="0"/>
              </a:rPr>
              <a:t>Setup your chart like this!</a:t>
            </a:r>
            <a:endParaRPr lang="en-US" sz="2000" dirty="0">
              <a:solidFill>
                <a:srgbClr val="E9BF35"/>
              </a:solidFill>
              <a:latin typeface="Cooper Black" panose="0208090404030B020404" pitchFamily="18" charset="0"/>
            </a:endParaRPr>
          </a:p>
        </p:txBody>
      </p:sp>
      <p:sp>
        <p:nvSpPr>
          <p:cNvPr id="9" name="Right Arrow 8"/>
          <p:cNvSpPr/>
          <p:nvPr/>
        </p:nvSpPr>
        <p:spPr>
          <a:xfrm rot="1249456">
            <a:off x="1116555" y="5097264"/>
            <a:ext cx="1197735" cy="581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6224250" y="3895309"/>
            <a:ext cx="2150772" cy="923330"/>
          </a:xfrm>
          <a:prstGeom prst="rect">
            <a:avLst/>
          </a:prstGeom>
          <a:noFill/>
        </p:spPr>
        <p:txBody>
          <a:bodyPr wrap="square" rtlCol="0">
            <a:spAutoFit/>
          </a:bodyPr>
          <a:lstStyle/>
          <a:p>
            <a:pPr marL="285750" indent="-285750">
              <a:buFont typeface="Courier New" panose="02070309020205020404" pitchFamily="49" charset="0"/>
              <a:buChar char="o"/>
            </a:pPr>
            <a:r>
              <a:rPr lang="en-US" dirty="0" smtClean="0"/>
              <a:t>Lighting</a:t>
            </a:r>
          </a:p>
          <a:p>
            <a:pPr marL="285750" indent="-285750">
              <a:buFont typeface="Courier New" panose="02070309020205020404" pitchFamily="49" charset="0"/>
              <a:buChar char="o"/>
            </a:pPr>
            <a:r>
              <a:rPr lang="en-US" dirty="0" smtClean="0"/>
              <a:t>Camera Filters</a:t>
            </a:r>
          </a:p>
          <a:p>
            <a:pPr marL="285750" indent="-285750">
              <a:buFont typeface="Courier New" panose="02070309020205020404" pitchFamily="49" charset="0"/>
              <a:buChar char="o"/>
            </a:pPr>
            <a:r>
              <a:rPr lang="en-US" dirty="0" smtClean="0"/>
              <a:t>Music</a:t>
            </a:r>
            <a:endParaRPr lang="en-US" dirty="0"/>
          </a:p>
        </p:txBody>
      </p:sp>
      <p:sp>
        <p:nvSpPr>
          <p:cNvPr id="10" name="TextBox 9"/>
          <p:cNvSpPr txBox="1"/>
          <p:nvPr/>
        </p:nvSpPr>
        <p:spPr>
          <a:xfrm>
            <a:off x="8751420" y="3707747"/>
            <a:ext cx="4589212" cy="1200329"/>
          </a:xfrm>
          <a:prstGeom prst="rect">
            <a:avLst/>
          </a:prstGeom>
          <a:noFill/>
        </p:spPr>
        <p:txBody>
          <a:bodyPr wrap="square" rtlCol="0">
            <a:spAutoFit/>
          </a:bodyPr>
          <a:lstStyle/>
          <a:p>
            <a:pPr marL="285750" indent="-285750">
              <a:buFont typeface="Courier New" panose="02070309020205020404" pitchFamily="49" charset="0"/>
              <a:buChar char="o"/>
            </a:pPr>
            <a:r>
              <a:rPr lang="en-US" dirty="0" smtClean="0"/>
              <a:t>Close-up shot</a:t>
            </a:r>
          </a:p>
          <a:p>
            <a:pPr marL="285750" indent="-285750">
              <a:buFont typeface="Courier New" panose="02070309020205020404" pitchFamily="49" charset="0"/>
              <a:buChar char="o"/>
            </a:pPr>
            <a:r>
              <a:rPr lang="en-US" dirty="0" smtClean="0"/>
              <a:t>Low-angle shot</a:t>
            </a:r>
          </a:p>
          <a:p>
            <a:pPr marL="285750" indent="-285750">
              <a:buFont typeface="Courier New" panose="02070309020205020404" pitchFamily="49" charset="0"/>
              <a:buChar char="o"/>
            </a:pPr>
            <a:r>
              <a:rPr lang="en-US" dirty="0" smtClean="0"/>
              <a:t>High-angle shot</a:t>
            </a:r>
          </a:p>
          <a:p>
            <a:pPr marL="285750" indent="-285750">
              <a:buFont typeface="Courier New" panose="02070309020205020404" pitchFamily="49" charset="0"/>
              <a:buChar char="o"/>
            </a:pPr>
            <a:r>
              <a:rPr lang="en-US" dirty="0" smtClean="0"/>
              <a:t>Point-of-View shot</a:t>
            </a:r>
          </a:p>
        </p:txBody>
      </p:sp>
      <p:sp>
        <p:nvSpPr>
          <p:cNvPr id="11" name="Rectangle 10"/>
          <p:cNvSpPr/>
          <p:nvPr/>
        </p:nvSpPr>
        <p:spPr>
          <a:xfrm>
            <a:off x="3034726" y="4234488"/>
            <a:ext cx="2760564" cy="400110"/>
          </a:xfrm>
          <a:prstGeom prst="rect">
            <a:avLst/>
          </a:prstGeom>
        </p:spPr>
        <p:txBody>
          <a:bodyPr wrap="none">
            <a:spAutoFit/>
          </a:bodyPr>
          <a:lstStyle/>
          <a:p>
            <a:r>
              <a:rPr lang="en-US" sz="2000" dirty="0" smtClean="0">
                <a:solidFill>
                  <a:srgbClr val="E9BF35"/>
                </a:solidFill>
                <a:latin typeface="Cooper Black" panose="0208090404030B020404" pitchFamily="18" charset="0"/>
              </a:rPr>
              <a:t>Techniques include:</a:t>
            </a:r>
            <a:endParaRPr lang="en-US" dirty="0"/>
          </a:p>
        </p:txBody>
      </p:sp>
    </p:spTree>
    <p:extLst>
      <p:ext uri="{BB962C8B-B14F-4D97-AF65-F5344CB8AC3E}">
        <p14:creationId xmlns:p14="http://schemas.microsoft.com/office/powerpoint/2010/main" val="1106065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59853" y="583564"/>
            <a:ext cx="3199026" cy="2148251"/>
          </a:xfrm>
          <a:prstGeom prst="rect">
            <a:avLst/>
          </a:prstGeom>
          <a:effectLst>
            <a:glow rad="101600">
              <a:schemeClr val="accent1">
                <a:satMod val="175000"/>
                <a:alpha val="40000"/>
              </a:schemeClr>
            </a:glow>
          </a:effectLst>
        </p:spPr>
      </p:pic>
      <p:sp>
        <p:nvSpPr>
          <p:cNvPr id="2" name="Title 1"/>
          <p:cNvSpPr>
            <a:spLocks noGrp="1"/>
          </p:cNvSpPr>
          <p:nvPr>
            <p:ph type="title"/>
          </p:nvPr>
        </p:nvSpPr>
        <p:spPr>
          <a:xfrm>
            <a:off x="4209637" y="363644"/>
            <a:ext cx="7226801" cy="1293028"/>
          </a:xfrm>
        </p:spPr>
        <p:txBody>
          <a:bodyPr>
            <a:noAutofit/>
          </a:bodyPr>
          <a:lstStyle/>
          <a:p>
            <a:r>
              <a:rPr lang="en-US" sz="6600" b="1" dirty="0" smtClean="0">
                <a:solidFill>
                  <a:schemeClr val="accent1"/>
                </a:solidFill>
                <a:latin typeface="Chiller" panose="04020404031007020602" pitchFamily="82" charset="0"/>
              </a:rPr>
              <a:t>Film day </a:t>
            </a:r>
            <a:r>
              <a:rPr lang="en-US" sz="6600" b="1" dirty="0">
                <a:solidFill>
                  <a:schemeClr val="accent1"/>
                </a:solidFill>
                <a:latin typeface="Chiller" panose="04020404031007020602" pitchFamily="82" charset="0"/>
              </a:rPr>
              <a:t>2</a:t>
            </a:r>
            <a:r>
              <a:rPr lang="en-US" sz="6600" b="1" dirty="0" smtClean="0">
                <a:solidFill>
                  <a:schemeClr val="accent1"/>
                </a:solidFill>
                <a:latin typeface="Chiller" panose="04020404031007020602" pitchFamily="82" charset="0"/>
              </a:rPr>
              <a:t> WARM-UP</a:t>
            </a:r>
            <a:endParaRPr lang="en-US" sz="6600" b="1" dirty="0">
              <a:solidFill>
                <a:schemeClr val="accent1"/>
              </a:solidFill>
              <a:latin typeface="Chiller" panose="04020404031007020602" pitchFamily="82" charset="0"/>
            </a:endParaRPr>
          </a:p>
        </p:txBody>
      </p:sp>
      <p:pic>
        <p:nvPicPr>
          <p:cNvPr id="4" name="Content Placeholder 3"/>
          <p:cNvPicPr>
            <a:picLocks noGrp="1" noChangeAspect="1"/>
          </p:cNvPicPr>
          <p:nvPr>
            <p:ph idx="1"/>
          </p:nvPr>
        </p:nvPicPr>
        <p:blipFill>
          <a:blip r:embed="rId3"/>
          <a:stretch>
            <a:fillRect/>
          </a:stretch>
        </p:blipFill>
        <p:spPr>
          <a:xfrm>
            <a:off x="1214243" y="746277"/>
            <a:ext cx="2290246" cy="1822824"/>
          </a:xfrm>
          <a:prstGeom prst="rect">
            <a:avLst/>
          </a:prstGeom>
          <a:effectLst>
            <a:glow rad="228600">
              <a:schemeClr val="accent4">
                <a:satMod val="175000"/>
                <a:alpha val="40000"/>
              </a:schemeClr>
            </a:glow>
          </a:effectLst>
        </p:spPr>
      </p:pic>
      <p:sp>
        <p:nvSpPr>
          <p:cNvPr id="5" name="TextBox 4"/>
          <p:cNvSpPr txBox="1"/>
          <p:nvPr/>
        </p:nvSpPr>
        <p:spPr>
          <a:xfrm>
            <a:off x="4483723" y="1438604"/>
            <a:ext cx="7131140" cy="1938992"/>
          </a:xfrm>
          <a:prstGeom prst="rect">
            <a:avLst/>
          </a:prstGeom>
          <a:noFill/>
          <a:ln>
            <a:solidFill>
              <a:schemeClr val="accent1"/>
            </a:solidFill>
          </a:ln>
          <a:effectLst>
            <a:glow rad="228600">
              <a:schemeClr val="accent4">
                <a:satMod val="175000"/>
                <a:alpha val="40000"/>
              </a:schemeClr>
            </a:glow>
          </a:effectLst>
        </p:spPr>
        <p:txBody>
          <a:bodyPr wrap="square" rtlCol="0">
            <a:spAutoFit/>
          </a:bodyPr>
          <a:lstStyle/>
          <a:p>
            <a:r>
              <a:rPr lang="en-US" sz="2400" b="1" dirty="0" smtClean="0">
                <a:solidFill>
                  <a:prstClr val="white"/>
                </a:solidFill>
                <a:latin typeface="Miriam Fixed" panose="020B0509050101010101" pitchFamily="49" charset="-79"/>
                <a:cs typeface="Miriam Fixed" panose="020B0509050101010101" pitchFamily="49" charset="-79"/>
              </a:rPr>
              <a:t>As you watch, use your notes to identify different techniques the director uses. What effects do these techniques have? Why do you think the director chose these techniques?</a:t>
            </a:r>
            <a:endParaRPr lang="en-US" sz="2400" b="1" dirty="0">
              <a:solidFill>
                <a:prstClr val="white"/>
              </a:solidFill>
              <a:latin typeface="Miriam Fixed" panose="020B0509050101010101" pitchFamily="49" charset="-79"/>
              <a:cs typeface="Miriam Fixed" panose="020B0509050101010101" pitchFamily="49" charset="-79"/>
            </a:endParaRPr>
          </a:p>
        </p:txBody>
      </p:sp>
      <p:sp>
        <p:nvSpPr>
          <p:cNvPr id="6" name="TextBox 5"/>
          <p:cNvSpPr txBox="1"/>
          <p:nvPr/>
        </p:nvSpPr>
        <p:spPr>
          <a:xfrm>
            <a:off x="3958879" y="4020426"/>
            <a:ext cx="2150772" cy="2062103"/>
          </a:xfrm>
          <a:prstGeom prst="rect">
            <a:avLst/>
          </a:prstGeom>
          <a:noFill/>
        </p:spPr>
        <p:txBody>
          <a:bodyPr wrap="square" rtlCol="0">
            <a:spAutoFit/>
          </a:bodyPr>
          <a:lstStyle/>
          <a:p>
            <a:pPr marL="285750" indent="-285750">
              <a:buFont typeface="Courier New" panose="02070309020205020404" pitchFamily="49" charset="0"/>
              <a:buChar char="o"/>
            </a:pPr>
            <a:r>
              <a:rPr lang="en-US" sz="3200" dirty="0" smtClean="0">
                <a:solidFill>
                  <a:prstClr val="white"/>
                </a:solidFill>
              </a:rPr>
              <a:t>Lighting</a:t>
            </a:r>
          </a:p>
          <a:p>
            <a:pPr marL="285750" indent="-285750">
              <a:buFont typeface="Courier New" panose="02070309020205020404" pitchFamily="49" charset="0"/>
              <a:buChar char="o"/>
            </a:pPr>
            <a:r>
              <a:rPr lang="en-US" sz="3200" dirty="0" smtClean="0">
                <a:solidFill>
                  <a:prstClr val="white"/>
                </a:solidFill>
              </a:rPr>
              <a:t>Camera Filters</a:t>
            </a:r>
          </a:p>
          <a:p>
            <a:pPr marL="285750" indent="-285750">
              <a:buFont typeface="Courier New" panose="02070309020205020404" pitchFamily="49" charset="0"/>
              <a:buChar char="o"/>
            </a:pPr>
            <a:r>
              <a:rPr lang="en-US" sz="3200" dirty="0" smtClean="0">
                <a:solidFill>
                  <a:prstClr val="white"/>
                </a:solidFill>
              </a:rPr>
              <a:t>Music</a:t>
            </a:r>
            <a:endParaRPr lang="en-US" sz="3200" dirty="0">
              <a:solidFill>
                <a:prstClr val="white"/>
              </a:solidFill>
            </a:endParaRPr>
          </a:p>
        </p:txBody>
      </p:sp>
      <p:sp>
        <p:nvSpPr>
          <p:cNvPr id="10" name="TextBox 9"/>
          <p:cNvSpPr txBox="1"/>
          <p:nvPr/>
        </p:nvSpPr>
        <p:spPr>
          <a:xfrm>
            <a:off x="7244592" y="3984746"/>
            <a:ext cx="4589212" cy="2062103"/>
          </a:xfrm>
          <a:prstGeom prst="rect">
            <a:avLst/>
          </a:prstGeom>
          <a:noFill/>
        </p:spPr>
        <p:txBody>
          <a:bodyPr wrap="square" rtlCol="0">
            <a:spAutoFit/>
          </a:bodyPr>
          <a:lstStyle/>
          <a:p>
            <a:pPr marL="285750" indent="-285750">
              <a:buFont typeface="Courier New" panose="02070309020205020404" pitchFamily="49" charset="0"/>
              <a:buChar char="o"/>
            </a:pPr>
            <a:r>
              <a:rPr lang="en-US" sz="3200" dirty="0" smtClean="0">
                <a:solidFill>
                  <a:prstClr val="white"/>
                </a:solidFill>
              </a:rPr>
              <a:t>Close-up shot</a:t>
            </a:r>
          </a:p>
          <a:p>
            <a:pPr marL="285750" indent="-285750">
              <a:buFont typeface="Courier New" panose="02070309020205020404" pitchFamily="49" charset="0"/>
              <a:buChar char="o"/>
            </a:pPr>
            <a:r>
              <a:rPr lang="en-US" sz="3200" dirty="0" smtClean="0">
                <a:solidFill>
                  <a:prstClr val="white"/>
                </a:solidFill>
              </a:rPr>
              <a:t>Low-angle shot</a:t>
            </a:r>
          </a:p>
          <a:p>
            <a:pPr marL="285750" indent="-285750">
              <a:buFont typeface="Courier New" panose="02070309020205020404" pitchFamily="49" charset="0"/>
              <a:buChar char="o"/>
            </a:pPr>
            <a:r>
              <a:rPr lang="en-US" sz="3200" dirty="0" smtClean="0">
                <a:solidFill>
                  <a:prstClr val="white"/>
                </a:solidFill>
              </a:rPr>
              <a:t>High-angle shot</a:t>
            </a:r>
          </a:p>
          <a:p>
            <a:pPr marL="285750" indent="-285750">
              <a:buFont typeface="Courier New" panose="02070309020205020404" pitchFamily="49" charset="0"/>
              <a:buChar char="o"/>
            </a:pPr>
            <a:r>
              <a:rPr lang="en-US" sz="3200" dirty="0" smtClean="0">
                <a:solidFill>
                  <a:prstClr val="white"/>
                </a:solidFill>
              </a:rPr>
              <a:t>Point-of-View shot</a:t>
            </a:r>
          </a:p>
        </p:txBody>
      </p:sp>
      <p:sp>
        <p:nvSpPr>
          <p:cNvPr id="11" name="Rectangle 10"/>
          <p:cNvSpPr/>
          <p:nvPr/>
        </p:nvSpPr>
        <p:spPr>
          <a:xfrm>
            <a:off x="759853" y="4156919"/>
            <a:ext cx="2760564" cy="400110"/>
          </a:xfrm>
          <a:prstGeom prst="rect">
            <a:avLst/>
          </a:prstGeom>
        </p:spPr>
        <p:txBody>
          <a:bodyPr wrap="none">
            <a:spAutoFit/>
          </a:bodyPr>
          <a:lstStyle/>
          <a:p>
            <a:r>
              <a:rPr lang="en-US" sz="2000" dirty="0" smtClean="0">
                <a:solidFill>
                  <a:srgbClr val="E9BF35"/>
                </a:solidFill>
                <a:latin typeface="Cooper Black" panose="0208090404030B020404" pitchFamily="18" charset="0"/>
              </a:rPr>
              <a:t>Techniques include:</a:t>
            </a:r>
            <a:endParaRPr lang="en-US" dirty="0">
              <a:solidFill>
                <a:prstClr val="white"/>
              </a:solidFill>
            </a:endParaRPr>
          </a:p>
        </p:txBody>
      </p:sp>
    </p:spTree>
    <p:extLst>
      <p:ext uri="{BB962C8B-B14F-4D97-AF65-F5344CB8AC3E}">
        <p14:creationId xmlns:p14="http://schemas.microsoft.com/office/powerpoint/2010/main" val="3038972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64165" y="3752275"/>
            <a:ext cx="3664282" cy="2603569"/>
          </a:xfrm>
          <a:prstGeom prst="rect">
            <a:avLst/>
          </a:prstGeom>
        </p:spPr>
      </p:pic>
      <p:sp>
        <p:nvSpPr>
          <p:cNvPr id="2" name="Title 1"/>
          <p:cNvSpPr>
            <a:spLocks noGrp="1"/>
          </p:cNvSpPr>
          <p:nvPr>
            <p:ph type="title"/>
          </p:nvPr>
        </p:nvSpPr>
        <p:spPr/>
        <p:txBody>
          <a:bodyPr/>
          <a:lstStyle/>
          <a:p>
            <a:r>
              <a:rPr lang="en-US" dirty="0" smtClean="0"/>
              <a:t>Essential Question</a:t>
            </a:r>
            <a:endParaRPr lang="en-US" dirty="0"/>
          </a:p>
        </p:txBody>
      </p:sp>
      <p:sp>
        <p:nvSpPr>
          <p:cNvPr id="3" name="Content Placeholder 2"/>
          <p:cNvSpPr>
            <a:spLocks noGrp="1"/>
          </p:cNvSpPr>
          <p:nvPr>
            <p:ph idx="1"/>
          </p:nvPr>
        </p:nvSpPr>
        <p:spPr>
          <a:xfrm>
            <a:off x="685800" y="1972103"/>
            <a:ext cx="10820400" cy="4024125"/>
          </a:xfrm>
        </p:spPr>
        <p:txBody>
          <a:bodyPr>
            <a:normAutofit/>
          </a:bodyPr>
          <a:lstStyle/>
          <a:p>
            <a:r>
              <a:rPr lang="en-US" sz="6000" dirty="0" smtClean="0"/>
              <a:t>Why does the Horror Genre both terrify and fascinate?</a:t>
            </a:r>
            <a:endParaRPr lang="en-US" sz="6000" dirty="0"/>
          </a:p>
        </p:txBody>
      </p:sp>
    </p:spTree>
    <p:extLst>
      <p:ext uri="{BB962C8B-B14F-4D97-AF65-F5344CB8AC3E}">
        <p14:creationId xmlns:p14="http://schemas.microsoft.com/office/powerpoint/2010/main" val="146316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journey Begins&gt;&gt;&gt; on page 105</a:t>
            </a:r>
            <a:endParaRPr lang="en-US" dirty="0"/>
          </a:p>
        </p:txBody>
      </p:sp>
      <p:pic>
        <p:nvPicPr>
          <p:cNvPr id="4" name="Content Placeholder 3"/>
          <p:cNvPicPr>
            <a:picLocks noGrp="1" noChangeAspect="1"/>
          </p:cNvPicPr>
          <p:nvPr>
            <p:ph idx="1"/>
          </p:nvPr>
        </p:nvPicPr>
        <p:blipFill>
          <a:blip r:embed="rId2"/>
          <a:stretch>
            <a:fillRect/>
          </a:stretch>
        </p:blipFill>
        <p:spPr>
          <a:xfrm>
            <a:off x="3443288" y="2366565"/>
            <a:ext cx="4795837" cy="3596878"/>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2037140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8"/>
          <p:cNvSpPr/>
          <p:nvPr/>
        </p:nvSpPr>
        <p:spPr>
          <a:xfrm rot="5885276">
            <a:off x="8650025" y="2062112"/>
            <a:ext cx="1345630" cy="33681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425" y="751495"/>
            <a:ext cx="11506200" cy="1293028"/>
          </a:xfrm>
          <a:effectLst>
            <a:glow rad="139700">
              <a:schemeClr val="accent2">
                <a:satMod val="175000"/>
                <a:alpha val="40000"/>
              </a:schemeClr>
            </a:glow>
          </a:effectLst>
        </p:spPr>
        <p:txBody>
          <a:bodyPr>
            <a:noAutofit/>
          </a:bodyPr>
          <a:lstStyle/>
          <a:p>
            <a:r>
              <a:rPr lang="en-US" sz="9600" dirty="0" smtClean="0">
                <a:solidFill>
                  <a:schemeClr val="accent1"/>
                </a:solidFill>
                <a:latin typeface="Chiller" panose="04020404031007020602" pitchFamily="82" charset="0"/>
              </a:rPr>
              <a:t>Notes: Analyzing Media</a:t>
            </a:r>
            <a:endParaRPr lang="en-US" sz="9600" dirty="0">
              <a:solidFill>
                <a:schemeClr val="accent1"/>
              </a:solidFill>
              <a:latin typeface="Chiller" panose="04020404031007020602" pitchFamily="82" charset="0"/>
            </a:endParaRPr>
          </a:p>
        </p:txBody>
      </p:sp>
      <p:pic>
        <p:nvPicPr>
          <p:cNvPr id="4" name="Content Placeholder 3"/>
          <p:cNvPicPr>
            <a:picLocks noGrp="1" noChangeAspect="1"/>
          </p:cNvPicPr>
          <p:nvPr>
            <p:ph idx="1"/>
          </p:nvPr>
        </p:nvPicPr>
        <p:blipFill>
          <a:blip r:embed="rId2"/>
          <a:stretch>
            <a:fillRect/>
          </a:stretch>
        </p:blipFill>
        <p:spPr>
          <a:xfrm>
            <a:off x="983645" y="2244133"/>
            <a:ext cx="1825559" cy="1257608"/>
          </a:xfrm>
          <a:prstGeom prst="rect">
            <a:avLst/>
          </a:prstGeom>
          <a:effectLst>
            <a:glow rad="228600">
              <a:schemeClr val="accent1">
                <a:satMod val="175000"/>
                <a:alpha val="40000"/>
              </a:schemeClr>
            </a:glow>
          </a:effectLst>
        </p:spPr>
      </p:pic>
      <p:sp>
        <p:nvSpPr>
          <p:cNvPr id="8" name="TextBox 7"/>
          <p:cNvSpPr txBox="1"/>
          <p:nvPr/>
        </p:nvSpPr>
        <p:spPr>
          <a:xfrm>
            <a:off x="7149941" y="3313632"/>
            <a:ext cx="5364031" cy="646331"/>
          </a:xfrm>
          <a:prstGeom prst="rect">
            <a:avLst/>
          </a:prstGeom>
          <a:noFill/>
        </p:spPr>
        <p:txBody>
          <a:bodyPr wrap="square" rtlCol="0">
            <a:spAutoFit/>
          </a:bodyPr>
          <a:lstStyle/>
          <a:p>
            <a:endParaRPr lang="en-US" dirty="0" smtClean="0">
              <a:solidFill>
                <a:prstClr val="white"/>
              </a:solidFill>
            </a:endParaRPr>
          </a:p>
          <a:p>
            <a:endParaRPr lang="en-US" dirty="0">
              <a:solidFill>
                <a:prstClr val="white"/>
              </a:solidFill>
            </a:endParaRPr>
          </a:p>
        </p:txBody>
      </p:sp>
      <p:sp>
        <p:nvSpPr>
          <p:cNvPr id="5" name="TextBox 4"/>
          <p:cNvSpPr txBox="1"/>
          <p:nvPr/>
        </p:nvSpPr>
        <p:spPr>
          <a:xfrm>
            <a:off x="3109184" y="2044523"/>
            <a:ext cx="4231774" cy="3539430"/>
          </a:xfrm>
          <a:prstGeom prst="rect">
            <a:avLst/>
          </a:prstGeom>
          <a:noFill/>
        </p:spPr>
        <p:txBody>
          <a:bodyPr wrap="square" rtlCol="0">
            <a:spAutoFit/>
          </a:bodyPr>
          <a:lstStyle/>
          <a:p>
            <a:pPr marL="285750" indent="-285750">
              <a:buFont typeface="Wingdings" panose="05000000000000000000" pitchFamily="2" charset="2"/>
              <a:buChar char="q"/>
            </a:pPr>
            <a:r>
              <a:rPr lang="en-US" sz="3200" dirty="0" smtClean="0">
                <a:solidFill>
                  <a:prstClr val="white"/>
                </a:solidFill>
              </a:rPr>
              <a:t> Close-up shot</a:t>
            </a:r>
          </a:p>
          <a:p>
            <a:pPr marL="285750" indent="-285750">
              <a:buFont typeface="Wingdings" panose="05000000000000000000" pitchFamily="2" charset="2"/>
              <a:buChar char="q"/>
            </a:pPr>
            <a:r>
              <a:rPr lang="en-US" sz="3200" dirty="0" smtClean="0">
                <a:solidFill>
                  <a:prstClr val="white"/>
                </a:solidFill>
              </a:rPr>
              <a:t> Low-angle shot</a:t>
            </a:r>
          </a:p>
          <a:p>
            <a:pPr marL="285750" indent="-285750">
              <a:buFont typeface="Wingdings" panose="05000000000000000000" pitchFamily="2" charset="2"/>
              <a:buChar char="q"/>
            </a:pPr>
            <a:r>
              <a:rPr lang="en-US" sz="3200" dirty="0">
                <a:solidFill>
                  <a:prstClr val="white"/>
                </a:solidFill>
              </a:rPr>
              <a:t> </a:t>
            </a:r>
            <a:r>
              <a:rPr lang="en-US" sz="3200" dirty="0" smtClean="0">
                <a:solidFill>
                  <a:prstClr val="white"/>
                </a:solidFill>
              </a:rPr>
              <a:t>High-angle shot</a:t>
            </a:r>
          </a:p>
          <a:p>
            <a:pPr marL="285750" indent="-285750">
              <a:buFont typeface="Wingdings" panose="05000000000000000000" pitchFamily="2" charset="2"/>
              <a:buChar char="q"/>
            </a:pPr>
            <a:r>
              <a:rPr lang="en-US" sz="3200" dirty="0" smtClean="0">
                <a:solidFill>
                  <a:prstClr val="white"/>
                </a:solidFill>
              </a:rPr>
              <a:t> Point-of-view shot</a:t>
            </a:r>
          </a:p>
          <a:p>
            <a:pPr marL="285750" indent="-285750">
              <a:buFont typeface="Wingdings" panose="05000000000000000000" pitchFamily="2" charset="2"/>
              <a:buChar char="q"/>
            </a:pPr>
            <a:r>
              <a:rPr lang="en-US" sz="3200" dirty="0" smtClean="0">
                <a:solidFill>
                  <a:prstClr val="white"/>
                </a:solidFill>
              </a:rPr>
              <a:t> Lighting</a:t>
            </a:r>
          </a:p>
          <a:p>
            <a:pPr marL="285750" indent="-285750">
              <a:buFont typeface="Wingdings" panose="05000000000000000000" pitchFamily="2" charset="2"/>
              <a:buChar char="q"/>
            </a:pPr>
            <a:r>
              <a:rPr lang="en-US" sz="3200" dirty="0">
                <a:solidFill>
                  <a:prstClr val="white"/>
                </a:solidFill>
              </a:rPr>
              <a:t> </a:t>
            </a:r>
            <a:r>
              <a:rPr lang="en-US" sz="3200" dirty="0" smtClean="0">
                <a:solidFill>
                  <a:prstClr val="white"/>
                </a:solidFill>
              </a:rPr>
              <a:t>Camera Filters</a:t>
            </a:r>
          </a:p>
          <a:p>
            <a:pPr marL="285750" indent="-285750">
              <a:buFont typeface="Wingdings" panose="05000000000000000000" pitchFamily="2" charset="2"/>
              <a:buChar char="q"/>
            </a:pPr>
            <a:r>
              <a:rPr lang="en-US" sz="3200" dirty="0">
                <a:solidFill>
                  <a:prstClr val="white"/>
                </a:solidFill>
              </a:rPr>
              <a:t> </a:t>
            </a:r>
            <a:r>
              <a:rPr lang="en-US" sz="3200" dirty="0" smtClean="0">
                <a:solidFill>
                  <a:prstClr val="white"/>
                </a:solidFill>
              </a:rPr>
              <a:t>Music</a:t>
            </a:r>
          </a:p>
        </p:txBody>
      </p:sp>
      <p:pic>
        <p:nvPicPr>
          <p:cNvPr id="3" name="Picture 2"/>
          <p:cNvPicPr>
            <a:picLocks noChangeAspect="1"/>
          </p:cNvPicPr>
          <p:nvPr/>
        </p:nvPicPr>
        <p:blipFill>
          <a:blip r:embed="rId3"/>
          <a:stretch>
            <a:fillRect/>
          </a:stretch>
        </p:blipFill>
        <p:spPr>
          <a:xfrm>
            <a:off x="915349" y="3959963"/>
            <a:ext cx="1962150" cy="2333625"/>
          </a:xfrm>
          <a:prstGeom prst="rect">
            <a:avLst/>
          </a:prstGeom>
          <a:effectLst>
            <a:glow rad="228600">
              <a:schemeClr val="accent4">
                <a:satMod val="175000"/>
                <a:alpha val="40000"/>
              </a:schemeClr>
            </a:glow>
          </a:effectLst>
        </p:spPr>
      </p:pic>
      <p:sp>
        <p:nvSpPr>
          <p:cNvPr id="7" name="TextBox 6"/>
          <p:cNvSpPr txBox="1"/>
          <p:nvPr/>
        </p:nvSpPr>
        <p:spPr>
          <a:xfrm rot="591838">
            <a:off x="7985127" y="3629571"/>
            <a:ext cx="3090930" cy="369332"/>
          </a:xfrm>
          <a:prstGeom prst="rect">
            <a:avLst/>
          </a:prstGeom>
          <a:noFill/>
        </p:spPr>
        <p:txBody>
          <a:bodyPr wrap="square" rtlCol="0">
            <a:spAutoFit/>
          </a:bodyPr>
          <a:lstStyle/>
          <a:p>
            <a:r>
              <a:rPr lang="en-US" b="1" dirty="0" smtClean="0">
                <a:solidFill>
                  <a:schemeClr val="accent3"/>
                </a:solidFill>
                <a:latin typeface="Castellar" panose="020A0402060406010301" pitchFamily="18" charset="0"/>
              </a:rPr>
              <a:t>Words to know. . .</a:t>
            </a:r>
            <a:endParaRPr lang="en-US" b="1" dirty="0">
              <a:solidFill>
                <a:schemeClr val="accent3"/>
              </a:solidFill>
              <a:latin typeface="Castellar" panose="020A0402060406010301" pitchFamily="18" charset="0"/>
            </a:endParaRPr>
          </a:p>
        </p:txBody>
      </p:sp>
    </p:spTree>
    <p:extLst>
      <p:ext uri="{BB962C8B-B14F-4D97-AF65-F5344CB8AC3E}">
        <p14:creationId xmlns:p14="http://schemas.microsoft.com/office/powerpoint/2010/main" val="1973821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9606" y="609827"/>
            <a:ext cx="2962142" cy="1293028"/>
          </a:xfrm>
          <a:effectLst>
            <a:glow rad="139700">
              <a:schemeClr val="accent2">
                <a:satMod val="175000"/>
                <a:alpha val="40000"/>
              </a:schemeClr>
            </a:glow>
          </a:effectLst>
        </p:spPr>
        <p:txBody>
          <a:bodyPr>
            <a:noAutofit/>
          </a:bodyPr>
          <a:lstStyle/>
          <a:p>
            <a:r>
              <a:rPr lang="en-US" sz="3600" dirty="0" smtClean="0">
                <a:solidFill>
                  <a:schemeClr val="accent1"/>
                </a:solidFill>
                <a:latin typeface="Chiller" panose="04020404031007020602" pitchFamily="82" charset="0"/>
              </a:rPr>
              <a:t>Notes: Analyzing Media</a:t>
            </a:r>
            <a:endParaRPr lang="en-US" sz="3600" dirty="0">
              <a:solidFill>
                <a:schemeClr val="accent1"/>
              </a:solidFill>
              <a:latin typeface="Chiller" panose="04020404031007020602" pitchFamily="82" charset="0"/>
            </a:endParaRPr>
          </a:p>
        </p:txBody>
      </p:sp>
      <p:sp>
        <p:nvSpPr>
          <p:cNvPr id="5" name="TextBox 4"/>
          <p:cNvSpPr txBox="1"/>
          <p:nvPr/>
        </p:nvSpPr>
        <p:spPr>
          <a:xfrm>
            <a:off x="4623516" y="1925027"/>
            <a:ext cx="7993487" cy="4524315"/>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sz="3200" dirty="0" smtClean="0">
                <a:solidFill>
                  <a:prstClr val="white"/>
                </a:solidFill>
              </a:rPr>
              <a:t>Directors may use different camera shots to </a:t>
            </a:r>
            <a:r>
              <a:rPr lang="en-US" sz="3200" i="1" dirty="0" smtClean="0">
                <a:solidFill>
                  <a:schemeClr val="accent1"/>
                </a:solidFill>
              </a:rPr>
              <a:t>convey ideas</a:t>
            </a:r>
            <a:r>
              <a:rPr lang="en-US" sz="3200" dirty="0" smtClean="0">
                <a:solidFill>
                  <a:prstClr val="white"/>
                </a:solidFill>
              </a:rPr>
              <a:t>, to </a:t>
            </a:r>
            <a:r>
              <a:rPr lang="en-US" sz="3200" i="1" dirty="0">
                <a:solidFill>
                  <a:schemeClr val="accent1"/>
                </a:solidFill>
              </a:rPr>
              <a:t>track character’s emotions</a:t>
            </a:r>
            <a:r>
              <a:rPr lang="en-US" sz="3200" dirty="0" smtClean="0">
                <a:solidFill>
                  <a:prstClr val="white"/>
                </a:solidFill>
              </a:rPr>
              <a:t>, or </a:t>
            </a:r>
            <a:r>
              <a:rPr lang="en-US" sz="3200" i="1" dirty="0" smtClean="0">
                <a:solidFill>
                  <a:schemeClr val="accent1"/>
                </a:solidFill>
              </a:rPr>
              <a:t>to show a situation from a character’s point of view</a:t>
            </a:r>
            <a:r>
              <a:rPr lang="en-US" sz="3200" dirty="0" smtClean="0">
                <a:solidFill>
                  <a:prstClr val="white"/>
                </a:solidFill>
              </a:rPr>
              <a:t>. Directors also use other techniques </a:t>
            </a:r>
            <a:r>
              <a:rPr lang="en-US" sz="3200" i="1" dirty="0" smtClean="0">
                <a:solidFill>
                  <a:schemeClr val="accent1"/>
                </a:solidFill>
              </a:rPr>
              <a:t>to build suspense</a:t>
            </a:r>
            <a:r>
              <a:rPr lang="en-US" sz="3200" i="1" dirty="0" smtClean="0">
                <a:solidFill>
                  <a:prstClr val="white"/>
                </a:solidFill>
              </a:rPr>
              <a:t>.</a:t>
            </a:r>
          </a:p>
        </p:txBody>
      </p:sp>
      <p:pic>
        <p:nvPicPr>
          <p:cNvPr id="10" name="Picture 9"/>
          <p:cNvPicPr>
            <a:picLocks noChangeAspect="1"/>
          </p:cNvPicPr>
          <p:nvPr/>
        </p:nvPicPr>
        <p:blipFill>
          <a:blip r:embed="rId2"/>
          <a:stretch>
            <a:fillRect/>
          </a:stretch>
        </p:blipFill>
        <p:spPr>
          <a:xfrm>
            <a:off x="377847" y="3083987"/>
            <a:ext cx="4087200" cy="2930445"/>
          </a:xfrm>
          <a:prstGeom prst="rect">
            <a:avLst/>
          </a:prstGeom>
          <a:effectLst>
            <a:glow rad="139700">
              <a:schemeClr val="accent1">
                <a:satMod val="175000"/>
                <a:alpha val="40000"/>
              </a:schemeClr>
            </a:glow>
          </a:effectLst>
        </p:spPr>
      </p:pic>
      <p:sp>
        <p:nvSpPr>
          <p:cNvPr id="11" name="TextBox 10"/>
          <p:cNvSpPr txBox="1"/>
          <p:nvPr/>
        </p:nvSpPr>
        <p:spPr>
          <a:xfrm>
            <a:off x="244699" y="223462"/>
            <a:ext cx="9465972" cy="1384995"/>
          </a:xfrm>
          <a:prstGeom prst="rect">
            <a:avLst/>
          </a:prstGeom>
          <a:noFill/>
          <a:ln>
            <a:solidFill>
              <a:schemeClr val="accent1"/>
            </a:solidFill>
          </a:ln>
          <a:effectLst>
            <a:glow rad="228600">
              <a:schemeClr val="accent1">
                <a:satMod val="175000"/>
                <a:alpha val="40000"/>
              </a:schemeClr>
            </a:glow>
          </a:effectLst>
        </p:spPr>
        <p:txBody>
          <a:bodyPr wrap="square" rtlCol="0">
            <a:spAutoFit/>
          </a:bodyPr>
          <a:lstStyle/>
          <a:p>
            <a:r>
              <a:rPr lang="en-US" sz="6000" b="1" dirty="0" smtClean="0">
                <a:latin typeface="Chiller" panose="04020404031007020602" pitchFamily="82" charset="0"/>
              </a:rPr>
              <a:t>Technique</a:t>
            </a:r>
            <a:r>
              <a:rPr lang="en-US" b="1" dirty="0" smtClean="0"/>
              <a:t>-</a:t>
            </a:r>
            <a:r>
              <a:rPr lang="en-US" sz="2400" b="1" dirty="0">
                <a:latin typeface="Baskerville Old Face" panose="02020602080505020303" pitchFamily="18" charset="0"/>
              </a:rPr>
              <a:t>a way of carrying out a particular task, especially the execution or performance of an artistic work or a scientific procedure.</a:t>
            </a:r>
          </a:p>
        </p:txBody>
      </p:sp>
    </p:spTree>
    <p:extLst>
      <p:ext uri="{BB962C8B-B14F-4D97-AF65-F5344CB8AC3E}">
        <p14:creationId xmlns:p14="http://schemas.microsoft.com/office/powerpoint/2010/main" val="1932584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52228" y="196316"/>
            <a:ext cx="1210525" cy="833918"/>
          </a:xfrm>
          <a:prstGeom prst="rect">
            <a:avLst/>
          </a:prstGeom>
          <a:effectLst>
            <a:glow rad="228600">
              <a:schemeClr val="accent1">
                <a:satMod val="175000"/>
                <a:alpha val="40000"/>
              </a:schemeClr>
            </a:glow>
          </a:effectLst>
        </p:spPr>
      </p:pic>
      <p:sp>
        <p:nvSpPr>
          <p:cNvPr id="8" name="TextBox 7"/>
          <p:cNvSpPr txBox="1"/>
          <p:nvPr/>
        </p:nvSpPr>
        <p:spPr>
          <a:xfrm>
            <a:off x="7149941" y="3313632"/>
            <a:ext cx="5364031" cy="646331"/>
          </a:xfrm>
          <a:prstGeom prst="rect">
            <a:avLst/>
          </a:prstGeom>
          <a:noFill/>
        </p:spPr>
        <p:txBody>
          <a:bodyPr wrap="square" rtlCol="0">
            <a:spAutoFit/>
          </a:bodyPr>
          <a:lstStyle/>
          <a:p>
            <a:endParaRPr lang="en-US" dirty="0" smtClean="0">
              <a:solidFill>
                <a:prstClr val="white"/>
              </a:solidFill>
            </a:endParaRPr>
          </a:p>
          <a:p>
            <a:endParaRPr lang="en-US" dirty="0">
              <a:solidFill>
                <a:prstClr val="white"/>
              </a:solidFill>
            </a:endParaRPr>
          </a:p>
        </p:txBody>
      </p:sp>
      <p:sp>
        <p:nvSpPr>
          <p:cNvPr id="5" name="TextBox 4"/>
          <p:cNvSpPr txBox="1"/>
          <p:nvPr/>
        </p:nvSpPr>
        <p:spPr>
          <a:xfrm>
            <a:off x="2908328" y="943753"/>
            <a:ext cx="5643244" cy="923330"/>
          </a:xfrm>
          <a:prstGeom prst="rect">
            <a:avLst/>
          </a:prstGeom>
          <a:noFill/>
          <a:ln>
            <a:solidFill>
              <a:schemeClr val="accent3">
                <a:lumMod val="60000"/>
                <a:lumOff val="40000"/>
              </a:schemeClr>
            </a:solidFill>
          </a:ln>
          <a:effectLst>
            <a:glow rad="63500">
              <a:schemeClr val="accent3">
                <a:satMod val="175000"/>
                <a:alpha val="40000"/>
              </a:schemeClr>
            </a:glow>
          </a:effectLst>
        </p:spPr>
        <p:txBody>
          <a:bodyPr wrap="square" rtlCol="0">
            <a:spAutoFit/>
          </a:bodyPr>
          <a:lstStyle/>
          <a:p>
            <a:pPr marL="685800" indent="-685800">
              <a:buFont typeface="Wingdings" panose="05000000000000000000" pitchFamily="2" charset="2"/>
              <a:buChar char="ü"/>
            </a:pPr>
            <a:r>
              <a:rPr lang="en-US" sz="5400" b="1" dirty="0" smtClean="0">
                <a:solidFill>
                  <a:srgbClr val="E9BF35"/>
                </a:solidFill>
              </a:rPr>
              <a:t>Camera Filters</a:t>
            </a:r>
          </a:p>
        </p:txBody>
      </p:sp>
      <p:pic>
        <p:nvPicPr>
          <p:cNvPr id="3" name="Picture 2"/>
          <p:cNvPicPr>
            <a:picLocks noChangeAspect="1"/>
          </p:cNvPicPr>
          <p:nvPr/>
        </p:nvPicPr>
        <p:blipFill>
          <a:blip r:embed="rId3"/>
          <a:stretch>
            <a:fillRect/>
          </a:stretch>
        </p:blipFill>
        <p:spPr>
          <a:xfrm>
            <a:off x="167425" y="166720"/>
            <a:ext cx="746026" cy="887264"/>
          </a:xfrm>
          <a:prstGeom prst="rect">
            <a:avLst/>
          </a:prstGeom>
          <a:effectLst>
            <a:glow rad="228600">
              <a:schemeClr val="accent4">
                <a:satMod val="175000"/>
                <a:alpha val="40000"/>
              </a:schemeClr>
            </a:glow>
          </a:effectLst>
        </p:spPr>
      </p:pic>
      <p:sp>
        <p:nvSpPr>
          <p:cNvPr id="7" name="TextBox 6"/>
          <p:cNvSpPr txBox="1"/>
          <p:nvPr/>
        </p:nvSpPr>
        <p:spPr>
          <a:xfrm>
            <a:off x="4816699" y="2682690"/>
            <a:ext cx="6902493" cy="3539430"/>
          </a:xfrm>
          <a:prstGeom prst="rect">
            <a:avLst/>
          </a:prstGeom>
          <a:noFill/>
        </p:spPr>
        <p:txBody>
          <a:bodyPr wrap="square" rtlCol="0">
            <a:spAutoFit/>
          </a:bodyPr>
          <a:lstStyle/>
          <a:p>
            <a:pPr marL="285750" indent="-285750">
              <a:buFont typeface="Wingdings" panose="05000000000000000000" pitchFamily="2" charset="2"/>
              <a:buChar char="q"/>
            </a:pPr>
            <a:r>
              <a:rPr lang="en-US" sz="3200" b="1" dirty="0" smtClean="0">
                <a:solidFill>
                  <a:srgbClr val="E9BF35"/>
                </a:solidFill>
              </a:rPr>
              <a:t>Camera Filters </a:t>
            </a:r>
            <a:r>
              <a:rPr lang="en-US" sz="3200" dirty="0" smtClean="0">
                <a:solidFill>
                  <a:srgbClr val="E9BF35"/>
                </a:solidFill>
              </a:rPr>
              <a:t>are glass or plastic disks that are inserted in front of a camera lens. These filters can change the way that images appear, making them clearer, fuzzier, brighter, or darker.</a:t>
            </a:r>
            <a:endParaRPr lang="en-US" sz="3200" dirty="0" smtClean="0">
              <a:solidFill>
                <a:prstClr val="white"/>
              </a:solidFill>
            </a:endParaRPr>
          </a:p>
        </p:txBody>
      </p:sp>
      <p:pic>
        <p:nvPicPr>
          <p:cNvPr id="9" name="Picture 8"/>
          <p:cNvPicPr>
            <a:picLocks noChangeAspect="1"/>
          </p:cNvPicPr>
          <p:nvPr/>
        </p:nvPicPr>
        <p:blipFill>
          <a:blip r:embed="rId4"/>
          <a:stretch>
            <a:fillRect/>
          </a:stretch>
        </p:blipFill>
        <p:spPr>
          <a:xfrm>
            <a:off x="422829" y="2846912"/>
            <a:ext cx="4085910" cy="3210985"/>
          </a:xfrm>
          <a:prstGeom prst="rect">
            <a:avLst/>
          </a:prstGeom>
          <a:effectLst>
            <a:glow rad="228600">
              <a:schemeClr val="accent3">
                <a:satMod val="175000"/>
                <a:alpha val="40000"/>
              </a:schemeClr>
            </a:glow>
          </a:effectLst>
        </p:spPr>
      </p:pic>
      <p:pic>
        <p:nvPicPr>
          <p:cNvPr id="10" name="Picture 9"/>
          <p:cNvPicPr>
            <a:picLocks noChangeAspect="1"/>
          </p:cNvPicPr>
          <p:nvPr/>
        </p:nvPicPr>
        <p:blipFill>
          <a:blip r:embed="rId5"/>
          <a:stretch>
            <a:fillRect/>
          </a:stretch>
        </p:blipFill>
        <p:spPr>
          <a:xfrm>
            <a:off x="9546107" y="420533"/>
            <a:ext cx="2645893" cy="1322947"/>
          </a:xfrm>
          <a:prstGeom prst="rect">
            <a:avLst/>
          </a:prstGeom>
        </p:spPr>
      </p:pic>
    </p:spTree>
    <p:extLst>
      <p:ext uri="{BB962C8B-B14F-4D97-AF65-F5344CB8AC3E}">
        <p14:creationId xmlns:p14="http://schemas.microsoft.com/office/powerpoint/2010/main" val="3145119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52228" y="196316"/>
            <a:ext cx="1210525" cy="833918"/>
          </a:xfrm>
          <a:prstGeom prst="rect">
            <a:avLst/>
          </a:prstGeom>
          <a:effectLst>
            <a:glow rad="228600">
              <a:schemeClr val="accent1">
                <a:satMod val="175000"/>
                <a:alpha val="40000"/>
              </a:schemeClr>
            </a:glow>
          </a:effectLst>
        </p:spPr>
      </p:pic>
      <p:sp>
        <p:nvSpPr>
          <p:cNvPr id="8" name="TextBox 7"/>
          <p:cNvSpPr txBox="1"/>
          <p:nvPr/>
        </p:nvSpPr>
        <p:spPr>
          <a:xfrm>
            <a:off x="7149941" y="3313632"/>
            <a:ext cx="5364031" cy="646331"/>
          </a:xfrm>
          <a:prstGeom prst="rect">
            <a:avLst/>
          </a:prstGeom>
          <a:noFill/>
        </p:spPr>
        <p:txBody>
          <a:bodyPr wrap="square" rtlCol="0">
            <a:spAutoFit/>
          </a:bodyPr>
          <a:lstStyle/>
          <a:p>
            <a:endParaRPr lang="en-US" dirty="0" smtClean="0">
              <a:solidFill>
                <a:prstClr val="white"/>
              </a:solidFill>
            </a:endParaRPr>
          </a:p>
          <a:p>
            <a:endParaRPr lang="en-US" dirty="0">
              <a:solidFill>
                <a:prstClr val="white"/>
              </a:solidFill>
            </a:endParaRPr>
          </a:p>
        </p:txBody>
      </p:sp>
      <p:sp>
        <p:nvSpPr>
          <p:cNvPr id="5" name="TextBox 4"/>
          <p:cNvSpPr txBox="1"/>
          <p:nvPr/>
        </p:nvSpPr>
        <p:spPr>
          <a:xfrm>
            <a:off x="4003032" y="946980"/>
            <a:ext cx="3450885" cy="923330"/>
          </a:xfrm>
          <a:prstGeom prst="rect">
            <a:avLst/>
          </a:prstGeom>
          <a:noFill/>
          <a:ln>
            <a:solidFill>
              <a:schemeClr val="accent3">
                <a:lumMod val="60000"/>
                <a:lumOff val="40000"/>
              </a:schemeClr>
            </a:solidFill>
          </a:ln>
          <a:effectLst>
            <a:glow rad="63500">
              <a:schemeClr val="accent3">
                <a:satMod val="175000"/>
                <a:alpha val="40000"/>
              </a:schemeClr>
            </a:glow>
          </a:effectLst>
        </p:spPr>
        <p:txBody>
          <a:bodyPr wrap="square" rtlCol="0">
            <a:spAutoFit/>
          </a:bodyPr>
          <a:lstStyle/>
          <a:p>
            <a:pPr marL="685800" indent="-685800">
              <a:buFont typeface="Wingdings" panose="05000000000000000000" pitchFamily="2" charset="2"/>
              <a:buChar char="ü"/>
            </a:pPr>
            <a:r>
              <a:rPr lang="en-US" sz="5400" b="1" dirty="0" smtClean="0">
                <a:solidFill>
                  <a:srgbClr val="E9BF35"/>
                </a:solidFill>
              </a:rPr>
              <a:t>Lighting</a:t>
            </a:r>
          </a:p>
        </p:txBody>
      </p:sp>
      <p:pic>
        <p:nvPicPr>
          <p:cNvPr id="3" name="Picture 2"/>
          <p:cNvPicPr>
            <a:picLocks noChangeAspect="1"/>
          </p:cNvPicPr>
          <p:nvPr/>
        </p:nvPicPr>
        <p:blipFill>
          <a:blip r:embed="rId3"/>
          <a:stretch>
            <a:fillRect/>
          </a:stretch>
        </p:blipFill>
        <p:spPr>
          <a:xfrm>
            <a:off x="167425" y="166720"/>
            <a:ext cx="746026" cy="887264"/>
          </a:xfrm>
          <a:prstGeom prst="rect">
            <a:avLst/>
          </a:prstGeom>
          <a:effectLst>
            <a:glow rad="228600">
              <a:schemeClr val="accent4">
                <a:satMod val="175000"/>
                <a:alpha val="40000"/>
              </a:schemeClr>
            </a:glow>
          </a:effectLst>
        </p:spPr>
      </p:pic>
      <p:sp>
        <p:nvSpPr>
          <p:cNvPr id="7" name="TextBox 6"/>
          <p:cNvSpPr txBox="1"/>
          <p:nvPr/>
        </p:nvSpPr>
        <p:spPr>
          <a:xfrm>
            <a:off x="4829578" y="2578993"/>
            <a:ext cx="6902493" cy="2554545"/>
          </a:xfrm>
          <a:prstGeom prst="rect">
            <a:avLst/>
          </a:prstGeom>
          <a:noFill/>
        </p:spPr>
        <p:txBody>
          <a:bodyPr wrap="square" rtlCol="0">
            <a:spAutoFit/>
          </a:bodyPr>
          <a:lstStyle/>
          <a:p>
            <a:pPr marL="285750" indent="-285750">
              <a:buFont typeface="Wingdings" panose="05000000000000000000" pitchFamily="2" charset="2"/>
              <a:buChar char="q"/>
            </a:pPr>
            <a:r>
              <a:rPr lang="en-US" sz="3200" b="1" dirty="0" smtClean="0">
                <a:solidFill>
                  <a:srgbClr val="E9BF35"/>
                </a:solidFill>
              </a:rPr>
              <a:t>Lighting </a:t>
            </a:r>
            <a:r>
              <a:rPr lang="en-US" sz="3200" dirty="0" smtClean="0">
                <a:solidFill>
                  <a:srgbClr val="E9BF35"/>
                </a:solidFill>
              </a:rPr>
              <a:t>can create moods that are gloomy, mysterious, or scary. Suspenseful movies often use minimal lighting with frequent use of shadows.</a:t>
            </a:r>
            <a:endParaRPr lang="en-US" sz="3200" dirty="0" smtClean="0">
              <a:solidFill>
                <a:prstClr val="white"/>
              </a:solidFill>
            </a:endParaRPr>
          </a:p>
        </p:txBody>
      </p:sp>
      <p:pic>
        <p:nvPicPr>
          <p:cNvPr id="6" name="Picture 5"/>
          <p:cNvPicPr>
            <a:picLocks noChangeAspect="1"/>
          </p:cNvPicPr>
          <p:nvPr/>
        </p:nvPicPr>
        <p:blipFill>
          <a:blip r:embed="rId4"/>
          <a:stretch>
            <a:fillRect/>
          </a:stretch>
        </p:blipFill>
        <p:spPr>
          <a:xfrm>
            <a:off x="913452" y="2002501"/>
            <a:ext cx="3696770" cy="4662657"/>
          </a:xfrm>
          <a:prstGeom prst="rect">
            <a:avLst/>
          </a:prstGeom>
        </p:spPr>
      </p:pic>
      <p:pic>
        <p:nvPicPr>
          <p:cNvPr id="12" name="Picture 11"/>
          <p:cNvPicPr>
            <a:picLocks noChangeAspect="1"/>
          </p:cNvPicPr>
          <p:nvPr/>
        </p:nvPicPr>
        <p:blipFill>
          <a:blip r:embed="rId5"/>
          <a:stretch>
            <a:fillRect/>
          </a:stretch>
        </p:blipFill>
        <p:spPr>
          <a:xfrm>
            <a:off x="9220551" y="392510"/>
            <a:ext cx="2645893" cy="1322947"/>
          </a:xfrm>
          <a:prstGeom prst="rect">
            <a:avLst/>
          </a:prstGeom>
        </p:spPr>
      </p:pic>
    </p:spTree>
    <p:extLst>
      <p:ext uri="{BB962C8B-B14F-4D97-AF65-F5344CB8AC3E}">
        <p14:creationId xmlns:p14="http://schemas.microsoft.com/office/powerpoint/2010/main" val="2961581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8242" y="622229"/>
            <a:ext cx="2253802" cy="972582"/>
          </a:xfrm>
          <a:effectLst>
            <a:glow rad="139700">
              <a:schemeClr val="accent2">
                <a:satMod val="175000"/>
                <a:alpha val="40000"/>
              </a:schemeClr>
            </a:glow>
          </a:effectLst>
        </p:spPr>
        <p:txBody>
          <a:bodyPr>
            <a:noAutofit/>
          </a:bodyPr>
          <a:lstStyle/>
          <a:p>
            <a:r>
              <a:rPr lang="en-US" sz="3200" b="1" dirty="0" smtClean="0">
                <a:solidFill>
                  <a:schemeClr val="accent1"/>
                </a:solidFill>
                <a:latin typeface="Chiller" panose="04020404031007020602" pitchFamily="82" charset="0"/>
              </a:rPr>
              <a:t>Notes: Film Techniques</a:t>
            </a:r>
            <a:endParaRPr lang="en-US" sz="3200" b="1" dirty="0">
              <a:solidFill>
                <a:schemeClr val="accent1"/>
              </a:solidFill>
              <a:latin typeface="Chiller" panose="04020404031007020602" pitchFamily="82" charset="0"/>
            </a:endParaRPr>
          </a:p>
        </p:txBody>
      </p:sp>
      <p:pic>
        <p:nvPicPr>
          <p:cNvPr id="4" name="Content Placeholder 3"/>
          <p:cNvPicPr>
            <a:picLocks noGrp="1" noChangeAspect="1"/>
          </p:cNvPicPr>
          <p:nvPr>
            <p:ph idx="1"/>
          </p:nvPr>
        </p:nvPicPr>
        <p:blipFill>
          <a:blip r:embed="rId2"/>
          <a:stretch>
            <a:fillRect/>
          </a:stretch>
        </p:blipFill>
        <p:spPr>
          <a:xfrm>
            <a:off x="1152228" y="196316"/>
            <a:ext cx="1210525" cy="833918"/>
          </a:xfrm>
          <a:prstGeom prst="rect">
            <a:avLst/>
          </a:prstGeom>
          <a:effectLst>
            <a:glow rad="228600">
              <a:schemeClr val="accent1">
                <a:satMod val="175000"/>
                <a:alpha val="40000"/>
              </a:schemeClr>
            </a:glow>
          </a:effectLst>
        </p:spPr>
      </p:pic>
      <p:sp>
        <p:nvSpPr>
          <p:cNvPr id="8" name="TextBox 7"/>
          <p:cNvSpPr txBox="1"/>
          <p:nvPr/>
        </p:nvSpPr>
        <p:spPr>
          <a:xfrm>
            <a:off x="7149941" y="3313632"/>
            <a:ext cx="5364031" cy="646331"/>
          </a:xfrm>
          <a:prstGeom prst="rect">
            <a:avLst/>
          </a:prstGeom>
          <a:noFill/>
        </p:spPr>
        <p:txBody>
          <a:bodyPr wrap="square" rtlCol="0">
            <a:spAutoFit/>
          </a:bodyPr>
          <a:lstStyle/>
          <a:p>
            <a:endParaRPr lang="en-US" dirty="0" smtClean="0">
              <a:solidFill>
                <a:prstClr val="white"/>
              </a:solidFill>
            </a:endParaRPr>
          </a:p>
          <a:p>
            <a:endParaRPr lang="en-US" dirty="0">
              <a:solidFill>
                <a:prstClr val="white"/>
              </a:solidFill>
            </a:endParaRPr>
          </a:p>
        </p:txBody>
      </p:sp>
      <p:sp>
        <p:nvSpPr>
          <p:cNvPr id="5" name="TextBox 4"/>
          <p:cNvSpPr txBox="1"/>
          <p:nvPr/>
        </p:nvSpPr>
        <p:spPr>
          <a:xfrm>
            <a:off x="4093859" y="1153859"/>
            <a:ext cx="2900044" cy="923330"/>
          </a:xfrm>
          <a:prstGeom prst="rect">
            <a:avLst/>
          </a:prstGeom>
          <a:noFill/>
          <a:ln>
            <a:solidFill>
              <a:schemeClr val="accent3">
                <a:lumMod val="60000"/>
                <a:lumOff val="40000"/>
              </a:schemeClr>
            </a:solidFill>
          </a:ln>
          <a:effectLst>
            <a:glow rad="63500">
              <a:schemeClr val="accent3">
                <a:satMod val="175000"/>
                <a:alpha val="40000"/>
              </a:schemeClr>
            </a:glow>
          </a:effectLst>
        </p:spPr>
        <p:txBody>
          <a:bodyPr wrap="square" rtlCol="0">
            <a:spAutoFit/>
          </a:bodyPr>
          <a:lstStyle/>
          <a:p>
            <a:pPr marL="685800" indent="-685800">
              <a:buFont typeface="Wingdings" panose="05000000000000000000" pitchFamily="2" charset="2"/>
              <a:buChar char="ü"/>
            </a:pPr>
            <a:r>
              <a:rPr lang="en-US" sz="5400" b="1" dirty="0">
                <a:solidFill>
                  <a:srgbClr val="E9BF35"/>
                </a:solidFill>
              </a:rPr>
              <a:t>M</a:t>
            </a:r>
            <a:r>
              <a:rPr lang="en-US" sz="5400" b="1" dirty="0" smtClean="0">
                <a:solidFill>
                  <a:srgbClr val="E9BF35"/>
                </a:solidFill>
              </a:rPr>
              <a:t>usic</a:t>
            </a:r>
          </a:p>
        </p:txBody>
      </p:sp>
      <p:pic>
        <p:nvPicPr>
          <p:cNvPr id="3" name="Picture 2"/>
          <p:cNvPicPr>
            <a:picLocks noChangeAspect="1"/>
          </p:cNvPicPr>
          <p:nvPr/>
        </p:nvPicPr>
        <p:blipFill>
          <a:blip r:embed="rId3"/>
          <a:stretch>
            <a:fillRect/>
          </a:stretch>
        </p:blipFill>
        <p:spPr>
          <a:xfrm>
            <a:off x="167425" y="166720"/>
            <a:ext cx="746026" cy="887264"/>
          </a:xfrm>
          <a:prstGeom prst="rect">
            <a:avLst/>
          </a:prstGeom>
          <a:effectLst>
            <a:glow rad="228600">
              <a:schemeClr val="accent4">
                <a:satMod val="175000"/>
                <a:alpha val="40000"/>
              </a:schemeClr>
            </a:glow>
          </a:effectLst>
        </p:spPr>
      </p:pic>
      <p:sp>
        <p:nvSpPr>
          <p:cNvPr id="7" name="TextBox 6"/>
          <p:cNvSpPr txBox="1"/>
          <p:nvPr/>
        </p:nvSpPr>
        <p:spPr>
          <a:xfrm>
            <a:off x="5753148" y="2682690"/>
            <a:ext cx="6108296" cy="3046988"/>
          </a:xfrm>
          <a:prstGeom prst="rect">
            <a:avLst/>
          </a:prstGeom>
          <a:noFill/>
        </p:spPr>
        <p:txBody>
          <a:bodyPr wrap="square" rtlCol="0">
            <a:spAutoFit/>
          </a:bodyPr>
          <a:lstStyle/>
          <a:p>
            <a:pPr marL="285750" indent="-285750">
              <a:buFont typeface="Wingdings" panose="05000000000000000000" pitchFamily="2" charset="2"/>
              <a:buChar char="q"/>
            </a:pPr>
            <a:r>
              <a:rPr lang="en-US" sz="3200" b="1" dirty="0" smtClean="0">
                <a:solidFill>
                  <a:srgbClr val="E9BF35"/>
                </a:solidFill>
              </a:rPr>
              <a:t>Music </a:t>
            </a:r>
            <a:r>
              <a:rPr lang="en-US" sz="3200" dirty="0" smtClean="0">
                <a:solidFill>
                  <a:srgbClr val="E9BF35"/>
                </a:solidFill>
              </a:rPr>
              <a:t>can signal dramatic events or tense moments! Music sometimes foreshadows or hints at what is going to happen (think JAWS).</a:t>
            </a:r>
            <a:endParaRPr lang="en-US" sz="3200" dirty="0" smtClean="0">
              <a:solidFill>
                <a:prstClr val="white"/>
              </a:solidFill>
            </a:endParaRPr>
          </a:p>
        </p:txBody>
      </p:sp>
      <p:pic>
        <p:nvPicPr>
          <p:cNvPr id="6" name="Picture 5"/>
          <p:cNvPicPr>
            <a:picLocks noChangeAspect="1"/>
          </p:cNvPicPr>
          <p:nvPr/>
        </p:nvPicPr>
        <p:blipFill>
          <a:blip r:embed="rId4"/>
          <a:stretch>
            <a:fillRect/>
          </a:stretch>
        </p:blipFill>
        <p:spPr>
          <a:xfrm>
            <a:off x="300135" y="2682690"/>
            <a:ext cx="5167611" cy="2893862"/>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2803143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Hispanic Heritage Month presentation">
  <a:themeElements>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AsianPacAmerHerMonth_TP10131490">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ianPacAmerHerMonth_TP10131490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AsianPacAmerHerMonth_TP10131490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AsianPacAmerHerMonth_TP10131490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AsianPacAmerHerMonth_TP10131490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AsianPacAmerHerMonth_TP10131490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12677</TotalTime>
  <Words>1079</Words>
  <Application>Microsoft Office PowerPoint</Application>
  <PresentationFormat>Widescreen</PresentationFormat>
  <Paragraphs>140</Paragraphs>
  <Slides>21</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21</vt:i4>
      </vt:variant>
    </vt:vector>
  </HeadingPairs>
  <TitlesOfParts>
    <vt:vector size="38" baseType="lpstr">
      <vt:lpstr>Andalus</vt:lpstr>
      <vt:lpstr>Arial</vt:lpstr>
      <vt:lpstr>Baskerville Old Face</vt:lpstr>
      <vt:lpstr>Calibri</vt:lpstr>
      <vt:lpstr>Castellar</vt:lpstr>
      <vt:lpstr>Century Gothic</vt:lpstr>
      <vt:lpstr>Chiller</vt:lpstr>
      <vt:lpstr>Cooper Black</vt:lpstr>
      <vt:lpstr>Courier New</vt:lpstr>
      <vt:lpstr>Gill Sans MT</vt:lpstr>
      <vt:lpstr>Impact</vt:lpstr>
      <vt:lpstr>Miriam Fixed</vt:lpstr>
      <vt:lpstr>Times New Roman</vt:lpstr>
      <vt:lpstr>Wingdings</vt:lpstr>
      <vt:lpstr>Vapor Trail</vt:lpstr>
      <vt:lpstr>Hispanic Heritage Month presentation</vt:lpstr>
      <vt:lpstr>Badge</vt:lpstr>
      <vt:lpstr>Commonly misused words #2</vt:lpstr>
      <vt:lpstr>The thrill of Horror </vt:lpstr>
      <vt:lpstr>Essential Question</vt:lpstr>
      <vt:lpstr>The journey Begins&gt;&gt;&gt; on page 105</vt:lpstr>
      <vt:lpstr>Notes: Analyzing Media</vt:lpstr>
      <vt:lpstr>Notes: Analyzing Media</vt:lpstr>
      <vt:lpstr>PowerPoint Presentation</vt:lpstr>
      <vt:lpstr>PowerPoint Presentation</vt:lpstr>
      <vt:lpstr>Notes: Film Techniques</vt:lpstr>
      <vt:lpstr>film</vt:lpstr>
      <vt:lpstr>Film day 2</vt:lpstr>
      <vt:lpstr>“Text vs. Film” chart(WC)</vt:lpstr>
      <vt:lpstr>“Text vs. Film” chart(WC)</vt:lpstr>
      <vt:lpstr>“Film Comparison and Summary” Exit slip</vt:lpstr>
      <vt:lpstr>Notes: Analyzing Media</vt:lpstr>
      <vt:lpstr>Notes: Analyzing Media</vt:lpstr>
      <vt:lpstr>Notes: Analyzing Media</vt:lpstr>
      <vt:lpstr>Notes: Analyzing Media</vt:lpstr>
      <vt:lpstr>Notes: Analyzing Media</vt:lpstr>
      <vt:lpstr>Film day 2</vt:lpstr>
      <vt:lpstr>Film day 2 WARM-UP</vt:lpstr>
    </vt:vector>
  </TitlesOfParts>
  <Company>Santa Rosa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thHorror</dc:title>
  <dc:creator>Runyon, Jeannie</dc:creator>
  <cp:lastModifiedBy>Knowlton, Michael C.</cp:lastModifiedBy>
  <cp:revision>225</cp:revision>
  <cp:lastPrinted>2017-10-26T15:09:11Z</cp:lastPrinted>
  <dcterms:created xsi:type="dcterms:W3CDTF">2014-11-12T16:32:18Z</dcterms:created>
  <dcterms:modified xsi:type="dcterms:W3CDTF">2017-10-26T20:12:22Z</dcterms:modified>
</cp:coreProperties>
</file>