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56" r:id="rId3"/>
    <p:sldId id="257" r:id="rId4"/>
    <p:sldId id="258" r:id="rId5"/>
    <p:sldId id="259" r:id="rId6"/>
    <p:sldId id="260" r:id="rId7"/>
    <p:sldId id="262" r:id="rId8"/>
    <p:sldId id="265" r:id="rId9"/>
    <p:sldId id="261"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8" d="100"/>
          <a:sy n="48" d="100"/>
        </p:scale>
        <p:origin x="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4/2/2018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a:stretch>
            <a:fillRect/>
          </a:stretch>
        </p:blipFill>
        <p:spPr bwMode="auto">
          <a:xfrm>
            <a:off x="4222" y="0"/>
            <a:ext cx="12183556" cy="6858000"/>
          </a:xfrm>
          <a:prstGeom prst="rect">
            <a:avLst/>
          </a:prstGeom>
          <a:noFill/>
        </p:spPr>
      </p:pic>
      <p:sp>
        <p:nvSpPr>
          <p:cNvPr id="40968" name="Rectangle 8"/>
          <p:cNvSpPr>
            <a:spLocks noGrp="1" noChangeArrowheads="1"/>
          </p:cNvSpPr>
          <p:nvPr>
            <p:ph type="ctrTitle"/>
          </p:nvPr>
        </p:nvSpPr>
        <p:spPr>
          <a:xfrm>
            <a:off x="914400" y="2819400"/>
            <a:ext cx="103632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625600" y="381000"/>
            <a:ext cx="8534400" cy="914400"/>
          </a:xfrm>
        </p:spPr>
        <p:txBody>
          <a:bodyPr/>
          <a:lstStyle>
            <a:lvl1pPr marL="0" indent="0" algn="ctr">
              <a:buFontTx/>
              <a:buNone/>
              <a:defRPr sz="2400" smtClean="0"/>
            </a:lvl1pPr>
          </a:lstStyle>
          <a:p>
            <a:r>
              <a:rPr lang="en-US" smtClean="0"/>
              <a:t>Click to edit Master subtitle style</a:t>
            </a:r>
          </a:p>
        </p:txBody>
      </p:sp>
    </p:spTree>
    <p:extLst>
      <p:ext uri="{BB962C8B-B14F-4D97-AF65-F5344CB8AC3E}">
        <p14:creationId xmlns:p14="http://schemas.microsoft.com/office/powerpoint/2010/main" val="137017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solidFill>
                  <a:srgbClr val="000000"/>
                </a:solidFill>
              </a:rPr>
              <a:pPr/>
              <a:t>4/2/2018</a:t>
            </a:fld>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8385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solidFill>
                  <a:srgbClr val="000000"/>
                </a:solidFill>
              </a:rPr>
              <a:pPr/>
              <a:t>4/2/2018</a:t>
            </a:fld>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959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192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192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solidFill>
                  <a:srgbClr val="000000"/>
                </a:solidFill>
              </a:rPr>
              <a:pPr/>
              <a:t>4/2/2018</a:t>
            </a:fld>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2382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solidFill>
                  <a:srgbClr val="000000"/>
                </a:solidFill>
              </a:rPr>
              <a:pPr/>
              <a:t>4/2/2018</a:t>
            </a:fld>
            <a:endParaRPr lang="en-US">
              <a:solidFill>
                <a:srgbClr val="000000"/>
              </a:solidFill>
            </a:endParaRPr>
          </a:p>
        </p:txBody>
      </p:sp>
      <p:sp>
        <p:nvSpPr>
          <p:cNvPr id="8"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30256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solidFill>
                  <a:srgbClr val="000000"/>
                </a:solidFill>
              </a:rPr>
              <a:pPr/>
              <a:t>4/2/2018</a:t>
            </a:fld>
            <a:endParaRPr lang="en-US">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62118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solidFill>
                  <a:srgbClr val="000000"/>
                </a:solidFill>
              </a:rPr>
              <a:pPr/>
              <a:t>4/2/2018</a:t>
            </a:fld>
            <a:endParaRPr lang="en-US">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182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solidFill>
                  <a:srgbClr val="000000"/>
                </a:solidFill>
              </a:rPr>
              <a:pPr/>
              <a:t>4/2/2018</a:t>
            </a:fld>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7455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solidFill>
                  <a:srgbClr val="000000"/>
                </a:solidFill>
              </a:rPr>
              <a:pPr/>
              <a:t>4/2/2018</a:t>
            </a:fld>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55403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solidFill>
                  <a:srgbClr val="000000"/>
                </a:solidFill>
              </a:rPr>
              <a:pPr/>
              <a:t>4/2/2018</a:t>
            </a:fld>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89633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76200"/>
            <a:ext cx="2743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solidFill>
                  <a:srgbClr val="000000"/>
                </a:solidFill>
              </a:rPr>
              <a:pPr/>
              <a:t>4/2/2018</a:t>
            </a:fld>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5477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904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219200"/>
            <a:ext cx="10972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657600"/>
            <a:ext cx="10972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solidFill>
                  <a:srgbClr val="000000"/>
                </a:solidFill>
              </a:rPr>
              <a:pPr/>
              <a:t>4/2/2018</a:t>
            </a:fld>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1385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904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219200"/>
            <a:ext cx="53848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219200"/>
            <a:ext cx="5384800" cy="4724400"/>
          </a:xfrm>
        </p:spPr>
        <p:txBody>
          <a:bodyPr/>
          <a:lstStyle/>
          <a:p>
            <a:pPr lvl="0"/>
            <a:r>
              <a:rPr lang="en-US" noProof="0" smtClean="0"/>
              <a:t>Click icon to add online image</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solidFill>
                  <a:srgbClr val="000000"/>
                </a:solidFill>
              </a:rPr>
              <a:pPr/>
              <a:t>4/2/2018</a:t>
            </a:fld>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035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4/2/2018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4/2/2018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a:stretch>
            <a:fillRect/>
          </a:stretch>
        </p:blipFill>
        <p:spPr bwMode="auto">
          <a:xfrm>
            <a:off x="4222" y="0"/>
            <a:ext cx="12183556" cy="6858000"/>
          </a:xfrm>
          <a:prstGeom prst="rect">
            <a:avLst/>
          </a:prstGeom>
          <a:noFill/>
        </p:spPr>
      </p:pic>
      <p:sp>
        <p:nvSpPr>
          <p:cNvPr id="1032" name="Rectangle 8"/>
          <p:cNvSpPr>
            <a:spLocks noGrp="1" noChangeArrowheads="1"/>
          </p:cNvSpPr>
          <p:nvPr>
            <p:ph type="title"/>
          </p:nvPr>
        </p:nvSpPr>
        <p:spPr bwMode="auto">
          <a:xfrm>
            <a:off x="609600" y="76200"/>
            <a:ext cx="90424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609600" y="1219200"/>
            <a:ext cx="109728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defTabSz="914400" fontAlgn="base">
              <a:spcBef>
                <a:spcPct val="0"/>
              </a:spcBef>
              <a:spcAft>
                <a:spcPct val="0"/>
              </a:spcAft>
            </a:pPr>
            <a:fld id="{517D68E0-3139-4D31-9678-BF5E9A63B5EB}" type="datetimeFigureOut">
              <a:rPr lang="en-US" smtClean="0">
                <a:solidFill>
                  <a:srgbClr val="000000"/>
                </a:solidFill>
              </a:rPr>
              <a:pPr defTabSz="914400" fontAlgn="base">
                <a:spcBef>
                  <a:spcPct val="0"/>
                </a:spcBef>
                <a:spcAft>
                  <a:spcPct val="0"/>
                </a:spcAft>
              </a:pPr>
              <a:t>4/2/2018</a:t>
            </a:fld>
            <a:endParaRPr lang="en-US">
              <a:solidFill>
                <a:srgbClr val="000000"/>
              </a:solidFill>
            </a:endParaRPr>
          </a:p>
        </p:txBody>
      </p:sp>
      <p:sp>
        <p:nvSpPr>
          <p:cNvPr id="1035" name="Rectangle 11"/>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defTabSz="914400" fontAlgn="base">
              <a:spcBef>
                <a:spcPct val="0"/>
              </a:spcBef>
              <a:spcAft>
                <a:spcPct val="0"/>
              </a:spcAft>
            </a:pPr>
            <a:endParaRPr lang="en-US">
              <a:solidFill>
                <a:srgbClr val="000000"/>
              </a:solidFill>
            </a:endParaRPr>
          </a:p>
        </p:txBody>
      </p:sp>
      <p:sp>
        <p:nvSpPr>
          <p:cNvPr id="1036" name="Rectangle 12"/>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defTabSz="914400" fontAlgn="base">
              <a:spcBef>
                <a:spcPct val="0"/>
              </a:spcBef>
              <a:spcAft>
                <a:spcPct val="0"/>
              </a:spcAft>
            </a:pPr>
            <a:fld id="{F9D7BE8E-9176-4089-B894-E928AD5D6881}" type="slidenum">
              <a:rPr lang="en-US" smtClean="0">
                <a:solidFill>
                  <a:srgbClr val="000000"/>
                </a:solidFill>
              </a:rPr>
              <a:pPr defTabSz="914400"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849538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600" dirty="0" smtClean="0"/>
              <a:t>from </a:t>
            </a:r>
            <a:r>
              <a:rPr lang="en-US" i="1" dirty="0" smtClean="0"/>
              <a:t>The adventures of tom sawyer </a:t>
            </a:r>
            <a:r>
              <a:rPr lang="en-US" sz="1600" i="1" dirty="0" smtClean="0"/>
              <a:t>by Mark Twain</a:t>
            </a:r>
            <a:endParaRPr lang="en-US" sz="1600" i="1" dirty="0"/>
          </a:p>
        </p:txBody>
      </p:sp>
      <p:sp>
        <p:nvSpPr>
          <p:cNvPr id="3" name="Subtitle 2"/>
          <p:cNvSpPr>
            <a:spLocks noGrp="1"/>
          </p:cNvSpPr>
          <p:nvPr>
            <p:ph type="subTitle" idx="1"/>
          </p:nvPr>
        </p:nvSpPr>
        <p:spPr/>
        <p:txBody>
          <a:bodyPr/>
          <a:lstStyle/>
          <a:p>
            <a:r>
              <a:rPr lang="en-US" dirty="0" smtClean="0"/>
              <a:t>Mr. Knowlton, AMS 8</a:t>
            </a:r>
            <a:r>
              <a:rPr lang="en-US" baseline="30000" dirty="0" smtClean="0"/>
              <a:t>th</a:t>
            </a:r>
            <a:r>
              <a:rPr lang="en-US" dirty="0" smtClean="0"/>
              <a:t> Grade ELA</a:t>
            </a:r>
            <a:endParaRPr lang="en-US" dirty="0"/>
          </a:p>
        </p:txBody>
      </p:sp>
    </p:spTree>
    <p:extLst>
      <p:ext uri="{BB962C8B-B14F-4D97-AF65-F5344CB8AC3E}">
        <p14:creationId xmlns:p14="http://schemas.microsoft.com/office/powerpoint/2010/main" val="1083851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#3</a:t>
            </a:r>
            <a:endParaRPr lang="en-US" dirty="0"/>
          </a:p>
        </p:txBody>
      </p:sp>
      <p:sp>
        <p:nvSpPr>
          <p:cNvPr id="3" name="Content Placeholder 2"/>
          <p:cNvSpPr>
            <a:spLocks noGrp="1"/>
          </p:cNvSpPr>
          <p:nvPr>
            <p:ph idx="1"/>
          </p:nvPr>
        </p:nvSpPr>
        <p:spPr/>
        <p:txBody>
          <a:bodyPr>
            <a:normAutofit fontScale="92500"/>
          </a:bodyPr>
          <a:lstStyle/>
          <a:p>
            <a:r>
              <a:rPr lang="en-US" sz="3200" b="1" dirty="0"/>
              <a:t>Lines 15-17: Take a look at Twain’s description of Ben Roger’s approach. What does Twain mean when he says Ben’s “heart was light and his anticipations high”? </a:t>
            </a:r>
            <a:endParaRPr lang="en-US" sz="3200" b="1" dirty="0" smtClean="0"/>
          </a:p>
          <a:p>
            <a:r>
              <a:rPr lang="en-US" sz="3200" i="1" dirty="0" smtClean="0"/>
              <a:t>A. Ben is feeling happy and carefree.</a:t>
            </a:r>
          </a:p>
          <a:p>
            <a:r>
              <a:rPr lang="en-US" sz="3200" b="1" dirty="0" smtClean="0"/>
              <a:t>What is the impact of the phrase on the tone of the text?</a:t>
            </a:r>
          </a:p>
          <a:p>
            <a:r>
              <a:rPr lang="en-US" sz="3200" i="1" dirty="0" smtClean="0"/>
              <a:t>A. It creates some suspense about how Ben’s encounter with Tom will go because his good mood is in stark contrast to the way Tom is feeling.</a:t>
            </a:r>
            <a:endParaRPr lang="en-US" sz="3200" i="1" dirty="0"/>
          </a:p>
          <a:p>
            <a:endParaRPr lang="en-US" dirty="0"/>
          </a:p>
        </p:txBody>
      </p:sp>
    </p:spTree>
    <p:extLst>
      <p:ext uri="{BB962C8B-B14F-4D97-AF65-F5344CB8AC3E}">
        <p14:creationId xmlns:p14="http://schemas.microsoft.com/office/powerpoint/2010/main" val="753352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#4</a:t>
            </a:r>
            <a:endParaRPr lang="en-US" dirty="0"/>
          </a:p>
        </p:txBody>
      </p:sp>
      <p:sp>
        <p:nvSpPr>
          <p:cNvPr id="3" name="Content Placeholder 2"/>
          <p:cNvSpPr>
            <a:spLocks noGrp="1"/>
          </p:cNvSpPr>
          <p:nvPr>
            <p:ph idx="1"/>
          </p:nvPr>
        </p:nvSpPr>
        <p:spPr/>
        <p:txBody>
          <a:bodyPr>
            <a:normAutofit/>
          </a:bodyPr>
          <a:lstStyle/>
          <a:p>
            <a:r>
              <a:rPr lang="en-US" sz="3200" dirty="0" smtClean="0"/>
              <a:t>A </a:t>
            </a:r>
            <a:r>
              <a:rPr lang="en-US" sz="3200" u="sng" dirty="0" smtClean="0"/>
              <a:t>third-person narrator </a:t>
            </a:r>
            <a:r>
              <a:rPr lang="en-US" sz="3200" dirty="0" smtClean="0"/>
              <a:t>can sometimes be </a:t>
            </a:r>
            <a:r>
              <a:rPr lang="en-US" sz="3200" u="sng" dirty="0" smtClean="0"/>
              <a:t>omniscient</a:t>
            </a:r>
            <a:r>
              <a:rPr lang="en-US" sz="3200" dirty="0" smtClean="0"/>
              <a:t>, or all knowing. An </a:t>
            </a:r>
            <a:r>
              <a:rPr lang="en-US" sz="3200" u="sng" dirty="0" smtClean="0"/>
              <a:t>omniscient narrator </a:t>
            </a:r>
            <a:r>
              <a:rPr lang="en-US" sz="3200" dirty="0" smtClean="0"/>
              <a:t>knows everything about the characters and the story’s events.</a:t>
            </a:r>
          </a:p>
          <a:p>
            <a:r>
              <a:rPr lang="en-US" sz="3200" b="1" dirty="0" smtClean="0"/>
              <a:t>Lines 53-64: What are two things that the omniscient narrator knows and tells readers that Ben Rogers does not know?</a:t>
            </a:r>
          </a:p>
          <a:p>
            <a:endParaRPr lang="en-US" dirty="0"/>
          </a:p>
        </p:txBody>
      </p:sp>
    </p:spTree>
    <p:extLst>
      <p:ext uri="{BB962C8B-B14F-4D97-AF65-F5344CB8AC3E}">
        <p14:creationId xmlns:p14="http://schemas.microsoft.com/office/powerpoint/2010/main" val="155212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#5</a:t>
            </a:r>
            <a:endParaRPr lang="en-US" dirty="0"/>
          </a:p>
        </p:txBody>
      </p:sp>
      <p:sp>
        <p:nvSpPr>
          <p:cNvPr id="3" name="Content Placeholder 2"/>
          <p:cNvSpPr>
            <a:spLocks noGrp="1"/>
          </p:cNvSpPr>
          <p:nvPr>
            <p:ph idx="1"/>
          </p:nvPr>
        </p:nvSpPr>
        <p:spPr/>
        <p:txBody>
          <a:bodyPr>
            <a:normAutofit/>
          </a:bodyPr>
          <a:lstStyle/>
          <a:p>
            <a:r>
              <a:rPr lang="en-US" sz="3200" b="1" dirty="0" smtClean="0"/>
              <a:t>Lines 53-64: What are two things that the omniscient narrator knows and tells readers that Ben Rogers does not know?</a:t>
            </a:r>
          </a:p>
          <a:p>
            <a:r>
              <a:rPr lang="en-US" sz="3200" i="1" dirty="0" smtClean="0"/>
              <a:t>A. For one, Tom actually does notice Ben’s presence even though he says he “</a:t>
            </a:r>
            <a:r>
              <a:rPr lang="en-US" sz="3200" i="1" dirty="0" err="1" smtClean="0"/>
              <a:t>warn’t</a:t>
            </a:r>
            <a:r>
              <a:rPr lang="en-US" sz="3200" i="1" dirty="0" smtClean="0"/>
              <a:t> noticing.”  Also, Tom considers painting the fence work although he says otherwise and claims that it “suits” him. </a:t>
            </a:r>
          </a:p>
          <a:p>
            <a:endParaRPr lang="en-US" dirty="0"/>
          </a:p>
        </p:txBody>
      </p:sp>
    </p:spTree>
    <p:extLst>
      <p:ext uri="{BB962C8B-B14F-4D97-AF65-F5344CB8AC3E}">
        <p14:creationId xmlns:p14="http://schemas.microsoft.com/office/powerpoint/2010/main" val="2750145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#6</a:t>
            </a:r>
            <a:endParaRPr lang="en-US" dirty="0"/>
          </a:p>
        </p:txBody>
      </p:sp>
      <p:sp>
        <p:nvSpPr>
          <p:cNvPr id="3" name="Content Placeholder 2"/>
          <p:cNvSpPr>
            <a:spLocks noGrp="1"/>
          </p:cNvSpPr>
          <p:nvPr>
            <p:ph idx="1"/>
          </p:nvPr>
        </p:nvSpPr>
        <p:spPr/>
        <p:txBody>
          <a:bodyPr>
            <a:normAutofit/>
          </a:bodyPr>
          <a:lstStyle/>
          <a:p>
            <a:r>
              <a:rPr lang="en-US" sz="3200" u="sng" dirty="0" smtClean="0"/>
              <a:t>Irony</a:t>
            </a:r>
            <a:r>
              <a:rPr lang="en-US" sz="3200" dirty="0" smtClean="0"/>
              <a:t> is a special kind of contrast in which reality is the opposite of what it seems. In one type of irony, </a:t>
            </a:r>
            <a:r>
              <a:rPr lang="en-US" sz="3200" u="sng" dirty="0" smtClean="0"/>
              <a:t>dramatic irony</a:t>
            </a:r>
            <a:r>
              <a:rPr lang="en-US" sz="3200" dirty="0" smtClean="0"/>
              <a:t>, the reader knows something that a story character does not.</a:t>
            </a:r>
            <a:endParaRPr lang="en-US" sz="3200" i="1" dirty="0" smtClean="0"/>
          </a:p>
          <a:p>
            <a:r>
              <a:rPr lang="en-US" sz="3200" b="1" dirty="0" smtClean="0"/>
              <a:t>Lines 80-92: Again, what do the readers know that Ben does not? How does Twain create dramatic irony here?</a:t>
            </a:r>
            <a:endParaRPr lang="en-US" sz="3200" b="1" dirty="0"/>
          </a:p>
        </p:txBody>
      </p:sp>
    </p:spTree>
    <p:extLst>
      <p:ext uri="{BB962C8B-B14F-4D97-AF65-F5344CB8AC3E}">
        <p14:creationId xmlns:p14="http://schemas.microsoft.com/office/powerpoint/2010/main" val="998794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#7</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Lines 80-92: Again, what do the readers know that Ben does not? How does Twain create dramatic irony here?</a:t>
            </a:r>
          </a:p>
          <a:p>
            <a:r>
              <a:rPr lang="en-US" sz="3200" b="1" i="1" dirty="0" smtClean="0"/>
              <a:t>A. Ben doesn’t know that Tom really wants him to paint the fence and that the story Tom is telling is untrue. In addition, dramatic irony occurs when the true situation is revealed to readers by the omniscient narrator who tells the story from the third-person point of view.</a:t>
            </a:r>
            <a:endParaRPr lang="en-US" sz="3200" b="1" i="1" dirty="0"/>
          </a:p>
        </p:txBody>
      </p:sp>
    </p:spTree>
    <p:extLst>
      <p:ext uri="{BB962C8B-B14F-4D97-AF65-F5344CB8AC3E}">
        <p14:creationId xmlns:p14="http://schemas.microsoft.com/office/powerpoint/2010/main" val="127540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#8</a:t>
            </a:r>
            <a:endParaRPr lang="en-US" dirty="0"/>
          </a:p>
        </p:txBody>
      </p:sp>
      <p:sp>
        <p:nvSpPr>
          <p:cNvPr id="3" name="Content Placeholder 2"/>
          <p:cNvSpPr>
            <a:spLocks noGrp="1"/>
          </p:cNvSpPr>
          <p:nvPr>
            <p:ph idx="1"/>
          </p:nvPr>
        </p:nvSpPr>
        <p:spPr/>
        <p:txBody>
          <a:bodyPr>
            <a:normAutofit/>
          </a:bodyPr>
          <a:lstStyle/>
          <a:p>
            <a:r>
              <a:rPr lang="en-US" sz="3200" b="1" dirty="0" smtClean="0"/>
              <a:t>Lines 95-96: What does it mean when Twain says, “Tom gave up his brush with reluctance in his face but alacrity in his heart”?</a:t>
            </a:r>
            <a:endParaRPr lang="en-US" sz="3200" b="1" dirty="0"/>
          </a:p>
        </p:txBody>
      </p:sp>
    </p:spTree>
    <p:extLst>
      <p:ext uri="{BB962C8B-B14F-4D97-AF65-F5344CB8AC3E}">
        <p14:creationId xmlns:p14="http://schemas.microsoft.com/office/powerpoint/2010/main" val="3465202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#9</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Lines 95-96</a:t>
            </a:r>
            <a:r>
              <a:rPr lang="en-US" sz="3200" b="1" dirty="0"/>
              <a:t>: What does it mean when Twain says, “Tom gave up his brush with reluctance in his face but alacrity in his heart</a:t>
            </a:r>
            <a:r>
              <a:rPr lang="en-US" sz="3200" b="1" dirty="0" smtClean="0"/>
              <a:t>”?</a:t>
            </a:r>
          </a:p>
          <a:p>
            <a:r>
              <a:rPr lang="en-US" sz="3600" dirty="0" smtClean="0"/>
              <a:t>A. Tom is cheerful and eager on the inside because he has gotten what he wants all along: Ben will do his work while he relaxes and enjoys eating the apple. However, Tom can’t allow his true feelings to show because then Ben might realize he has been tricked.</a:t>
            </a:r>
            <a:endParaRPr lang="en-US" sz="3600" dirty="0"/>
          </a:p>
          <a:p>
            <a:endParaRPr lang="en-US" dirty="0"/>
          </a:p>
        </p:txBody>
      </p:sp>
    </p:spTree>
    <p:extLst>
      <p:ext uri="{BB962C8B-B14F-4D97-AF65-F5344CB8AC3E}">
        <p14:creationId xmlns:p14="http://schemas.microsoft.com/office/powerpoint/2010/main" val="3327838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#10</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u="sng" dirty="0" smtClean="0"/>
              <a:t>style</a:t>
            </a:r>
            <a:r>
              <a:rPr lang="en-US" sz="3200" dirty="0" smtClean="0"/>
              <a:t> of a literary work is the way in which it is written. </a:t>
            </a:r>
            <a:r>
              <a:rPr lang="en-US" sz="3200" u="sng" dirty="0" smtClean="0"/>
              <a:t>Style</a:t>
            </a:r>
            <a:r>
              <a:rPr lang="en-US" sz="3200" dirty="0" smtClean="0"/>
              <a:t> refers to how something is said, not what is said. Also, Twain’s </a:t>
            </a:r>
            <a:r>
              <a:rPr lang="en-US" sz="3200" u="sng" dirty="0" smtClean="0"/>
              <a:t>tone</a:t>
            </a:r>
            <a:r>
              <a:rPr lang="en-US" sz="3200" dirty="0" smtClean="0"/>
              <a:t>, or attitude toward his subject, is part of his writing style.</a:t>
            </a:r>
          </a:p>
          <a:p>
            <a:r>
              <a:rPr lang="en-US" sz="3200" b="1" dirty="0" smtClean="0"/>
              <a:t>Lines 105-119: How do Twain’s word choices impact the tone?</a:t>
            </a:r>
          </a:p>
          <a:p>
            <a:r>
              <a:rPr lang="en-US" sz="3200" dirty="0" smtClean="0"/>
              <a:t>A. It </a:t>
            </a:r>
            <a:r>
              <a:rPr lang="en-US" sz="3200" dirty="0"/>
              <a:t>is humorous. For example, “a key that wouldn’t unlock anything; a dog collar- but no dog”.</a:t>
            </a:r>
          </a:p>
          <a:p>
            <a:endParaRPr lang="en-US" sz="3200" dirty="0" smtClean="0"/>
          </a:p>
          <a:p>
            <a:endParaRPr lang="en-US" dirty="0"/>
          </a:p>
        </p:txBody>
      </p:sp>
    </p:spTree>
    <p:extLst>
      <p:ext uri="{BB962C8B-B14F-4D97-AF65-F5344CB8AC3E}">
        <p14:creationId xmlns:p14="http://schemas.microsoft.com/office/powerpoint/2010/main" val="816282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#11</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u="sng" dirty="0" smtClean="0"/>
              <a:t>tone</a:t>
            </a:r>
            <a:r>
              <a:rPr lang="en-US" sz="3200" dirty="0" smtClean="0"/>
              <a:t> is a writer’s attitude toward his or her subject.</a:t>
            </a:r>
          </a:p>
          <a:p>
            <a:r>
              <a:rPr lang="en-US" sz="3600" b="1" dirty="0" smtClean="0"/>
              <a:t>Lines 124-127; What is the impact of this sentence on the tone of the text?</a:t>
            </a:r>
          </a:p>
          <a:p>
            <a:r>
              <a:rPr lang="en-US" sz="3600" dirty="0" smtClean="0"/>
              <a:t>A. The sentence creates a humorous tone. For instance, Twain is making fun of himself: ” a great and wise philosopher, like the writer of this book.”</a:t>
            </a:r>
            <a:endParaRPr lang="en-US" sz="3600" dirty="0"/>
          </a:p>
        </p:txBody>
      </p:sp>
    </p:spTree>
    <p:extLst>
      <p:ext uri="{BB962C8B-B14F-4D97-AF65-F5344CB8AC3E}">
        <p14:creationId xmlns:p14="http://schemas.microsoft.com/office/powerpoint/2010/main" val="2160415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#12</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 third-person narrator is called </a:t>
            </a:r>
            <a:r>
              <a:rPr lang="en-US" sz="3200" u="sng" dirty="0" smtClean="0"/>
              <a:t>omniscient</a:t>
            </a:r>
            <a:r>
              <a:rPr lang="en-US" sz="3200" dirty="0" smtClean="0"/>
              <a:t> when the narrator knows everything about the characters and about the story events. For a clue, remember the prefix </a:t>
            </a:r>
            <a:r>
              <a:rPr lang="en-US" sz="3200" i="1" dirty="0" err="1" smtClean="0"/>
              <a:t>omni</a:t>
            </a:r>
            <a:r>
              <a:rPr lang="en-US" sz="3200" i="1" dirty="0" smtClean="0"/>
              <a:t>-</a:t>
            </a:r>
            <a:r>
              <a:rPr lang="en-US" sz="3200" dirty="0" smtClean="0"/>
              <a:t> means all.</a:t>
            </a:r>
          </a:p>
          <a:p>
            <a:r>
              <a:rPr lang="en-US" sz="3200" dirty="0" smtClean="0"/>
              <a:t>Remember, </a:t>
            </a:r>
            <a:r>
              <a:rPr lang="en-US" sz="3200" u="sng" dirty="0" smtClean="0"/>
              <a:t>dramatic irony </a:t>
            </a:r>
            <a:r>
              <a:rPr lang="en-US" sz="3200" dirty="0" smtClean="0"/>
              <a:t>occurs when the narrator reveals to readers something that a story character does not know.</a:t>
            </a:r>
          </a:p>
          <a:p>
            <a:r>
              <a:rPr lang="en-US" sz="3200" b="1" dirty="0" smtClean="0"/>
              <a:t>How can an omniscient third-person point of view create dramatic irony? </a:t>
            </a:r>
          </a:p>
          <a:p>
            <a:endParaRPr lang="en-US" sz="3200" dirty="0" smtClean="0"/>
          </a:p>
        </p:txBody>
      </p:sp>
    </p:spTree>
    <p:extLst>
      <p:ext uri="{BB962C8B-B14F-4D97-AF65-F5344CB8AC3E}">
        <p14:creationId xmlns:p14="http://schemas.microsoft.com/office/powerpoint/2010/main" val="3024530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sz="4800" dirty="0" smtClean="0"/>
              <a:t>Students wil</a:t>
            </a:r>
            <a:r>
              <a:rPr lang="en-US" sz="4800" dirty="0" smtClean="0"/>
              <a:t>l be able to recognize how an omniscient, third-person point of view creates dramatic irony and how elements of a writer’s style contribute to a humorous tone.</a:t>
            </a:r>
            <a:endParaRPr lang="en-US" sz="4800" dirty="0"/>
          </a:p>
        </p:txBody>
      </p:sp>
    </p:spTree>
    <p:extLst>
      <p:ext uri="{BB962C8B-B14F-4D97-AF65-F5344CB8AC3E}">
        <p14:creationId xmlns:p14="http://schemas.microsoft.com/office/powerpoint/2010/main" val="744541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 13</a:t>
            </a:r>
            <a:endParaRPr lang="en-US" dirty="0"/>
          </a:p>
        </p:txBody>
      </p:sp>
      <p:sp>
        <p:nvSpPr>
          <p:cNvPr id="3" name="Content Placeholder 2"/>
          <p:cNvSpPr>
            <a:spLocks noGrp="1"/>
          </p:cNvSpPr>
          <p:nvPr>
            <p:ph idx="1"/>
          </p:nvPr>
        </p:nvSpPr>
        <p:spPr/>
        <p:txBody>
          <a:bodyPr>
            <a:noAutofit/>
          </a:bodyPr>
          <a:lstStyle/>
          <a:p>
            <a:r>
              <a:rPr lang="en-US" sz="3200" b="1" dirty="0"/>
              <a:t>How can an omniscient third-person point of view create dramatic irony? </a:t>
            </a:r>
          </a:p>
          <a:p>
            <a:r>
              <a:rPr lang="en-US" sz="2800" dirty="0" smtClean="0"/>
              <a:t>For example, readers understand that Tom is not actually absorbed in his work, but Ben does not. </a:t>
            </a:r>
          </a:p>
          <a:p>
            <a:r>
              <a:rPr lang="en-US" sz="2800" dirty="0" smtClean="0"/>
              <a:t>In another example, the reader knows that Tom really wants to go swimming, but he convinces Ben otherwise. </a:t>
            </a:r>
          </a:p>
          <a:p>
            <a:r>
              <a:rPr lang="en-US" sz="2800" b="1" dirty="0" smtClean="0"/>
              <a:t>What is the effect of Twain’s use of dramatic irony?</a:t>
            </a:r>
          </a:p>
          <a:p>
            <a:r>
              <a:rPr lang="en-US" sz="2800" i="1" dirty="0" smtClean="0"/>
              <a:t>A. The combination of Tom’s cleverness and Ben’s gullibility creates humor.</a:t>
            </a:r>
            <a:endParaRPr lang="en-US" sz="2800" i="1" dirty="0"/>
          </a:p>
        </p:txBody>
      </p:sp>
    </p:spTree>
    <p:extLst>
      <p:ext uri="{BB962C8B-B14F-4D97-AF65-F5344CB8AC3E}">
        <p14:creationId xmlns:p14="http://schemas.microsoft.com/office/powerpoint/2010/main" val="3903499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218" y="316275"/>
            <a:ext cx="9784080" cy="1508760"/>
          </a:xfrm>
        </p:spPr>
        <p:txBody>
          <a:bodyPr/>
          <a:lstStyle/>
          <a:p>
            <a:r>
              <a:rPr lang="en-US" b="1" dirty="0" smtClean="0"/>
              <a:t>About the author</a:t>
            </a:r>
            <a:endParaRPr lang="en-US" b="1" dirty="0"/>
          </a:p>
        </p:txBody>
      </p:sp>
      <p:sp>
        <p:nvSpPr>
          <p:cNvPr id="3" name="Content Placeholder 2"/>
          <p:cNvSpPr>
            <a:spLocks noGrp="1"/>
          </p:cNvSpPr>
          <p:nvPr>
            <p:ph idx="1"/>
          </p:nvPr>
        </p:nvSpPr>
        <p:spPr>
          <a:xfrm>
            <a:off x="0" y="2011679"/>
            <a:ext cx="12192000" cy="4698213"/>
          </a:xfrm>
        </p:spPr>
        <p:txBody>
          <a:bodyPr>
            <a:normAutofit/>
          </a:bodyPr>
          <a:lstStyle/>
          <a:p>
            <a:pPr>
              <a:lnSpc>
                <a:spcPct val="150000"/>
              </a:lnSpc>
            </a:pPr>
            <a:r>
              <a:rPr lang="en-US" sz="2800" dirty="0" smtClean="0"/>
              <a:t>Mark Twain (1835-1910) is the pen name of Samuel Clemens, who grew up in Missouri along the Mississippi River. Twain worked as a printer, riverboat captain, and a gold miner before finding his calling as a writer. In 1876, he published </a:t>
            </a:r>
            <a:r>
              <a:rPr lang="en-US" sz="2800" i="1" dirty="0" smtClean="0"/>
              <a:t>The Adventures of Tom Sawyer</a:t>
            </a:r>
            <a:r>
              <a:rPr lang="en-US" sz="2800" dirty="0" smtClean="0"/>
              <a:t>, which became one of his most famous works and contributed to his reputation as “the father of American literature.” The excerpt included here takes place early in the book, when Tom has been commanded by his Aunt Sally to paint a fence. </a:t>
            </a:r>
            <a:endParaRPr lang="en-US" sz="2800" dirty="0"/>
          </a:p>
        </p:txBody>
      </p:sp>
      <p:pic>
        <p:nvPicPr>
          <p:cNvPr id="4" name="Picture 3"/>
          <p:cNvPicPr>
            <a:picLocks noChangeAspect="1"/>
          </p:cNvPicPr>
          <p:nvPr/>
        </p:nvPicPr>
        <p:blipFill>
          <a:blip r:embed="rId2"/>
          <a:stretch>
            <a:fillRect/>
          </a:stretch>
        </p:blipFill>
        <p:spPr>
          <a:xfrm>
            <a:off x="6022685" y="129630"/>
            <a:ext cx="3114650" cy="20726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09867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purpose</a:t>
            </a:r>
            <a:endParaRPr lang="en-US" dirty="0"/>
          </a:p>
        </p:txBody>
      </p:sp>
      <p:sp>
        <p:nvSpPr>
          <p:cNvPr id="3" name="Content Placeholder 2"/>
          <p:cNvSpPr>
            <a:spLocks noGrp="1"/>
          </p:cNvSpPr>
          <p:nvPr>
            <p:ph idx="1"/>
          </p:nvPr>
        </p:nvSpPr>
        <p:spPr>
          <a:xfrm>
            <a:off x="90152" y="2398046"/>
            <a:ext cx="12101848" cy="4206240"/>
          </a:xfrm>
        </p:spPr>
        <p:txBody>
          <a:bodyPr>
            <a:normAutofit/>
          </a:bodyPr>
          <a:lstStyle/>
          <a:p>
            <a:r>
              <a:rPr lang="en-US" sz="6000" dirty="0" smtClean="0"/>
              <a:t>As you read, notice Tom’s attitude toward his task. What lesson does he learn about work?</a:t>
            </a:r>
            <a:endParaRPr lang="en-US" sz="6000" dirty="0"/>
          </a:p>
        </p:txBody>
      </p:sp>
      <p:pic>
        <p:nvPicPr>
          <p:cNvPr id="4" name="Picture 3"/>
          <p:cNvPicPr>
            <a:picLocks noChangeAspect="1"/>
          </p:cNvPicPr>
          <p:nvPr/>
        </p:nvPicPr>
        <p:blipFill>
          <a:blip r:embed="rId2"/>
          <a:stretch>
            <a:fillRect/>
          </a:stretch>
        </p:blipFill>
        <p:spPr>
          <a:xfrm>
            <a:off x="5911403" y="284176"/>
            <a:ext cx="6280597" cy="1508760"/>
          </a:xfrm>
          <a:prstGeom prst="rect">
            <a:avLst/>
          </a:prstGeom>
        </p:spPr>
      </p:pic>
    </p:spTree>
    <p:extLst>
      <p:ext uri="{BB962C8B-B14F-4D97-AF65-F5344CB8AC3E}">
        <p14:creationId xmlns:p14="http://schemas.microsoft.com/office/powerpoint/2010/main" val="278022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to know</a:t>
            </a:r>
            <a:endParaRPr lang="en-US" dirty="0"/>
          </a:p>
        </p:txBody>
      </p:sp>
      <p:sp>
        <p:nvSpPr>
          <p:cNvPr id="3" name="Content Placeholder 2"/>
          <p:cNvSpPr>
            <a:spLocks noGrp="1"/>
          </p:cNvSpPr>
          <p:nvPr>
            <p:ph idx="1"/>
          </p:nvPr>
        </p:nvSpPr>
        <p:spPr/>
        <p:txBody>
          <a:bodyPr numCol="2">
            <a:normAutofit/>
          </a:bodyPr>
          <a:lstStyle/>
          <a:p>
            <a:r>
              <a:rPr lang="en-US" sz="4400" dirty="0" smtClean="0"/>
              <a:t>Narrator</a:t>
            </a:r>
          </a:p>
          <a:p>
            <a:r>
              <a:rPr lang="en-US" sz="4400" dirty="0" smtClean="0"/>
              <a:t>Point of view</a:t>
            </a:r>
          </a:p>
          <a:p>
            <a:r>
              <a:rPr lang="en-US" sz="4400" dirty="0" smtClean="0"/>
              <a:t>3</a:t>
            </a:r>
            <a:r>
              <a:rPr lang="en-US" sz="4400" baseline="30000" dirty="0" smtClean="0"/>
              <a:t>rd</a:t>
            </a:r>
            <a:r>
              <a:rPr lang="en-US" sz="4400" dirty="0" smtClean="0"/>
              <a:t> person point of view</a:t>
            </a:r>
          </a:p>
          <a:p>
            <a:r>
              <a:rPr lang="en-US" sz="4400" dirty="0" smtClean="0"/>
              <a:t>Omniscient</a:t>
            </a:r>
          </a:p>
          <a:p>
            <a:r>
              <a:rPr lang="en-US" sz="4400" dirty="0" smtClean="0"/>
              <a:t>Irony</a:t>
            </a:r>
          </a:p>
          <a:p>
            <a:r>
              <a:rPr lang="en-US" sz="4400" dirty="0" smtClean="0"/>
              <a:t>Dramatic irony</a:t>
            </a:r>
          </a:p>
          <a:p>
            <a:r>
              <a:rPr lang="en-US" sz="4400" dirty="0" smtClean="0"/>
              <a:t>Tone</a:t>
            </a:r>
          </a:p>
          <a:p>
            <a:r>
              <a:rPr lang="en-US" sz="4400" dirty="0" smtClean="0"/>
              <a:t>Style</a:t>
            </a:r>
          </a:p>
          <a:p>
            <a:r>
              <a:rPr lang="en-US" sz="4400" dirty="0" smtClean="0"/>
              <a:t>Theme</a:t>
            </a:r>
            <a:endParaRPr lang="en-US" sz="4400" dirty="0"/>
          </a:p>
        </p:txBody>
      </p:sp>
      <p:pic>
        <p:nvPicPr>
          <p:cNvPr id="4" name="Picture 3"/>
          <p:cNvPicPr>
            <a:picLocks noChangeAspect="1"/>
          </p:cNvPicPr>
          <p:nvPr/>
        </p:nvPicPr>
        <p:blipFill>
          <a:blip r:embed="rId2"/>
          <a:stretch>
            <a:fillRect/>
          </a:stretch>
        </p:blipFill>
        <p:spPr>
          <a:xfrm>
            <a:off x="6722638" y="935686"/>
            <a:ext cx="5314950" cy="857250"/>
          </a:xfrm>
          <a:prstGeom prst="rect">
            <a:avLst/>
          </a:prstGeom>
        </p:spPr>
      </p:pic>
    </p:spTree>
    <p:extLst>
      <p:ext uri="{BB962C8B-B14F-4D97-AF65-F5344CB8AC3E}">
        <p14:creationId xmlns:p14="http://schemas.microsoft.com/office/powerpoint/2010/main" val="193737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36" y="-144449"/>
            <a:ext cx="4038782" cy="1508760"/>
          </a:xfrm>
        </p:spPr>
        <p:txBody>
          <a:bodyPr/>
          <a:lstStyle/>
          <a:p>
            <a:r>
              <a:rPr lang="en-US" b="1" dirty="0" smtClean="0"/>
              <a:t>Vocabulary</a:t>
            </a:r>
            <a:endParaRPr lang="en-US" b="1" dirty="0"/>
          </a:p>
        </p:txBody>
      </p:sp>
      <p:sp>
        <p:nvSpPr>
          <p:cNvPr id="3" name="Content Placeholder 2"/>
          <p:cNvSpPr>
            <a:spLocks noGrp="1"/>
          </p:cNvSpPr>
          <p:nvPr>
            <p:ph idx="1"/>
          </p:nvPr>
        </p:nvSpPr>
        <p:spPr>
          <a:xfrm>
            <a:off x="257577" y="2011680"/>
            <a:ext cx="11758411" cy="3822450"/>
          </a:xfrm>
        </p:spPr>
        <p:txBody>
          <a:bodyPr numCol="2">
            <a:normAutofit fontScale="92500"/>
          </a:bodyPr>
          <a:lstStyle/>
          <a:p>
            <a:r>
              <a:rPr lang="en-US" sz="5400" dirty="0" smtClean="0"/>
              <a:t>Tranquil, p. 396</a:t>
            </a:r>
          </a:p>
          <a:p>
            <a:r>
              <a:rPr lang="en-US" sz="5400" dirty="0" smtClean="0"/>
              <a:t>Survey, p. 397</a:t>
            </a:r>
          </a:p>
          <a:p>
            <a:r>
              <a:rPr lang="en-US" sz="5400" dirty="0" smtClean="0"/>
              <a:t>Contemplate, p. 397</a:t>
            </a:r>
          </a:p>
          <a:p>
            <a:r>
              <a:rPr lang="en-US" sz="5400" dirty="0" smtClean="0"/>
              <a:t>Particular, p. 398</a:t>
            </a:r>
          </a:p>
          <a:p>
            <a:r>
              <a:rPr lang="en-US" sz="5400" dirty="0" smtClean="0"/>
              <a:t>Alacrity, p. 398</a:t>
            </a:r>
          </a:p>
          <a:p>
            <a:r>
              <a:rPr lang="en-US" sz="5400" dirty="0" smtClean="0"/>
              <a:t>Dilapidated, p. 399</a:t>
            </a:r>
          </a:p>
          <a:p>
            <a:r>
              <a:rPr lang="en-US" sz="5400" dirty="0" smtClean="0"/>
              <a:t>Covet, p. 400</a:t>
            </a:r>
          </a:p>
          <a:p>
            <a:r>
              <a:rPr lang="en-US" sz="5400" dirty="0" smtClean="0"/>
              <a:t>Attain, p. 400</a:t>
            </a:r>
            <a:endParaRPr lang="en-US" sz="5400" dirty="0"/>
          </a:p>
        </p:txBody>
      </p:sp>
      <p:pic>
        <p:nvPicPr>
          <p:cNvPr id="4" name="Picture 3"/>
          <p:cNvPicPr>
            <a:picLocks noChangeAspect="1"/>
          </p:cNvPicPr>
          <p:nvPr/>
        </p:nvPicPr>
        <p:blipFill>
          <a:blip r:embed="rId2"/>
          <a:stretch>
            <a:fillRect/>
          </a:stretch>
        </p:blipFill>
        <p:spPr>
          <a:xfrm>
            <a:off x="0" y="935686"/>
            <a:ext cx="12191999" cy="857250"/>
          </a:xfrm>
          <a:prstGeom prst="rect">
            <a:avLst/>
          </a:prstGeom>
        </p:spPr>
      </p:pic>
    </p:spTree>
    <p:extLst>
      <p:ext uri="{BB962C8B-B14F-4D97-AF65-F5344CB8AC3E}">
        <p14:creationId xmlns:p14="http://schemas.microsoft.com/office/powerpoint/2010/main" val="3436932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72" y="284176"/>
            <a:ext cx="9784080" cy="1508760"/>
          </a:xfrm>
        </p:spPr>
        <p:txBody>
          <a:bodyPr/>
          <a:lstStyle/>
          <a:p>
            <a:r>
              <a:rPr lang="en-US" b="1" dirty="0" smtClean="0"/>
              <a:t>A reminder from Mark Twain:</a:t>
            </a:r>
            <a:endParaRPr lang="en-US" b="1" dirty="0"/>
          </a:p>
        </p:txBody>
      </p:sp>
      <p:sp>
        <p:nvSpPr>
          <p:cNvPr id="3" name="Content Placeholder 2"/>
          <p:cNvSpPr>
            <a:spLocks noGrp="1"/>
          </p:cNvSpPr>
          <p:nvPr>
            <p:ph idx="1"/>
          </p:nvPr>
        </p:nvSpPr>
        <p:spPr>
          <a:xfrm>
            <a:off x="394952" y="2343955"/>
            <a:ext cx="11797048" cy="4206240"/>
          </a:xfrm>
        </p:spPr>
        <p:txBody>
          <a:bodyPr>
            <a:noAutofit/>
          </a:bodyPr>
          <a:lstStyle/>
          <a:p>
            <a:r>
              <a:rPr lang="en-US" sz="4000" dirty="0" smtClean="0"/>
              <a:t>“Most of the adventures recorded in this book really occurred; one or two experiences of my own, the rest those of boys who were schoolmates of mine. Huck Finn is drawn from life; Tom Sawyer also, but not from an individual- he is a combination of the characteristics of three boys whom I knew, and therefore belongs to the composite order of architecture.”</a:t>
            </a:r>
            <a:endParaRPr lang="en-US" sz="4000" dirty="0"/>
          </a:p>
        </p:txBody>
      </p:sp>
      <p:pic>
        <p:nvPicPr>
          <p:cNvPr id="4" name="Picture 3"/>
          <p:cNvPicPr>
            <a:picLocks noChangeAspect="1"/>
          </p:cNvPicPr>
          <p:nvPr/>
        </p:nvPicPr>
        <p:blipFill>
          <a:blip r:embed="rId2"/>
          <a:stretch>
            <a:fillRect/>
          </a:stretch>
        </p:blipFill>
        <p:spPr>
          <a:xfrm>
            <a:off x="8779361" y="116751"/>
            <a:ext cx="3095296" cy="20597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7870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#1</a:t>
            </a:r>
            <a:endParaRPr lang="en-US" dirty="0"/>
          </a:p>
        </p:txBody>
      </p:sp>
      <p:sp>
        <p:nvSpPr>
          <p:cNvPr id="3" name="Content Placeholder 2"/>
          <p:cNvSpPr>
            <a:spLocks noGrp="1"/>
          </p:cNvSpPr>
          <p:nvPr>
            <p:ph idx="1"/>
          </p:nvPr>
        </p:nvSpPr>
        <p:spPr/>
        <p:txBody>
          <a:bodyPr/>
          <a:lstStyle/>
          <a:p>
            <a:r>
              <a:rPr lang="en-US" sz="3200" dirty="0" smtClean="0"/>
              <a:t>The </a:t>
            </a:r>
            <a:r>
              <a:rPr lang="en-US" sz="3200" u="sng" dirty="0" smtClean="0"/>
              <a:t>narrator</a:t>
            </a:r>
            <a:r>
              <a:rPr lang="en-US" sz="3200" dirty="0" smtClean="0"/>
              <a:t> in the story is the voice that is telling the story. The </a:t>
            </a:r>
            <a:r>
              <a:rPr lang="en-US" sz="3200" u="sng" dirty="0" smtClean="0"/>
              <a:t>point of view</a:t>
            </a:r>
            <a:r>
              <a:rPr lang="en-US" sz="3200" dirty="0" smtClean="0"/>
              <a:t> is the view or perspective from which the narrator tells events. When the narrator is an outside voice, not a character in the story, the story is told from a </a:t>
            </a:r>
            <a:r>
              <a:rPr lang="en-US" sz="3200" u="sng" dirty="0" smtClean="0"/>
              <a:t>third-person point of view</a:t>
            </a:r>
            <a:r>
              <a:rPr lang="en-US" sz="3200" dirty="0" smtClean="0"/>
              <a:t>.</a:t>
            </a:r>
          </a:p>
          <a:p>
            <a:r>
              <a:rPr lang="en-US" sz="3200" b="1" dirty="0"/>
              <a:t>Lines 1-12: </a:t>
            </a:r>
            <a:r>
              <a:rPr lang="en-US" sz="3200" b="1" dirty="0" smtClean="0"/>
              <a:t>How can you tell the point of view from which the story is told?</a:t>
            </a:r>
          </a:p>
          <a:p>
            <a:endParaRPr lang="en-US" dirty="0"/>
          </a:p>
        </p:txBody>
      </p:sp>
    </p:spTree>
    <p:extLst>
      <p:ext uri="{BB962C8B-B14F-4D97-AF65-F5344CB8AC3E}">
        <p14:creationId xmlns:p14="http://schemas.microsoft.com/office/powerpoint/2010/main" val="4003925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#2</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Lines </a:t>
            </a:r>
            <a:r>
              <a:rPr lang="en-US" sz="3200" b="1" dirty="0"/>
              <a:t>1-12: How can you tell the point of view from which the story is told?</a:t>
            </a:r>
          </a:p>
          <a:p>
            <a:r>
              <a:rPr lang="en-US" sz="3200" i="1" dirty="0" smtClean="0"/>
              <a:t>A. The narrator refers to Tom as “he.” The voice telling the story is an outside voice, not the voice of a character in the story. It is third-person point of view. </a:t>
            </a:r>
          </a:p>
          <a:p>
            <a:r>
              <a:rPr lang="en-US" sz="3200" b="1" dirty="0" smtClean="0"/>
              <a:t>Lines 15-17: Take a look at Twain’s description of Ben Roger’s approach. What does Twain mean when he says Ben’s “heart was light and his anticipations high”? </a:t>
            </a:r>
          </a:p>
          <a:p>
            <a:endParaRPr lang="en-US" dirty="0"/>
          </a:p>
        </p:txBody>
      </p:sp>
    </p:spTree>
    <p:extLst>
      <p:ext uri="{BB962C8B-B14F-4D97-AF65-F5344CB8AC3E}">
        <p14:creationId xmlns:p14="http://schemas.microsoft.com/office/powerpoint/2010/main" val="2816403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Hispanic Heritage Month presentation">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TM03090430[[fn=Banded]]</Template>
  <TotalTime>297</TotalTime>
  <Words>1250</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Corbel</vt:lpstr>
      <vt:lpstr>Gill Sans MT</vt:lpstr>
      <vt:lpstr>Times New Roman</vt:lpstr>
      <vt:lpstr>Wingdings</vt:lpstr>
      <vt:lpstr>Banded</vt:lpstr>
      <vt:lpstr>Hispanic Heritage Month presentation</vt:lpstr>
      <vt:lpstr>from The adventures of tom sawyer by Mark Twain</vt:lpstr>
      <vt:lpstr>Learning objective(s)</vt:lpstr>
      <vt:lpstr>About the author</vt:lpstr>
      <vt:lpstr>Setting a purpose</vt:lpstr>
      <vt:lpstr>Concepts to know</vt:lpstr>
      <vt:lpstr>Vocabulary</vt:lpstr>
      <vt:lpstr>A reminder from Mark Twain:</vt:lpstr>
      <vt:lpstr>Guided reading #1</vt:lpstr>
      <vt:lpstr>Guided reading #2</vt:lpstr>
      <vt:lpstr>Guided reading #3</vt:lpstr>
      <vt:lpstr>Guided reading #4</vt:lpstr>
      <vt:lpstr>Guided reading #5</vt:lpstr>
      <vt:lpstr>Guided reading #6</vt:lpstr>
      <vt:lpstr>Guided reading #7</vt:lpstr>
      <vt:lpstr>Guided reading #8</vt:lpstr>
      <vt:lpstr>Guided Reading #9</vt:lpstr>
      <vt:lpstr>Guided Reading #10</vt:lpstr>
      <vt:lpstr>Guided Reading #11</vt:lpstr>
      <vt:lpstr>Guided Reading #12</vt:lpstr>
      <vt:lpstr>Guided Reading # 13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adventures of tom sawyer by Mark Twain</dc:title>
  <dc:creator>Knowlton, Michael C.</dc:creator>
  <cp:lastModifiedBy>Knowlton, Michael C.</cp:lastModifiedBy>
  <cp:revision>20</cp:revision>
  <dcterms:created xsi:type="dcterms:W3CDTF">2018-01-05T19:55:38Z</dcterms:created>
  <dcterms:modified xsi:type="dcterms:W3CDTF">2018-04-02T17:54:50Z</dcterms:modified>
</cp:coreProperties>
</file>