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Lst>
  <p:notesMasterIdLst>
    <p:notesMasterId r:id="rId119"/>
  </p:notesMasterIdLst>
  <p:sldIdLst>
    <p:sldId id="256" r:id="rId4"/>
    <p:sldId id="278" r:id="rId5"/>
    <p:sldId id="279" r:id="rId6"/>
    <p:sldId id="280" r:id="rId7"/>
    <p:sldId id="257" r:id="rId8"/>
    <p:sldId id="364" r:id="rId9"/>
    <p:sldId id="281" r:id="rId10"/>
    <p:sldId id="258" r:id="rId11"/>
    <p:sldId id="282" r:id="rId12"/>
    <p:sldId id="283" r:id="rId13"/>
    <p:sldId id="259" r:id="rId14"/>
    <p:sldId id="284" r:id="rId15"/>
    <p:sldId id="285" r:id="rId16"/>
    <p:sldId id="260" r:id="rId17"/>
    <p:sldId id="286" r:id="rId18"/>
    <p:sldId id="287" r:id="rId19"/>
    <p:sldId id="261" r:id="rId20"/>
    <p:sldId id="288" r:id="rId21"/>
    <p:sldId id="289" r:id="rId22"/>
    <p:sldId id="262" r:id="rId23"/>
    <p:sldId id="290" r:id="rId24"/>
    <p:sldId id="291" r:id="rId25"/>
    <p:sldId id="263" r:id="rId26"/>
    <p:sldId id="292" r:id="rId27"/>
    <p:sldId id="293" r:id="rId28"/>
    <p:sldId id="264" r:id="rId29"/>
    <p:sldId id="294" r:id="rId30"/>
    <p:sldId id="295" r:id="rId31"/>
    <p:sldId id="296" r:id="rId32"/>
    <p:sldId id="265" r:id="rId33"/>
    <p:sldId id="297" r:id="rId34"/>
    <p:sldId id="298" r:id="rId35"/>
    <p:sldId id="277" r:id="rId36"/>
    <p:sldId id="299" r:id="rId37"/>
    <p:sldId id="300" r:id="rId38"/>
    <p:sldId id="301" r:id="rId39"/>
    <p:sldId id="266" r:id="rId40"/>
    <p:sldId id="302" r:id="rId41"/>
    <p:sldId id="303" r:id="rId42"/>
    <p:sldId id="276" r:id="rId43"/>
    <p:sldId id="304" r:id="rId44"/>
    <p:sldId id="305" r:id="rId45"/>
    <p:sldId id="27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274" r:id="rId60"/>
    <p:sldId id="319" r:id="rId61"/>
    <p:sldId id="320" r:id="rId62"/>
    <p:sldId id="321" r:id="rId63"/>
    <p:sldId id="322" r:id="rId64"/>
    <p:sldId id="273" r:id="rId65"/>
    <p:sldId id="323" r:id="rId66"/>
    <p:sldId id="324" r:id="rId67"/>
    <p:sldId id="325" r:id="rId68"/>
    <p:sldId id="272" r:id="rId69"/>
    <p:sldId id="326" r:id="rId70"/>
    <p:sldId id="327" r:id="rId71"/>
    <p:sldId id="271" r:id="rId72"/>
    <p:sldId id="366" r:id="rId73"/>
    <p:sldId id="365" r:id="rId74"/>
    <p:sldId id="328" r:id="rId75"/>
    <p:sldId id="270" r:id="rId76"/>
    <p:sldId id="329" r:id="rId77"/>
    <p:sldId id="330" r:id="rId78"/>
    <p:sldId id="269" r:id="rId79"/>
    <p:sldId id="331" r:id="rId80"/>
    <p:sldId id="332" r:id="rId81"/>
    <p:sldId id="268" r:id="rId82"/>
    <p:sldId id="333" r:id="rId83"/>
    <p:sldId id="334" r:id="rId84"/>
    <p:sldId id="267" r:id="rId85"/>
    <p:sldId id="335" r:id="rId86"/>
    <p:sldId id="336" r:id="rId87"/>
    <p:sldId id="338" r:id="rId88"/>
    <p:sldId id="337"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67" r:id="rId103"/>
    <p:sldId id="368" r:id="rId104"/>
    <p:sldId id="352" r:id="rId105"/>
    <p:sldId id="353" r:id="rId106"/>
    <p:sldId id="355" r:id="rId107"/>
    <p:sldId id="357" r:id="rId108"/>
    <p:sldId id="356" r:id="rId109"/>
    <p:sldId id="358" r:id="rId110"/>
    <p:sldId id="359" r:id="rId111"/>
    <p:sldId id="360" r:id="rId112"/>
    <p:sldId id="361" r:id="rId113"/>
    <p:sldId id="362" r:id="rId114"/>
    <p:sldId id="363" r:id="rId115"/>
    <p:sldId id="369" r:id="rId116"/>
    <p:sldId id="370" r:id="rId117"/>
    <p:sldId id="371"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6B9C1-34B9-4AFF-A187-C15D3B4900B5}" type="datetimeFigureOut">
              <a:rPr lang="en-US" smtClean="0"/>
              <a:t>3/31/2017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3D896-27A5-4982-B259-4045B33FDDD1}" type="slidenum">
              <a:rPr lang="en-US" smtClean="0"/>
              <a:t>‹#›</a:t>
            </a:fld>
            <a:endParaRPr lang="en-US"/>
          </a:p>
        </p:txBody>
      </p:sp>
    </p:spTree>
    <p:extLst>
      <p:ext uri="{BB962C8B-B14F-4D97-AF65-F5344CB8AC3E}">
        <p14:creationId xmlns:p14="http://schemas.microsoft.com/office/powerpoint/2010/main" val="424747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D896-27A5-4982-B259-4045B33FDDD1}" type="slidenum">
              <a:rPr lang="en-US" smtClean="0"/>
              <a:t>62</a:t>
            </a:fld>
            <a:endParaRPr lang="en-US"/>
          </a:p>
        </p:txBody>
      </p:sp>
    </p:spTree>
    <p:extLst>
      <p:ext uri="{BB962C8B-B14F-4D97-AF65-F5344CB8AC3E}">
        <p14:creationId xmlns:p14="http://schemas.microsoft.com/office/powerpoint/2010/main" val="123109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D896-27A5-4982-B259-4045B33FDDD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92656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D896-27A5-4982-B259-4045B33FDDD1}"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92338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D896-27A5-4982-B259-4045B33FDDD1}"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70575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3/31/2017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06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5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68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664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7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63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98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0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489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8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BD84C-BE6F-40C4-B2AD-26AC8ECBCD99}"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F67FCA-F19E-4A46-92D1-5E7DC7547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877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66396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20744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18111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23654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5599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8142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1575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3/31/2017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6482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5373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50155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8629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568759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7749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26088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4166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78427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724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3/31/2017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3/31/2017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3/31/2017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extLst>
              <a:ext uri="{BEBA8EAE-BF5A-486C-A8C5-ECC9F3942E4B}">
                <a14:imgProps xmlns:a14="http://schemas.microsoft.com/office/drawing/2010/main">
                  <a14:imgLayer r:embed="rId14">
                    <a14:imgEffect>
                      <a14:sharpenSoften amount="2000"/>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48BD84C-BE6F-40C4-B2AD-26AC8ECBCD99}" type="datetimeFigureOut">
              <a:rPr lang="en-US" smtClean="0">
                <a:solidFill>
                  <a:prstClr val="black">
                    <a:tint val="75000"/>
                  </a:prstClr>
                </a:solidFill>
              </a:rPr>
              <a:pPr defTabSz="914400"/>
              <a:t>3/31/2017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DF67FCA-F19E-4A46-92D1-5E7DC75473F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83845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3/31/2017</a:t>
            </a:fld>
            <a:endParaRPr lang="en-US" dirty="0">
              <a:solidFill>
                <a:prstClr val="white">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480877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Grammar Warm-Ups</a:t>
            </a:r>
            <a:endParaRPr lang="en-US" dirty="0"/>
          </a:p>
        </p:txBody>
      </p:sp>
      <p:sp>
        <p:nvSpPr>
          <p:cNvPr id="3" name="Subtitle 2"/>
          <p:cNvSpPr>
            <a:spLocks noGrp="1"/>
          </p:cNvSpPr>
          <p:nvPr>
            <p:ph type="subTitle" idx="1"/>
          </p:nvPr>
        </p:nvSpPr>
        <p:spPr/>
        <p:txBody>
          <a:bodyPr/>
          <a:lstStyle/>
          <a:p>
            <a:r>
              <a:rPr lang="en-US" dirty="0" smtClean="0"/>
              <a:t>Mr. Knowlton, 8</a:t>
            </a:r>
            <a:r>
              <a:rPr lang="en-US" baseline="30000" dirty="0" smtClean="0"/>
              <a:t>th</a:t>
            </a:r>
            <a:r>
              <a:rPr lang="en-US" dirty="0" smtClean="0"/>
              <a:t> grade </a:t>
            </a:r>
            <a:r>
              <a:rPr lang="en-US" dirty="0" err="1" smtClean="0"/>
              <a:t>ela</a:t>
            </a:r>
            <a:endParaRPr lang="en-US" dirty="0"/>
          </a:p>
        </p:txBody>
      </p:sp>
    </p:spTree>
    <p:extLst>
      <p:ext uri="{BB962C8B-B14F-4D97-AF65-F5344CB8AC3E}">
        <p14:creationId xmlns:p14="http://schemas.microsoft.com/office/powerpoint/2010/main" val="36036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a:t>
            </a:r>
            <a:endParaRPr lang="en-US" dirty="0"/>
          </a:p>
        </p:txBody>
      </p:sp>
      <p:sp>
        <p:nvSpPr>
          <p:cNvPr id="3" name="Content Placeholder 2"/>
          <p:cNvSpPr>
            <a:spLocks noGrp="1"/>
          </p:cNvSpPr>
          <p:nvPr>
            <p:ph idx="1"/>
          </p:nvPr>
        </p:nvSpPr>
        <p:spPr>
          <a:xfrm>
            <a:off x="1251678" y="2286001"/>
            <a:ext cx="5574125" cy="3593591"/>
          </a:xfrm>
        </p:spPr>
        <p:txBody>
          <a:bodyPr/>
          <a:lstStyle/>
          <a:p>
            <a:r>
              <a:rPr lang="en-US" dirty="0"/>
              <a:t>Directions: For each common noun, write a proper noun. Don’t forget to capitalize</a:t>
            </a:r>
            <a:r>
              <a:rPr lang="en-US" dirty="0" smtClean="0"/>
              <a:t>.</a:t>
            </a:r>
          </a:p>
          <a:p>
            <a:pPr marL="0" indent="0">
              <a:buNone/>
            </a:pPr>
            <a:endParaRPr lang="en-US" dirty="0" smtClean="0"/>
          </a:p>
          <a:p>
            <a:pPr marL="0" indent="0">
              <a:buNone/>
            </a:pPr>
            <a:r>
              <a:rPr lang="en-US" dirty="0" smtClean="0"/>
              <a:t>_________________ </a:t>
            </a:r>
            <a:r>
              <a:rPr lang="en-US" dirty="0"/>
              <a:t>a famous place to sightsee/visit</a:t>
            </a:r>
          </a:p>
          <a:p>
            <a:pPr marL="0" indent="0">
              <a:buNone/>
            </a:pPr>
            <a:r>
              <a:rPr lang="en-US" dirty="0" smtClean="0"/>
              <a:t>_________________ </a:t>
            </a:r>
            <a:r>
              <a:rPr lang="en-US" dirty="0"/>
              <a:t>the capital of Florida</a:t>
            </a:r>
          </a:p>
          <a:p>
            <a:pPr marL="0" indent="0">
              <a:buNone/>
            </a:pPr>
            <a:r>
              <a:rPr lang="en-US" dirty="0" smtClean="0"/>
              <a:t>_________________ </a:t>
            </a:r>
            <a:r>
              <a:rPr lang="en-US" dirty="0"/>
              <a:t>an area in the United States</a:t>
            </a:r>
          </a:p>
          <a:p>
            <a:pPr marL="0" indent="0">
              <a:buNone/>
            </a:pPr>
            <a:r>
              <a:rPr lang="en-US" dirty="0" smtClean="0"/>
              <a:t>_________________ </a:t>
            </a:r>
            <a:r>
              <a:rPr lang="en-US" dirty="0"/>
              <a:t>a country in Europe</a:t>
            </a:r>
          </a:p>
          <a:p>
            <a:pPr marL="0" indent="0">
              <a:buNone/>
            </a:pPr>
            <a:endParaRPr lang="en-US" dirty="0"/>
          </a:p>
        </p:txBody>
      </p:sp>
      <p:sp>
        <p:nvSpPr>
          <p:cNvPr id="5" name="TextBox 4"/>
          <p:cNvSpPr txBox="1"/>
          <p:nvPr/>
        </p:nvSpPr>
        <p:spPr>
          <a:xfrm>
            <a:off x="8075054" y="2691685"/>
            <a:ext cx="2923504" cy="1138773"/>
          </a:xfrm>
          <a:prstGeom prst="rect">
            <a:avLst/>
          </a:prstGeom>
          <a:noFill/>
        </p:spPr>
        <p:txBody>
          <a:bodyPr wrap="square" rtlCol="0">
            <a:spAutoFit/>
          </a:bodyPr>
          <a:lstStyle/>
          <a:p>
            <a:r>
              <a:rPr lang="en-US" dirty="0" smtClean="0">
                <a:solidFill>
                  <a:prstClr val="black"/>
                </a:solidFill>
              </a:rPr>
              <a:t>Ex. _______ an ocean</a:t>
            </a:r>
          </a:p>
          <a:p>
            <a:endParaRPr lang="en-US" dirty="0">
              <a:solidFill>
                <a:prstClr val="black"/>
              </a:solidFill>
            </a:endParaRPr>
          </a:p>
          <a:p>
            <a:r>
              <a:rPr lang="en-US" dirty="0" smtClean="0">
                <a:solidFill>
                  <a:prstClr val="black"/>
                </a:solidFill>
              </a:rPr>
              <a:t>Answer: </a:t>
            </a:r>
            <a:r>
              <a:rPr lang="en-US" sz="3200" dirty="0" smtClean="0">
                <a:solidFill>
                  <a:prstClr val="black"/>
                </a:solidFill>
                <a:latin typeface="Bradley Hand ITC" panose="03070402050302030203" pitchFamily="66" charset="0"/>
              </a:rPr>
              <a:t>Atlantic</a:t>
            </a:r>
            <a:endParaRPr lang="en-US" sz="3200" dirty="0">
              <a:solidFill>
                <a:prstClr val="black"/>
              </a:solidFill>
              <a:latin typeface="Bradley Hand ITC" panose="03070402050302030203" pitchFamily="66" charset="0"/>
            </a:endParaRPr>
          </a:p>
        </p:txBody>
      </p:sp>
    </p:spTree>
    <p:extLst>
      <p:ext uri="{BB962C8B-B14F-4D97-AF65-F5344CB8AC3E}">
        <p14:creationId xmlns:p14="http://schemas.microsoft.com/office/powerpoint/2010/main" val="34146697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 in film- </a:t>
            </a:r>
            <a:r>
              <a:rPr lang="en-US" i="1" dirty="0" smtClean="0"/>
              <a:t>The good dinosaur</a:t>
            </a:r>
            <a:endParaRPr lang="en-US" i="1" dirty="0"/>
          </a:p>
        </p:txBody>
      </p:sp>
      <p:pic>
        <p:nvPicPr>
          <p:cNvPr id="1026" name="Picture 2" descr="Confli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1678" y="2218565"/>
            <a:ext cx="2453917" cy="1527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23516" y="2157569"/>
            <a:ext cx="4043966" cy="4093428"/>
          </a:xfrm>
          <a:prstGeom prst="rect">
            <a:avLst/>
          </a:prstGeom>
          <a:noFill/>
        </p:spPr>
        <p:txBody>
          <a:bodyPr wrap="square" rtlCol="0">
            <a:spAutoFit/>
          </a:bodyPr>
          <a:lstStyle/>
          <a:p>
            <a:r>
              <a:rPr lang="en-US" sz="3200" dirty="0" smtClean="0">
                <a:latin typeface="Arial Rounded MT Bold" panose="020F0704030504030204" pitchFamily="34" charset="0"/>
              </a:rPr>
              <a:t>Allusion</a:t>
            </a:r>
          </a:p>
          <a:p>
            <a:r>
              <a:rPr lang="en-US" sz="3200" dirty="0" smtClean="0">
                <a:latin typeface="Arial Rounded MT Bold" panose="020F0704030504030204" pitchFamily="34" charset="0"/>
              </a:rPr>
              <a:t>Conflict</a:t>
            </a:r>
          </a:p>
          <a:p>
            <a:r>
              <a:rPr lang="en-US" sz="3200" dirty="0" smtClean="0">
                <a:latin typeface="Arial Rounded MT Bold" panose="020F0704030504030204" pitchFamily="34" charset="0"/>
              </a:rPr>
              <a:t>Climax</a:t>
            </a:r>
          </a:p>
          <a:p>
            <a:r>
              <a:rPr lang="en-US" sz="3200" dirty="0" smtClean="0">
                <a:latin typeface="Arial Rounded MT Bold" panose="020F0704030504030204" pitchFamily="34" charset="0"/>
              </a:rPr>
              <a:t>Mood</a:t>
            </a:r>
          </a:p>
          <a:p>
            <a:r>
              <a:rPr lang="en-US" sz="3200" dirty="0" smtClean="0">
                <a:latin typeface="Arial Rounded MT Bold" panose="020F0704030504030204" pitchFamily="34" charset="0"/>
              </a:rPr>
              <a:t>Theme</a:t>
            </a:r>
          </a:p>
          <a:p>
            <a:r>
              <a:rPr lang="en-US" sz="3200" dirty="0" smtClean="0">
                <a:latin typeface="Arial Rounded MT Bold" panose="020F0704030504030204" pitchFamily="34" charset="0"/>
              </a:rPr>
              <a:t>Foreshadowing</a:t>
            </a:r>
          </a:p>
          <a:p>
            <a:r>
              <a:rPr lang="en-US" sz="3200" dirty="0" smtClean="0">
                <a:latin typeface="Arial Rounded MT Bold" panose="020F0704030504030204" pitchFamily="34" charset="0"/>
              </a:rPr>
              <a:t>Symbolism</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1251678" y="4090176"/>
            <a:ext cx="2839187" cy="2130526"/>
          </a:xfrm>
          <a:prstGeom prst="rect">
            <a:avLst/>
          </a:prstGeom>
        </p:spPr>
      </p:pic>
      <p:pic>
        <p:nvPicPr>
          <p:cNvPr id="6" name="Picture 5"/>
          <p:cNvPicPr>
            <a:picLocks noChangeAspect="1"/>
          </p:cNvPicPr>
          <p:nvPr/>
        </p:nvPicPr>
        <p:blipFill>
          <a:blip r:embed="rId4"/>
          <a:stretch>
            <a:fillRect/>
          </a:stretch>
        </p:blipFill>
        <p:spPr>
          <a:xfrm>
            <a:off x="7524237" y="1253668"/>
            <a:ext cx="3648241" cy="2836508"/>
          </a:xfrm>
          <a:prstGeom prst="rect">
            <a:avLst/>
          </a:prstGeom>
        </p:spPr>
      </p:pic>
      <p:pic>
        <p:nvPicPr>
          <p:cNvPr id="7" name="Picture 6"/>
          <p:cNvPicPr>
            <a:picLocks noChangeAspect="1"/>
          </p:cNvPicPr>
          <p:nvPr/>
        </p:nvPicPr>
        <p:blipFill>
          <a:blip r:embed="rId5"/>
          <a:stretch>
            <a:fillRect/>
          </a:stretch>
        </p:blipFill>
        <p:spPr>
          <a:xfrm>
            <a:off x="8300378" y="4275007"/>
            <a:ext cx="2872100" cy="2222128"/>
          </a:xfrm>
          <a:prstGeom prst="rect">
            <a:avLst/>
          </a:prstGeom>
        </p:spPr>
      </p:pic>
    </p:spTree>
    <p:extLst>
      <p:ext uri="{BB962C8B-B14F-4D97-AF65-F5344CB8AC3E}">
        <p14:creationId xmlns:p14="http://schemas.microsoft.com/office/powerpoint/2010/main" val="23776831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Definition: A common thread or repeated idea that is incorporated throughout a literary work.</a:t>
            </a:r>
          </a:p>
          <a:p>
            <a:r>
              <a:rPr lang="en-US" dirty="0"/>
              <a:t>Example: “True love conquers all” is the main theme of Sleeping Beauty</a:t>
            </a:r>
            <a:r>
              <a:rPr lang="en-US" dirty="0" smtClean="0"/>
              <a:t>. (Theme)</a:t>
            </a:r>
          </a:p>
          <a:p>
            <a:r>
              <a:rPr lang="en-US" b="1" dirty="0"/>
              <a:t>Definition</a:t>
            </a:r>
            <a:r>
              <a:rPr lang="en-US" dirty="0"/>
              <a:t>: An object, character, figure, or color that is used to represent an abstract idea or concept.</a:t>
            </a:r>
            <a:br>
              <a:rPr lang="en-US" dirty="0"/>
            </a:br>
            <a:r>
              <a:rPr lang="en-US" b="1" dirty="0"/>
              <a:t>Example</a:t>
            </a:r>
            <a:r>
              <a:rPr lang="en-US" dirty="0"/>
              <a:t>: Dumbo’s “magic” feather represents courage and self-confidence. Once he truly believes in himself, he no longer needs it as a psychological crutch</a:t>
            </a:r>
            <a:r>
              <a:rPr lang="en-US" dirty="0" smtClean="0"/>
              <a:t>.(Symbolism)</a:t>
            </a:r>
            <a:endParaRPr lang="en-US" dirty="0"/>
          </a:p>
        </p:txBody>
      </p:sp>
    </p:spTree>
    <p:extLst>
      <p:ext uri="{BB962C8B-B14F-4D97-AF65-F5344CB8AC3E}">
        <p14:creationId xmlns:p14="http://schemas.microsoft.com/office/powerpoint/2010/main" val="28044116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084252" y="3414450"/>
            <a:ext cx="7572777" cy="923330"/>
          </a:xfrm>
          <a:prstGeom prst="rect">
            <a:avLst/>
          </a:prstGeom>
        </p:spPr>
        <p:txBody>
          <a:bodyPr wrap="square">
            <a:spAutoFit/>
          </a:bodyPr>
          <a:lstStyle/>
          <a:p>
            <a:r>
              <a:rPr lang="en-US" dirty="0">
                <a:solidFill>
                  <a:prstClr val="black"/>
                </a:solidFill>
              </a:rPr>
              <a:t>A. Identifying Subject and Verb Agreement</a:t>
            </a:r>
          </a:p>
          <a:p>
            <a:r>
              <a:rPr lang="en-US" b="1" dirty="0" smtClean="0">
                <a:solidFill>
                  <a:prstClr val="black"/>
                </a:solidFill>
              </a:rPr>
              <a:t>Directions: Re-write the sentence using </a:t>
            </a:r>
            <a:r>
              <a:rPr lang="en-US" b="1" dirty="0">
                <a:solidFill>
                  <a:prstClr val="black"/>
                </a:solidFill>
              </a:rPr>
              <a:t>the correct form of the verb in parentheses.</a:t>
            </a:r>
          </a:p>
        </p:txBody>
      </p:sp>
      <p:sp>
        <p:nvSpPr>
          <p:cNvPr id="5" name="Rectangle 4"/>
          <p:cNvSpPr/>
          <p:nvPr/>
        </p:nvSpPr>
        <p:spPr>
          <a:xfrm>
            <a:off x="1725769" y="4380536"/>
            <a:ext cx="9897412" cy="1689245"/>
          </a:xfrm>
          <a:prstGeom prst="rect">
            <a:avLst/>
          </a:prstGeom>
        </p:spPr>
        <p:txBody>
          <a:bodyPr wrap="square">
            <a:spAutoFit/>
          </a:bodyPr>
          <a:lstStyle/>
          <a:p>
            <a:pPr>
              <a:lnSpc>
                <a:spcPct val="150000"/>
              </a:lnSpc>
            </a:pPr>
            <a:r>
              <a:rPr lang="en-US" sz="2400" dirty="0"/>
              <a:t>4. (Does, Do) birds still nest in these trees? </a:t>
            </a:r>
            <a:endParaRPr lang="en-US" sz="2400" dirty="0" smtClean="0"/>
          </a:p>
          <a:p>
            <a:pPr>
              <a:lnSpc>
                <a:spcPct val="150000"/>
              </a:lnSpc>
            </a:pPr>
            <a:r>
              <a:rPr lang="en-US" sz="2400" dirty="0" smtClean="0"/>
              <a:t>5</a:t>
            </a:r>
            <a:r>
              <a:rPr lang="en-US" sz="2400" dirty="0"/>
              <a:t>. Here in this park (lives, live) many birds and squirrels. </a:t>
            </a:r>
            <a:endParaRPr lang="en-US" sz="2400" dirty="0" smtClean="0"/>
          </a:p>
          <a:p>
            <a:pPr>
              <a:lnSpc>
                <a:spcPct val="150000"/>
              </a:lnSpc>
            </a:pPr>
            <a:r>
              <a:rPr lang="en-US" sz="2400" dirty="0" smtClean="0"/>
              <a:t>6</a:t>
            </a:r>
            <a:r>
              <a:rPr lang="en-US" sz="2400" dirty="0"/>
              <a:t>. The telephone in my house (rings, ring) several times a day.</a:t>
            </a:r>
            <a:endParaRPr lang="en-US" sz="2400" dirty="0">
              <a:solidFill>
                <a:prstClr val="black"/>
              </a:solidFill>
            </a:endParaRPr>
          </a:p>
        </p:txBody>
      </p:sp>
    </p:spTree>
    <p:extLst>
      <p:ext uri="{BB962C8B-B14F-4D97-AF65-F5344CB8AC3E}">
        <p14:creationId xmlns:p14="http://schemas.microsoft.com/office/powerpoint/2010/main" val="40222231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084252" y="3414450"/>
            <a:ext cx="7572777" cy="923330"/>
          </a:xfrm>
          <a:prstGeom prst="rect">
            <a:avLst/>
          </a:prstGeom>
        </p:spPr>
        <p:txBody>
          <a:bodyPr wrap="square">
            <a:spAutoFit/>
          </a:bodyPr>
          <a:lstStyle/>
          <a:p>
            <a:r>
              <a:rPr lang="en-US" dirty="0">
                <a:solidFill>
                  <a:prstClr val="black"/>
                </a:solidFill>
              </a:rPr>
              <a:t>A. Identifying Subject and Verb Agreement</a:t>
            </a:r>
          </a:p>
          <a:p>
            <a:r>
              <a:rPr lang="en-US" b="1" dirty="0" smtClean="0">
                <a:solidFill>
                  <a:prstClr val="black"/>
                </a:solidFill>
              </a:rPr>
              <a:t>Directions: Re-write the sentence using </a:t>
            </a:r>
            <a:r>
              <a:rPr lang="en-US" b="1" dirty="0">
                <a:solidFill>
                  <a:prstClr val="black"/>
                </a:solidFill>
              </a:rPr>
              <a:t>the correct form of the verb in parentheses.</a:t>
            </a:r>
          </a:p>
        </p:txBody>
      </p:sp>
      <p:sp>
        <p:nvSpPr>
          <p:cNvPr id="5" name="Rectangle 4"/>
          <p:cNvSpPr/>
          <p:nvPr/>
        </p:nvSpPr>
        <p:spPr>
          <a:xfrm>
            <a:off x="1725769" y="4380536"/>
            <a:ext cx="9897412" cy="1689245"/>
          </a:xfrm>
          <a:prstGeom prst="rect">
            <a:avLst/>
          </a:prstGeom>
        </p:spPr>
        <p:txBody>
          <a:bodyPr wrap="square">
            <a:spAutoFit/>
          </a:bodyPr>
          <a:lstStyle/>
          <a:p>
            <a:pPr>
              <a:lnSpc>
                <a:spcPct val="150000"/>
              </a:lnSpc>
            </a:pPr>
            <a:r>
              <a:rPr lang="en-US" sz="2400" dirty="0"/>
              <a:t>7. Up in the tree (is, are) a squirrel’s nest. </a:t>
            </a:r>
            <a:r>
              <a:rPr lang="en-US" sz="2400" dirty="0" smtClean="0"/>
              <a:t> </a:t>
            </a:r>
          </a:p>
          <a:p>
            <a:pPr>
              <a:lnSpc>
                <a:spcPct val="150000"/>
              </a:lnSpc>
            </a:pPr>
            <a:r>
              <a:rPr lang="en-US" sz="2400" dirty="0" smtClean="0"/>
              <a:t>8</a:t>
            </a:r>
            <a:r>
              <a:rPr lang="en-US" sz="2400" dirty="0"/>
              <a:t>. Just over the hill (grow, grows) the great white oak tree. </a:t>
            </a:r>
            <a:endParaRPr lang="en-US" sz="2400" dirty="0" smtClean="0"/>
          </a:p>
          <a:p>
            <a:pPr>
              <a:lnSpc>
                <a:spcPct val="150000"/>
              </a:lnSpc>
            </a:pPr>
            <a:r>
              <a:rPr lang="en-US" sz="2400" dirty="0" smtClean="0"/>
              <a:t>9</a:t>
            </a:r>
            <a:r>
              <a:rPr lang="en-US" sz="2400" dirty="0"/>
              <a:t>. Under the house’s eaves (roost, roosts) a mourning dove.</a:t>
            </a:r>
            <a:endParaRPr lang="en-US" sz="2400" dirty="0">
              <a:solidFill>
                <a:prstClr val="black"/>
              </a:solidFill>
            </a:endParaRPr>
          </a:p>
        </p:txBody>
      </p:sp>
    </p:spTree>
    <p:extLst>
      <p:ext uri="{BB962C8B-B14F-4D97-AF65-F5344CB8AC3E}">
        <p14:creationId xmlns:p14="http://schemas.microsoft.com/office/powerpoint/2010/main" val="30171767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084252" y="3414450"/>
            <a:ext cx="7572777" cy="923330"/>
          </a:xfrm>
          <a:prstGeom prst="rect">
            <a:avLst/>
          </a:prstGeom>
        </p:spPr>
        <p:txBody>
          <a:bodyPr wrap="square">
            <a:spAutoFit/>
          </a:bodyPr>
          <a:lstStyle/>
          <a:p>
            <a:r>
              <a:rPr lang="en-US" dirty="0">
                <a:solidFill>
                  <a:prstClr val="black"/>
                </a:solidFill>
              </a:rPr>
              <a:t>A. Identifying Subject and Verb Agreement</a:t>
            </a:r>
          </a:p>
          <a:p>
            <a:r>
              <a:rPr lang="en-US" b="1" dirty="0" smtClean="0">
                <a:solidFill>
                  <a:prstClr val="black"/>
                </a:solidFill>
              </a:rPr>
              <a:t>Directions: Re-write the sentence using </a:t>
            </a:r>
            <a:r>
              <a:rPr lang="en-US" b="1" dirty="0">
                <a:solidFill>
                  <a:prstClr val="black"/>
                </a:solidFill>
              </a:rPr>
              <a:t>the correct form of the verb in parentheses.</a:t>
            </a:r>
          </a:p>
        </p:txBody>
      </p:sp>
      <p:sp>
        <p:nvSpPr>
          <p:cNvPr id="5" name="Rectangle 4"/>
          <p:cNvSpPr/>
          <p:nvPr/>
        </p:nvSpPr>
        <p:spPr>
          <a:xfrm>
            <a:off x="1725769" y="4380536"/>
            <a:ext cx="9897412" cy="1754326"/>
          </a:xfrm>
          <a:prstGeom prst="rect">
            <a:avLst/>
          </a:prstGeom>
        </p:spPr>
        <p:txBody>
          <a:bodyPr wrap="square">
            <a:spAutoFit/>
          </a:bodyPr>
          <a:lstStyle/>
          <a:p>
            <a:pPr marL="457200" indent="-457200">
              <a:lnSpc>
                <a:spcPct val="150000"/>
              </a:lnSpc>
              <a:buAutoNum type="arabicPeriod"/>
            </a:pPr>
            <a:r>
              <a:rPr lang="en-US" sz="2400" dirty="0" smtClean="0"/>
              <a:t>Here </a:t>
            </a:r>
            <a:r>
              <a:rPr lang="en-US" sz="2400" dirty="0"/>
              <a:t>(is, are) the magazines you wanted to read. </a:t>
            </a:r>
            <a:endParaRPr lang="en-US" sz="2400" dirty="0" smtClean="0"/>
          </a:p>
          <a:p>
            <a:pPr marL="457200" indent="-457200">
              <a:lnSpc>
                <a:spcPct val="150000"/>
              </a:lnSpc>
              <a:buAutoNum type="arabicPeriod"/>
            </a:pPr>
            <a:r>
              <a:rPr lang="en-US" sz="2400" dirty="0" smtClean="0"/>
              <a:t>Under </a:t>
            </a:r>
            <a:r>
              <a:rPr lang="en-US" sz="2400" dirty="0"/>
              <a:t>the sea (lurk, lurks) many unusual creatures. </a:t>
            </a:r>
            <a:endParaRPr lang="en-US" sz="2400" dirty="0" smtClean="0"/>
          </a:p>
          <a:p>
            <a:pPr>
              <a:lnSpc>
                <a:spcPct val="150000"/>
              </a:lnSpc>
            </a:pPr>
            <a:r>
              <a:rPr lang="en-US" sz="2400" dirty="0" smtClean="0"/>
              <a:t>3. (Do</a:t>
            </a:r>
            <a:r>
              <a:rPr lang="en-US" sz="2400" dirty="0"/>
              <a:t>, Does) our team play today?</a:t>
            </a:r>
            <a:endParaRPr lang="en-US" sz="2400" dirty="0">
              <a:solidFill>
                <a:prstClr val="black"/>
              </a:solidFill>
            </a:endParaRPr>
          </a:p>
        </p:txBody>
      </p:sp>
    </p:spTree>
    <p:extLst>
      <p:ext uri="{BB962C8B-B14F-4D97-AF65-F5344CB8AC3E}">
        <p14:creationId xmlns:p14="http://schemas.microsoft.com/office/powerpoint/2010/main" val="14488727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084252" y="3414450"/>
            <a:ext cx="7572777" cy="923330"/>
          </a:xfrm>
          <a:prstGeom prst="rect">
            <a:avLst/>
          </a:prstGeom>
        </p:spPr>
        <p:txBody>
          <a:bodyPr wrap="square">
            <a:spAutoFit/>
          </a:bodyPr>
          <a:lstStyle/>
          <a:p>
            <a:r>
              <a:rPr lang="en-US" dirty="0">
                <a:solidFill>
                  <a:prstClr val="black"/>
                </a:solidFill>
              </a:rPr>
              <a:t>A. Identifying Subject and Verb Agreement</a:t>
            </a:r>
          </a:p>
          <a:p>
            <a:r>
              <a:rPr lang="en-US" b="1" dirty="0" smtClean="0">
                <a:solidFill>
                  <a:prstClr val="black"/>
                </a:solidFill>
              </a:rPr>
              <a:t>Directions: Re-write the sentence using </a:t>
            </a:r>
            <a:r>
              <a:rPr lang="en-US" b="1" dirty="0">
                <a:solidFill>
                  <a:prstClr val="black"/>
                </a:solidFill>
              </a:rPr>
              <a:t>the correct form of the verb in parentheses.</a:t>
            </a:r>
          </a:p>
        </p:txBody>
      </p:sp>
      <p:sp>
        <p:nvSpPr>
          <p:cNvPr id="5" name="Rectangle 4"/>
          <p:cNvSpPr/>
          <p:nvPr/>
        </p:nvSpPr>
        <p:spPr>
          <a:xfrm>
            <a:off x="1725769" y="4380536"/>
            <a:ext cx="9897412" cy="1689245"/>
          </a:xfrm>
          <a:prstGeom prst="rect">
            <a:avLst/>
          </a:prstGeom>
        </p:spPr>
        <p:txBody>
          <a:bodyPr wrap="square">
            <a:spAutoFit/>
          </a:bodyPr>
          <a:lstStyle/>
          <a:p>
            <a:pPr>
              <a:lnSpc>
                <a:spcPct val="150000"/>
              </a:lnSpc>
            </a:pPr>
            <a:r>
              <a:rPr lang="en-US" sz="2400" dirty="0"/>
              <a:t>4. The fans in the stadium (cheers, cheer) loudly. </a:t>
            </a:r>
            <a:endParaRPr lang="en-US" sz="2400" dirty="0" smtClean="0"/>
          </a:p>
          <a:p>
            <a:pPr>
              <a:lnSpc>
                <a:spcPct val="150000"/>
              </a:lnSpc>
            </a:pPr>
            <a:r>
              <a:rPr lang="en-US" sz="2400" dirty="0" smtClean="0"/>
              <a:t>5</a:t>
            </a:r>
            <a:r>
              <a:rPr lang="en-US" sz="2400" dirty="0"/>
              <a:t>. The captain of the team (provide, provides) leadership. </a:t>
            </a:r>
            <a:endParaRPr lang="en-US" sz="2400" dirty="0" smtClean="0"/>
          </a:p>
          <a:p>
            <a:pPr>
              <a:lnSpc>
                <a:spcPct val="150000"/>
              </a:lnSpc>
            </a:pPr>
            <a:r>
              <a:rPr lang="en-US" sz="2400" dirty="0" smtClean="0"/>
              <a:t>6</a:t>
            </a:r>
            <a:r>
              <a:rPr lang="en-US" sz="2400" dirty="0"/>
              <a:t>. Do you (knows, know) which play could win the game?</a:t>
            </a:r>
            <a:endParaRPr lang="en-US" sz="2400" dirty="0">
              <a:solidFill>
                <a:prstClr val="black"/>
              </a:solidFill>
            </a:endParaRPr>
          </a:p>
        </p:txBody>
      </p:sp>
      <p:sp>
        <p:nvSpPr>
          <p:cNvPr id="6" name="Oval 5"/>
          <p:cNvSpPr/>
          <p:nvPr/>
        </p:nvSpPr>
        <p:spPr>
          <a:xfrm>
            <a:off x="9362941" y="2730321"/>
            <a:ext cx="2260240" cy="2009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92147" y="3180207"/>
            <a:ext cx="2350392" cy="1200329"/>
          </a:xfrm>
          <a:prstGeom prst="rect">
            <a:avLst/>
          </a:prstGeom>
          <a:noFill/>
        </p:spPr>
        <p:txBody>
          <a:bodyPr wrap="square" rtlCol="0">
            <a:spAutoFit/>
          </a:bodyPr>
          <a:lstStyle/>
          <a:p>
            <a:r>
              <a:rPr lang="en-US" sz="2400" b="1" dirty="0" smtClean="0"/>
              <a:t>Please grab your Close Reader!</a:t>
            </a:r>
            <a:endParaRPr lang="en-US" sz="2400" b="1" dirty="0"/>
          </a:p>
        </p:txBody>
      </p:sp>
    </p:spTree>
    <p:extLst>
      <p:ext uri="{BB962C8B-B14F-4D97-AF65-F5344CB8AC3E}">
        <p14:creationId xmlns:p14="http://schemas.microsoft.com/office/powerpoint/2010/main" val="22941676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626" y="0"/>
            <a:ext cx="10178322" cy="746067"/>
          </a:xfrm>
        </p:spPr>
        <p:txBody>
          <a:bodyPr>
            <a:normAutofit fontScale="90000"/>
          </a:bodyPr>
          <a:lstStyle/>
          <a:p>
            <a:r>
              <a:rPr lang="en-US" dirty="0" smtClean="0"/>
              <a:t>Troublesome words</a:t>
            </a:r>
            <a:endParaRPr lang="en-US" dirty="0"/>
          </a:p>
        </p:txBody>
      </p:sp>
      <p:sp>
        <p:nvSpPr>
          <p:cNvPr id="3" name="Content Placeholder 2"/>
          <p:cNvSpPr>
            <a:spLocks noGrp="1"/>
          </p:cNvSpPr>
          <p:nvPr>
            <p:ph idx="1"/>
          </p:nvPr>
        </p:nvSpPr>
        <p:spPr>
          <a:xfrm>
            <a:off x="1135767" y="648410"/>
            <a:ext cx="10573836" cy="3194903"/>
          </a:xfrm>
        </p:spPr>
        <p:txBody>
          <a:bodyPr>
            <a:normAutofit/>
          </a:bodyPr>
          <a:lstStyle/>
          <a:p>
            <a:r>
              <a:rPr lang="en-US" sz="2400" dirty="0"/>
              <a:t>English contains a number of confusing expressions. By studying the most common ones, you can learn to use these troublesome words correctly. One common mistake occurs when you confuse two words that are spelled similarly. </a:t>
            </a:r>
            <a:endParaRPr lang="en-US" sz="2400" dirty="0" smtClean="0"/>
          </a:p>
          <a:p>
            <a:r>
              <a:rPr lang="en-US" sz="2400" dirty="0" err="1" smtClean="0"/>
              <a:t>Ex.</a:t>
            </a:r>
            <a:r>
              <a:rPr lang="en-US" sz="2400" b="1" i="1" dirty="0" err="1" smtClean="0"/>
              <a:t>Quiet</a:t>
            </a:r>
            <a:r>
              <a:rPr lang="en-US" sz="2400" dirty="0" smtClean="0"/>
              <a:t> </a:t>
            </a:r>
            <a:r>
              <a:rPr lang="en-US" sz="2400" dirty="0"/>
              <a:t>means “calm” or “still.” </a:t>
            </a:r>
            <a:r>
              <a:rPr lang="en-US" sz="2400" b="1" i="1" dirty="0"/>
              <a:t>Quite </a:t>
            </a:r>
            <a:r>
              <a:rPr lang="en-US" sz="2400" dirty="0"/>
              <a:t>means “completely.” </a:t>
            </a:r>
            <a:endParaRPr lang="en-US" sz="2400" dirty="0" smtClean="0"/>
          </a:p>
          <a:p>
            <a:r>
              <a:rPr lang="en-US" sz="2400" dirty="0" smtClean="0"/>
              <a:t>You </a:t>
            </a:r>
            <a:r>
              <a:rPr lang="en-US" sz="2400" dirty="0"/>
              <a:t>may also confuse words that sound the same. </a:t>
            </a:r>
            <a:r>
              <a:rPr lang="en-US" sz="2400" b="1" i="1" dirty="0"/>
              <a:t>Their</a:t>
            </a:r>
            <a:r>
              <a:rPr lang="en-US" sz="2400" dirty="0"/>
              <a:t> is the possessive form of </a:t>
            </a:r>
            <a:r>
              <a:rPr lang="en-US" sz="2400" b="1" i="1" dirty="0"/>
              <a:t>they</a:t>
            </a:r>
            <a:r>
              <a:rPr lang="en-US" sz="2400" dirty="0"/>
              <a:t>. </a:t>
            </a:r>
            <a:r>
              <a:rPr lang="en-US" sz="2400" b="1" i="1" dirty="0"/>
              <a:t>They’re</a:t>
            </a:r>
            <a:r>
              <a:rPr lang="en-US" sz="2400" dirty="0"/>
              <a:t> is the contraction of </a:t>
            </a:r>
            <a:r>
              <a:rPr lang="en-US" sz="2400" b="1" i="1" dirty="0"/>
              <a:t>they are.</a:t>
            </a:r>
          </a:p>
        </p:txBody>
      </p:sp>
      <p:sp>
        <p:nvSpPr>
          <p:cNvPr id="4" name="Rectangle 3"/>
          <p:cNvSpPr/>
          <p:nvPr/>
        </p:nvSpPr>
        <p:spPr>
          <a:xfrm>
            <a:off x="1251678" y="3243148"/>
            <a:ext cx="11431307" cy="1200329"/>
          </a:xfrm>
          <a:prstGeom prst="rect">
            <a:avLst/>
          </a:prstGeom>
        </p:spPr>
        <p:txBody>
          <a:bodyPr wrap="square">
            <a:spAutoFit/>
          </a:bodyPr>
          <a:lstStyle/>
          <a:p>
            <a:r>
              <a:rPr lang="en-US" sz="2400" dirty="0">
                <a:solidFill>
                  <a:srgbClr val="FF0000"/>
                </a:solidFill>
              </a:rPr>
              <a:t>■ A. Choosing the Correct Word</a:t>
            </a:r>
          </a:p>
          <a:p>
            <a:r>
              <a:rPr lang="en-US" sz="2400" b="1" dirty="0" smtClean="0">
                <a:solidFill>
                  <a:srgbClr val="FF0000"/>
                </a:solidFill>
              </a:rPr>
              <a:t>Directions: Re-write the sentence using the </a:t>
            </a:r>
            <a:r>
              <a:rPr lang="en-US" sz="2400" b="1" dirty="0">
                <a:solidFill>
                  <a:srgbClr val="FF0000"/>
                </a:solidFill>
              </a:rPr>
              <a:t>correct word or words in parentheses.</a:t>
            </a:r>
          </a:p>
        </p:txBody>
      </p:sp>
      <p:sp>
        <p:nvSpPr>
          <p:cNvPr id="5" name="Rectangle 4"/>
          <p:cNvSpPr/>
          <p:nvPr/>
        </p:nvSpPr>
        <p:spPr>
          <a:xfrm>
            <a:off x="1251678" y="4286602"/>
            <a:ext cx="10457925" cy="2308324"/>
          </a:xfrm>
          <a:prstGeom prst="rect">
            <a:avLst/>
          </a:prstGeom>
        </p:spPr>
        <p:txBody>
          <a:bodyPr wrap="square">
            <a:spAutoFit/>
          </a:bodyPr>
          <a:lstStyle/>
          <a:p>
            <a:pPr>
              <a:lnSpc>
                <a:spcPct val="150000"/>
              </a:lnSpc>
            </a:pPr>
            <a:r>
              <a:rPr lang="en-US" sz="3200" dirty="0"/>
              <a:t>1. (Bring, Take) me the picture you painted last week.</a:t>
            </a:r>
          </a:p>
          <a:p>
            <a:pPr>
              <a:lnSpc>
                <a:spcPct val="150000"/>
              </a:lnSpc>
            </a:pPr>
            <a:r>
              <a:rPr lang="en-US" sz="3200" dirty="0"/>
              <a:t>2. The judges might (choose, chose) it for the art contest.</a:t>
            </a:r>
          </a:p>
          <a:p>
            <a:pPr>
              <a:lnSpc>
                <a:spcPct val="150000"/>
              </a:lnSpc>
            </a:pPr>
            <a:r>
              <a:rPr lang="en-US" sz="3200" dirty="0"/>
              <a:t>3. (Lay, Lie) it on the table so that everyone can see it.</a:t>
            </a:r>
          </a:p>
        </p:txBody>
      </p:sp>
    </p:spTree>
    <p:extLst>
      <p:ext uri="{BB962C8B-B14F-4D97-AF65-F5344CB8AC3E}">
        <p14:creationId xmlns:p14="http://schemas.microsoft.com/office/powerpoint/2010/main" val="19283671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Troublesome words</a:t>
            </a:r>
            <a:endParaRPr lang="en-US" dirty="0"/>
          </a:p>
        </p:txBody>
      </p:sp>
      <p:sp>
        <p:nvSpPr>
          <p:cNvPr id="3" name="Content Placeholder 2"/>
          <p:cNvSpPr>
            <a:spLocks noGrp="1"/>
          </p:cNvSpPr>
          <p:nvPr>
            <p:ph idx="1"/>
          </p:nvPr>
        </p:nvSpPr>
        <p:spPr>
          <a:xfrm>
            <a:off x="1135768" y="1128452"/>
            <a:ext cx="10178322" cy="2271572"/>
          </a:xfrm>
        </p:spPr>
        <p:txBody>
          <a:bodyPr>
            <a:normAutofit lnSpcReduction="10000"/>
          </a:bodyPr>
          <a:lstStyle/>
          <a:p>
            <a:r>
              <a:rPr lang="en-US" dirty="0"/>
              <a:t>English contains a number of confusing expressions. By studying the most common ones, you can learn to use these troublesome words correctly. One common mistake occurs when you confuse two words that are spelled similarly. </a:t>
            </a:r>
            <a:endParaRPr lang="en-US" dirty="0" smtClean="0"/>
          </a:p>
          <a:p>
            <a:r>
              <a:rPr lang="en-US" dirty="0" err="1" smtClean="0"/>
              <a:t>Ex.</a:t>
            </a:r>
            <a:r>
              <a:rPr lang="en-US" b="1" i="1" dirty="0" err="1" smtClean="0"/>
              <a:t>Quiet</a:t>
            </a:r>
            <a:r>
              <a:rPr lang="en-US" dirty="0" smtClean="0"/>
              <a:t> </a:t>
            </a:r>
            <a:r>
              <a:rPr lang="en-US" dirty="0"/>
              <a:t>means “calm” or “still.” </a:t>
            </a:r>
            <a:r>
              <a:rPr lang="en-US" b="1" i="1" dirty="0"/>
              <a:t>Quite </a:t>
            </a:r>
            <a:r>
              <a:rPr lang="en-US" dirty="0"/>
              <a:t>means “completely.” </a:t>
            </a:r>
            <a:endParaRPr lang="en-US" dirty="0" smtClean="0"/>
          </a:p>
          <a:p>
            <a:r>
              <a:rPr lang="en-US" dirty="0" smtClean="0"/>
              <a:t>You </a:t>
            </a:r>
            <a:r>
              <a:rPr lang="en-US" dirty="0"/>
              <a:t>may also confuse words that sound the same. </a:t>
            </a:r>
            <a:r>
              <a:rPr lang="en-US" b="1" i="1" dirty="0"/>
              <a:t>Their</a:t>
            </a:r>
            <a:r>
              <a:rPr lang="en-US" dirty="0"/>
              <a:t> is the possessive form of </a:t>
            </a:r>
            <a:r>
              <a:rPr lang="en-US" b="1" i="1" dirty="0"/>
              <a:t>they</a:t>
            </a:r>
            <a:r>
              <a:rPr lang="en-US" dirty="0"/>
              <a:t>. </a:t>
            </a:r>
            <a:r>
              <a:rPr lang="en-US" b="1" i="1" dirty="0"/>
              <a:t>They’re</a:t>
            </a:r>
            <a:r>
              <a:rPr lang="en-US" dirty="0"/>
              <a:t> is the contraction of </a:t>
            </a:r>
            <a:r>
              <a:rPr lang="en-US" b="1" i="1" dirty="0"/>
              <a:t>they are.</a:t>
            </a:r>
          </a:p>
        </p:txBody>
      </p:sp>
      <p:sp>
        <p:nvSpPr>
          <p:cNvPr id="4" name="Rectangle 3"/>
          <p:cNvSpPr/>
          <p:nvPr/>
        </p:nvSpPr>
        <p:spPr>
          <a:xfrm>
            <a:off x="1135768" y="3400024"/>
            <a:ext cx="7431110" cy="923330"/>
          </a:xfrm>
          <a:prstGeom prst="rect">
            <a:avLst/>
          </a:prstGeom>
        </p:spPr>
        <p:txBody>
          <a:bodyPr wrap="square">
            <a:spAutoFit/>
          </a:bodyPr>
          <a:lstStyle/>
          <a:p>
            <a:r>
              <a:rPr lang="en-US" dirty="0">
                <a:solidFill>
                  <a:prstClr val="black"/>
                </a:solidFill>
              </a:rPr>
              <a:t>■ A. Choosing the Correct Word</a:t>
            </a:r>
          </a:p>
          <a:p>
            <a:r>
              <a:rPr lang="en-US" b="1" dirty="0" smtClean="0">
                <a:solidFill>
                  <a:prstClr val="black"/>
                </a:solidFill>
              </a:rPr>
              <a:t>Directions: Re-write the sentence using the </a:t>
            </a:r>
            <a:r>
              <a:rPr lang="en-US" b="1" dirty="0">
                <a:solidFill>
                  <a:prstClr val="black"/>
                </a:solidFill>
              </a:rPr>
              <a:t>correct word or words in parentheses.</a:t>
            </a:r>
          </a:p>
        </p:txBody>
      </p:sp>
      <p:sp>
        <p:nvSpPr>
          <p:cNvPr id="5" name="Rectangle 4"/>
          <p:cNvSpPr/>
          <p:nvPr/>
        </p:nvSpPr>
        <p:spPr>
          <a:xfrm>
            <a:off x="2552444" y="4323354"/>
            <a:ext cx="9424908" cy="1754326"/>
          </a:xfrm>
          <a:prstGeom prst="rect">
            <a:avLst/>
          </a:prstGeom>
        </p:spPr>
        <p:txBody>
          <a:bodyPr wrap="square">
            <a:spAutoFit/>
          </a:bodyPr>
          <a:lstStyle/>
          <a:p>
            <a:pPr>
              <a:lnSpc>
                <a:spcPct val="150000"/>
              </a:lnSpc>
            </a:pPr>
            <a:r>
              <a:rPr lang="en-US" sz="2400" dirty="0"/>
              <a:t>4. (Many, Much) of the contestants are submitting two works of art. </a:t>
            </a:r>
            <a:endParaRPr lang="en-US" sz="2400" dirty="0" smtClean="0"/>
          </a:p>
          <a:p>
            <a:pPr>
              <a:lnSpc>
                <a:spcPct val="150000"/>
              </a:lnSpc>
            </a:pPr>
            <a:r>
              <a:rPr lang="en-US" sz="2400" dirty="0" smtClean="0"/>
              <a:t>5</a:t>
            </a:r>
            <a:r>
              <a:rPr lang="en-US" sz="2400" dirty="0"/>
              <a:t>. (Their, They’re) all hoping to win a prize. </a:t>
            </a:r>
            <a:endParaRPr lang="en-US" sz="2400" dirty="0" smtClean="0"/>
          </a:p>
          <a:p>
            <a:pPr>
              <a:lnSpc>
                <a:spcPct val="150000"/>
              </a:lnSpc>
            </a:pPr>
            <a:r>
              <a:rPr lang="en-US" sz="2400" dirty="0" smtClean="0"/>
              <a:t>6</a:t>
            </a:r>
            <a:r>
              <a:rPr lang="en-US" sz="2400" dirty="0"/>
              <a:t>. (Who’s, Whose) painting will win first place?</a:t>
            </a:r>
            <a:endParaRPr lang="en-US" sz="2400" dirty="0">
              <a:solidFill>
                <a:prstClr val="black"/>
              </a:solidFill>
            </a:endParaRPr>
          </a:p>
        </p:txBody>
      </p:sp>
    </p:spTree>
    <p:extLst>
      <p:ext uri="{BB962C8B-B14F-4D97-AF65-F5344CB8AC3E}">
        <p14:creationId xmlns:p14="http://schemas.microsoft.com/office/powerpoint/2010/main" val="36297643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Troublesome words</a:t>
            </a:r>
            <a:endParaRPr lang="en-US" dirty="0"/>
          </a:p>
        </p:txBody>
      </p:sp>
      <p:sp>
        <p:nvSpPr>
          <p:cNvPr id="3" name="Content Placeholder 2"/>
          <p:cNvSpPr>
            <a:spLocks noGrp="1"/>
          </p:cNvSpPr>
          <p:nvPr>
            <p:ph idx="1"/>
          </p:nvPr>
        </p:nvSpPr>
        <p:spPr>
          <a:xfrm>
            <a:off x="1135768" y="1128452"/>
            <a:ext cx="10178322" cy="2271572"/>
          </a:xfrm>
        </p:spPr>
        <p:txBody>
          <a:bodyPr>
            <a:normAutofit lnSpcReduction="10000"/>
          </a:bodyPr>
          <a:lstStyle/>
          <a:p>
            <a:r>
              <a:rPr lang="en-US" dirty="0"/>
              <a:t>English contains a number of confusing expressions. By studying the most common ones, you can learn to use these troublesome words correctly. One common mistake occurs when you confuse two words that are spelled similarly. </a:t>
            </a:r>
            <a:endParaRPr lang="en-US" dirty="0" smtClean="0"/>
          </a:p>
          <a:p>
            <a:r>
              <a:rPr lang="en-US" dirty="0" err="1" smtClean="0"/>
              <a:t>Ex.</a:t>
            </a:r>
            <a:r>
              <a:rPr lang="en-US" b="1" i="1" dirty="0" err="1" smtClean="0"/>
              <a:t>Quiet</a:t>
            </a:r>
            <a:r>
              <a:rPr lang="en-US" dirty="0" smtClean="0"/>
              <a:t> </a:t>
            </a:r>
            <a:r>
              <a:rPr lang="en-US" dirty="0"/>
              <a:t>means “calm” or “still.” </a:t>
            </a:r>
            <a:r>
              <a:rPr lang="en-US" b="1" i="1" dirty="0"/>
              <a:t>Quite </a:t>
            </a:r>
            <a:r>
              <a:rPr lang="en-US" dirty="0"/>
              <a:t>means “completely.” </a:t>
            </a:r>
            <a:endParaRPr lang="en-US" dirty="0" smtClean="0"/>
          </a:p>
          <a:p>
            <a:r>
              <a:rPr lang="en-US" dirty="0" smtClean="0"/>
              <a:t>You </a:t>
            </a:r>
            <a:r>
              <a:rPr lang="en-US" dirty="0"/>
              <a:t>may also confuse words that sound the same. </a:t>
            </a:r>
            <a:r>
              <a:rPr lang="en-US" b="1" i="1" dirty="0"/>
              <a:t>Their</a:t>
            </a:r>
            <a:r>
              <a:rPr lang="en-US" dirty="0"/>
              <a:t> is the possessive form of </a:t>
            </a:r>
            <a:r>
              <a:rPr lang="en-US" b="1" i="1" dirty="0"/>
              <a:t>they</a:t>
            </a:r>
            <a:r>
              <a:rPr lang="en-US" dirty="0"/>
              <a:t>. </a:t>
            </a:r>
            <a:r>
              <a:rPr lang="en-US" b="1" i="1" dirty="0"/>
              <a:t>They’re</a:t>
            </a:r>
            <a:r>
              <a:rPr lang="en-US" dirty="0"/>
              <a:t> is the contraction of </a:t>
            </a:r>
            <a:r>
              <a:rPr lang="en-US" b="1" i="1" dirty="0"/>
              <a:t>they are.</a:t>
            </a:r>
          </a:p>
        </p:txBody>
      </p:sp>
      <p:sp>
        <p:nvSpPr>
          <p:cNvPr id="4" name="Rectangle 3"/>
          <p:cNvSpPr/>
          <p:nvPr/>
        </p:nvSpPr>
        <p:spPr>
          <a:xfrm>
            <a:off x="1135768" y="3400024"/>
            <a:ext cx="7431110" cy="923330"/>
          </a:xfrm>
          <a:prstGeom prst="rect">
            <a:avLst/>
          </a:prstGeom>
        </p:spPr>
        <p:txBody>
          <a:bodyPr wrap="square">
            <a:spAutoFit/>
          </a:bodyPr>
          <a:lstStyle/>
          <a:p>
            <a:r>
              <a:rPr lang="en-US" dirty="0">
                <a:solidFill>
                  <a:prstClr val="black"/>
                </a:solidFill>
              </a:rPr>
              <a:t>■ A. Choosing the Correct Word</a:t>
            </a:r>
          </a:p>
          <a:p>
            <a:r>
              <a:rPr lang="en-US" b="1" dirty="0" smtClean="0">
                <a:solidFill>
                  <a:prstClr val="black"/>
                </a:solidFill>
              </a:rPr>
              <a:t>Directions: Re-write the sentence using the </a:t>
            </a:r>
            <a:r>
              <a:rPr lang="en-US" b="1" dirty="0">
                <a:solidFill>
                  <a:prstClr val="black"/>
                </a:solidFill>
              </a:rPr>
              <a:t>correct word or words in parentheses.</a:t>
            </a:r>
          </a:p>
        </p:txBody>
      </p:sp>
      <p:sp>
        <p:nvSpPr>
          <p:cNvPr id="5" name="Rectangle 4"/>
          <p:cNvSpPr/>
          <p:nvPr/>
        </p:nvSpPr>
        <p:spPr>
          <a:xfrm>
            <a:off x="2552444" y="4323354"/>
            <a:ext cx="9424908" cy="1689245"/>
          </a:xfrm>
          <a:prstGeom prst="rect">
            <a:avLst/>
          </a:prstGeom>
        </p:spPr>
        <p:txBody>
          <a:bodyPr wrap="square">
            <a:spAutoFit/>
          </a:bodyPr>
          <a:lstStyle/>
          <a:p>
            <a:pPr marL="457200" indent="-457200">
              <a:lnSpc>
                <a:spcPct val="150000"/>
              </a:lnSpc>
              <a:buAutoNum type="arabicPeriod"/>
            </a:pPr>
            <a:r>
              <a:rPr lang="en-US" sz="2400" dirty="0" smtClean="0"/>
              <a:t>Everyone </a:t>
            </a:r>
            <a:r>
              <a:rPr lang="en-US" sz="2400" dirty="0"/>
              <a:t>(accept, except) Marla enjoyed the art show. </a:t>
            </a:r>
            <a:endParaRPr lang="en-US" sz="2400" dirty="0" smtClean="0"/>
          </a:p>
          <a:p>
            <a:pPr marL="457200" indent="-457200">
              <a:lnSpc>
                <a:spcPct val="150000"/>
              </a:lnSpc>
              <a:buAutoNum type="arabicPeriod"/>
            </a:pPr>
            <a:r>
              <a:rPr lang="en-US" sz="2400" dirty="0" smtClean="0"/>
              <a:t>She </a:t>
            </a:r>
            <a:r>
              <a:rPr lang="en-US" sz="2400" dirty="0"/>
              <a:t>was (all ready, already) to leave at seven o’clock. </a:t>
            </a:r>
            <a:endParaRPr lang="en-US" sz="2400" dirty="0" smtClean="0"/>
          </a:p>
          <a:p>
            <a:pPr marL="457200" indent="-457200">
              <a:lnSpc>
                <a:spcPct val="150000"/>
              </a:lnSpc>
              <a:buAutoNum type="arabicPeriod"/>
            </a:pPr>
            <a:r>
              <a:rPr lang="en-US" sz="2400" dirty="0" smtClean="0"/>
              <a:t>(</a:t>
            </a:r>
            <a:r>
              <a:rPr lang="en-US" sz="2400" dirty="0"/>
              <a:t>Its, It’s) a shame she missed the mime troupe.</a:t>
            </a:r>
            <a:endParaRPr lang="en-US" sz="2400" dirty="0">
              <a:solidFill>
                <a:prstClr val="black"/>
              </a:solidFill>
            </a:endParaRPr>
          </a:p>
        </p:txBody>
      </p:sp>
    </p:spTree>
    <p:extLst>
      <p:ext uri="{BB962C8B-B14F-4D97-AF65-F5344CB8AC3E}">
        <p14:creationId xmlns:p14="http://schemas.microsoft.com/office/powerpoint/2010/main" val="23772577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Troublesome words</a:t>
            </a:r>
            <a:endParaRPr lang="en-US" dirty="0"/>
          </a:p>
        </p:txBody>
      </p:sp>
      <p:sp>
        <p:nvSpPr>
          <p:cNvPr id="3" name="Content Placeholder 2"/>
          <p:cNvSpPr>
            <a:spLocks noGrp="1"/>
          </p:cNvSpPr>
          <p:nvPr>
            <p:ph idx="1"/>
          </p:nvPr>
        </p:nvSpPr>
        <p:spPr>
          <a:xfrm>
            <a:off x="1135768" y="1128452"/>
            <a:ext cx="10178322" cy="2271572"/>
          </a:xfrm>
        </p:spPr>
        <p:txBody>
          <a:bodyPr>
            <a:normAutofit lnSpcReduction="10000"/>
          </a:bodyPr>
          <a:lstStyle/>
          <a:p>
            <a:r>
              <a:rPr lang="en-US" dirty="0"/>
              <a:t>English contains a number of confusing expressions. By studying the most common ones, you can learn to use these troublesome words correctly. One common mistake occurs when you confuse two words that are spelled similarly. </a:t>
            </a:r>
            <a:endParaRPr lang="en-US" dirty="0" smtClean="0"/>
          </a:p>
          <a:p>
            <a:r>
              <a:rPr lang="en-US" dirty="0" smtClean="0"/>
              <a:t>Ex .</a:t>
            </a:r>
            <a:r>
              <a:rPr lang="en-US" b="1" i="1" dirty="0" smtClean="0"/>
              <a:t>Quiet</a:t>
            </a:r>
            <a:r>
              <a:rPr lang="en-US" dirty="0" smtClean="0"/>
              <a:t> </a:t>
            </a:r>
            <a:r>
              <a:rPr lang="en-US" dirty="0"/>
              <a:t>means “calm” or “still.” </a:t>
            </a:r>
            <a:r>
              <a:rPr lang="en-US" b="1" i="1" dirty="0"/>
              <a:t>Quite </a:t>
            </a:r>
            <a:r>
              <a:rPr lang="en-US" dirty="0"/>
              <a:t>means “completely.” </a:t>
            </a:r>
            <a:endParaRPr lang="en-US" dirty="0" smtClean="0"/>
          </a:p>
          <a:p>
            <a:r>
              <a:rPr lang="en-US" dirty="0" smtClean="0"/>
              <a:t>You </a:t>
            </a:r>
            <a:r>
              <a:rPr lang="en-US" dirty="0"/>
              <a:t>may also confuse words that sound the same. </a:t>
            </a:r>
            <a:r>
              <a:rPr lang="en-US" b="1" i="1" dirty="0"/>
              <a:t>Their</a:t>
            </a:r>
            <a:r>
              <a:rPr lang="en-US" dirty="0"/>
              <a:t> is the possessive form of </a:t>
            </a:r>
            <a:r>
              <a:rPr lang="en-US" b="1" i="1" dirty="0"/>
              <a:t>they</a:t>
            </a:r>
            <a:r>
              <a:rPr lang="en-US" dirty="0"/>
              <a:t>. </a:t>
            </a:r>
            <a:r>
              <a:rPr lang="en-US" b="1" i="1" dirty="0"/>
              <a:t>They’re</a:t>
            </a:r>
            <a:r>
              <a:rPr lang="en-US" dirty="0"/>
              <a:t> is the contraction of </a:t>
            </a:r>
            <a:r>
              <a:rPr lang="en-US" b="1" i="1" dirty="0"/>
              <a:t>they are.</a:t>
            </a:r>
          </a:p>
        </p:txBody>
      </p:sp>
      <p:sp>
        <p:nvSpPr>
          <p:cNvPr id="4" name="Rectangle 3"/>
          <p:cNvSpPr/>
          <p:nvPr/>
        </p:nvSpPr>
        <p:spPr>
          <a:xfrm>
            <a:off x="2509374" y="3243481"/>
            <a:ext cx="7431110" cy="923330"/>
          </a:xfrm>
          <a:prstGeom prst="rect">
            <a:avLst/>
          </a:prstGeom>
          <a:ln>
            <a:solidFill>
              <a:schemeClr val="tx2">
                <a:lumMod val="50000"/>
                <a:lumOff val="50000"/>
              </a:schemeClr>
            </a:solidFill>
          </a:ln>
          <a:effectLst>
            <a:innerShdw blurRad="63500" dist="50800" dir="8100000">
              <a:prstClr val="black">
                <a:alpha val="50000"/>
              </a:prstClr>
            </a:innerShdw>
          </a:effectLst>
        </p:spPr>
        <p:txBody>
          <a:bodyPr wrap="square">
            <a:spAutoFit/>
          </a:bodyPr>
          <a:lstStyle/>
          <a:p>
            <a:r>
              <a:rPr lang="en-US" dirty="0">
                <a:solidFill>
                  <a:prstClr val="black"/>
                </a:solidFill>
              </a:rPr>
              <a:t>■ A. Choosing the Correct Word</a:t>
            </a:r>
          </a:p>
          <a:p>
            <a:r>
              <a:rPr lang="en-US" b="1" dirty="0" smtClean="0">
                <a:solidFill>
                  <a:prstClr val="black"/>
                </a:solidFill>
              </a:rPr>
              <a:t>Directions: Re-write the sentence using the </a:t>
            </a:r>
            <a:r>
              <a:rPr lang="en-US" b="1" dirty="0">
                <a:solidFill>
                  <a:prstClr val="black"/>
                </a:solidFill>
              </a:rPr>
              <a:t>correct word or words in parentheses.</a:t>
            </a:r>
          </a:p>
        </p:txBody>
      </p:sp>
      <p:sp>
        <p:nvSpPr>
          <p:cNvPr id="5" name="Rectangle 4"/>
          <p:cNvSpPr/>
          <p:nvPr/>
        </p:nvSpPr>
        <p:spPr>
          <a:xfrm>
            <a:off x="1135768" y="4323354"/>
            <a:ext cx="10841584" cy="2308324"/>
          </a:xfrm>
          <a:prstGeom prst="rect">
            <a:avLst/>
          </a:prstGeom>
        </p:spPr>
        <p:txBody>
          <a:bodyPr wrap="square">
            <a:spAutoFit/>
          </a:bodyPr>
          <a:lstStyle/>
          <a:p>
            <a:pPr>
              <a:lnSpc>
                <a:spcPct val="150000"/>
              </a:lnSpc>
            </a:pPr>
            <a:r>
              <a:rPr lang="en-US" sz="2400" b="1" dirty="0"/>
              <a:t>4. (Their, They’re) performance preceded the awards ceremony. </a:t>
            </a:r>
            <a:endParaRPr lang="en-US" sz="2400" b="1" dirty="0" smtClean="0"/>
          </a:p>
          <a:p>
            <a:pPr>
              <a:lnSpc>
                <a:spcPct val="150000"/>
              </a:lnSpc>
            </a:pPr>
            <a:r>
              <a:rPr lang="en-US" sz="2400" b="1" dirty="0" smtClean="0"/>
              <a:t>5</a:t>
            </a:r>
            <a:r>
              <a:rPr lang="en-US" sz="2400" b="1" dirty="0"/>
              <a:t>. Marla would not even wait for the curtain to (rise, raise). </a:t>
            </a:r>
            <a:endParaRPr lang="en-US" sz="2400" b="1" dirty="0" smtClean="0"/>
          </a:p>
          <a:p>
            <a:pPr>
              <a:lnSpc>
                <a:spcPct val="150000"/>
              </a:lnSpc>
            </a:pPr>
            <a:r>
              <a:rPr lang="en-US" sz="2400" b="1" dirty="0" smtClean="0"/>
              <a:t>6</a:t>
            </a:r>
            <a:r>
              <a:rPr lang="en-US" sz="2400" b="1" dirty="0"/>
              <a:t>. (Theirs, There’s) a lot to see if one is patient. </a:t>
            </a:r>
            <a:endParaRPr lang="en-US" sz="2400" b="1" dirty="0" smtClean="0"/>
          </a:p>
          <a:p>
            <a:pPr>
              <a:lnSpc>
                <a:spcPct val="150000"/>
              </a:lnSpc>
            </a:pPr>
            <a:r>
              <a:rPr lang="en-US" sz="2400" b="1" dirty="0" smtClean="0"/>
              <a:t>7</a:t>
            </a:r>
            <a:r>
              <a:rPr lang="en-US" sz="2400" b="1" dirty="0"/>
              <a:t>. (Less, Fewer) students attended than I expected.</a:t>
            </a:r>
            <a:endParaRPr lang="en-US" sz="2400" b="1" dirty="0">
              <a:solidFill>
                <a:prstClr val="black"/>
              </a:solidFill>
            </a:endParaRPr>
          </a:p>
        </p:txBody>
      </p:sp>
    </p:spTree>
    <p:extLst>
      <p:ext uri="{BB962C8B-B14F-4D97-AF65-F5344CB8AC3E}">
        <p14:creationId xmlns:p14="http://schemas.microsoft.com/office/powerpoint/2010/main" val="129558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#3</a:t>
            </a:r>
            <a:endParaRPr lang="en-US" dirty="0"/>
          </a:p>
        </p:txBody>
      </p:sp>
      <p:sp>
        <p:nvSpPr>
          <p:cNvPr id="3" name="Content Placeholder 2"/>
          <p:cNvSpPr>
            <a:spLocks noGrp="1"/>
          </p:cNvSpPr>
          <p:nvPr>
            <p:ph idx="1"/>
          </p:nvPr>
        </p:nvSpPr>
        <p:spPr>
          <a:xfrm>
            <a:off x="1251678" y="1128452"/>
            <a:ext cx="10178322" cy="2915514"/>
          </a:xfrm>
        </p:spPr>
        <p:txBody>
          <a:bodyPr>
            <a:normAutofit fontScale="92500" lnSpcReduction="20000"/>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endParaRPr lang="en-US" dirty="0"/>
          </a:p>
        </p:txBody>
      </p:sp>
      <p:pic>
        <p:nvPicPr>
          <p:cNvPr id="4" name="Picture 3"/>
          <p:cNvPicPr>
            <a:picLocks noChangeAspect="1"/>
          </p:cNvPicPr>
          <p:nvPr/>
        </p:nvPicPr>
        <p:blipFill>
          <a:blip r:embed="rId2"/>
          <a:stretch>
            <a:fillRect/>
          </a:stretch>
        </p:blipFill>
        <p:spPr>
          <a:xfrm>
            <a:off x="2193380" y="3797056"/>
            <a:ext cx="9376461" cy="493819"/>
          </a:xfrm>
          <a:prstGeom prst="rect">
            <a:avLst/>
          </a:prstGeom>
        </p:spPr>
      </p:pic>
      <p:sp>
        <p:nvSpPr>
          <p:cNvPr id="5" name="TextBox 4"/>
          <p:cNvSpPr txBox="1"/>
          <p:nvPr/>
        </p:nvSpPr>
        <p:spPr>
          <a:xfrm>
            <a:off x="1556338" y="4205194"/>
            <a:ext cx="9569002" cy="2677656"/>
          </a:xfrm>
          <a:prstGeom prst="rect">
            <a:avLst/>
          </a:prstGeom>
          <a:noFill/>
        </p:spPr>
        <p:txBody>
          <a:bodyPr wrap="square" rtlCol="0">
            <a:spAutoFit/>
          </a:bodyPr>
          <a:lstStyle/>
          <a:p>
            <a:r>
              <a:rPr lang="en-US" sz="2400" dirty="0"/>
              <a:t>1. The tourists visited the ship USS constitution when they traveled to </a:t>
            </a:r>
            <a:r>
              <a:rPr lang="en-US" sz="2400" dirty="0" err="1"/>
              <a:t>boston</a:t>
            </a:r>
            <a:r>
              <a:rPr lang="en-US" sz="2400" dirty="0"/>
              <a:t>.</a:t>
            </a:r>
          </a:p>
          <a:p>
            <a:endParaRPr lang="en-US" sz="2400" dirty="0"/>
          </a:p>
          <a:p>
            <a:r>
              <a:rPr lang="en-US" sz="2400" dirty="0"/>
              <a:t>2. Charles Lindbergh’s plane was called the spirit of </a:t>
            </a:r>
            <a:r>
              <a:rPr lang="en-US" sz="2400" dirty="0" err="1"/>
              <a:t>st</a:t>
            </a:r>
            <a:r>
              <a:rPr lang="en-US" sz="2400" dirty="0"/>
              <a:t> louis.</a:t>
            </a:r>
          </a:p>
          <a:p>
            <a:endParaRPr lang="en-US" sz="2400" dirty="0"/>
          </a:p>
          <a:p>
            <a:r>
              <a:rPr lang="en-US" sz="2400" dirty="0"/>
              <a:t>3. John wrote a report on the sinking of the ship titanic and then </a:t>
            </a:r>
            <a:r>
              <a:rPr lang="en-US" sz="2000" dirty="0"/>
              <a:t>Watched </a:t>
            </a:r>
            <a:r>
              <a:rPr lang="en-US" sz="2400" dirty="0"/>
              <a:t>the movie</a:t>
            </a:r>
            <a:r>
              <a:rPr lang="en-US" dirty="0"/>
              <a:t>.</a:t>
            </a:r>
          </a:p>
        </p:txBody>
      </p:sp>
    </p:spTree>
    <p:extLst>
      <p:ext uri="{BB962C8B-B14F-4D97-AF65-F5344CB8AC3E}">
        <p14:creationId xmlns:p14="http://schemas.microsoft.com/office/powerpoint/2010/main" val="13238540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061" y="0"/>
            <a:ext cx="11069392" cy="1492132"/>
          </a:xfrm>
        </p:spPr>
        <p:txBody>
          <a:bodyPr/>
          <a:lstStyle/>
          <a:p>
            <a:r>
              <a:rPr lang="en-US" dirty="0" smtClean="0"/>
              <a:t>Using quotation marks and italics</a:t>
            </a:r>
            <a:endParaRPr lang="en-US" dirty="0"/>
          </a:p>
        </p:txBody>
      </p:sp>
      <p:sp>
        <p:nvSpPr>
          <p:cNvPr id="3" name="Content Placeholder 2"/>
          <p:cNvSpPr>
            <a:spLocks noGrp="1"/>
          </p:cNvSpPr>
          <p:nvPr>
            <p:ph idx="1"/>
          </p:nvPr>
        </p:nvSpPr>
        <p:spPr>
          <a:xfrm>
            <a:off x="1120462" y="695459"/>
            <a:ext cx="10309538" cy="3258355"/>
          </a:xfrm>
        </p:spPr>
        <p:txBody>
          <a:bodyPr>
            <a:normAutofit fontScale="85000" lnSpcReduction="10000"/>
          </a:bodyPr>
          <a:lstStyle/>
          <a:p>
            <a:r>
              <a:rPr lang="en-US" b="1" dirty="0"/>
              <a:t>Use quotation marks before and after a direct quotation. Commas should separate </a:t>
            </a:r>
            <a:r>
              <a:rPr lang="en-US" b="1" dirty="0" smtClean="0"/>
              <a:t>the quotation </a:t>
            </a:r>
            <a:r>
              <a:rPr lang="en-US" b="1" dirty="0"/>
              <a:t>from the rest of the sentence. </a:t>
            </a:r>
            <a:r>
              <a:rPr lang="en-US" b="1" dirty="0" smtClean="0"/>
              <a:t> All </a:t>
            </a:r>
            <a:r>
              <a:rPr lang="en-US" b="1" dirty="0"/>
              <a:t>end marks should be placed inside the </a:t>
            </a:r>
            <a:r>
              <a:rPr lang="en-US" b="1" dirty="0" smtClean="0"/>
              <a:t>quotation marks </a:t>
            </a:r>
            <a:r>
              <a:rPr lang="en-US" b="1" dirty="0"/>
              <a:t>except for question marks and exclamation points that refer to the entire sentence.</a:t>
            </a:r>
          </a:p>
          <a:p>
            <a:pPr marL="0" indent="0">
              <a:buNone/>
            </a:pPr>
            <a:r>
              <a:rPr lang="en-US" dirty="0" smtClean="0"/>
              <a:t>Ex. Before </a:t>
            </a:r>
            <a:r>
              <a:rPr lang="en-US" dirty="0"/>
              <a:t>the assembly began, Calla asked, “Where do you want to sit?”</a:t>
            </a:r>
          </a:p>
          <a:p>
            <a:pPr marL="0" indent="0">
              <a:buNone/>
            </a:pPr>
            <a:r>
              <a:rPr lang="en-US" dirty="0" smtClean="0"/>
              <a:t>Ex. “Let’s </a:t>
            </a:r>
            <a:r>
              <a:rPr lang="en-US" dirty="0"/>
              <a:t>sit in the front row,” I replied, “near the speaker.”</a:t>
            </a:r>
          </a:p>
          <a:p>
            <a:pPr marL="0" indent="0">
              <a:buNone/>
            </a:pPr>
            <a:r>
              <a:rPr lang="en-US" dirty="0" smtClean="0"/>
              <a:t>Ex. Do </a:t>
            </a:r>
            <a:r>
              <a:rPr lang="en-US" dirty="0"/>
              <a:t>you think Craig was serious when he said, “I’d never sit there”?</a:t>
            </a:r>
          </a:p>
          <a:p>
            <a:r>
              <a:rPr lang="en-US" b="1" dirty="0"/>
              <a:t>Quotation marks are also used for the title of a short story, an essay, a poem, a song, a </a:t>
            </a:r>
            <a:r>
              <a:rPr lang="en-US" b="1" dirty="0" smtClean="0"/>
              <a:t>magazine or </a:t>
            </a:r>
            <a:r>
              <a:rPr lang="en-US" b="1" dirty="0"/>
              <a:t>newspaper article, or a book chapter. Use italics (underlining) for the title of a </a:t>
            </a:r>
            <a:r>
              <a:rPr lang="en-US" b="1" dirty="0" smtClean="0"/>
              <a:t>book, a </a:t>
            </a:r>
            <a:r>
              <a:rPr lang="en-US" b="1" dirty="0"/>
              <a:t>play, a film, a television series, a magazine, or a newspaper.</a:t>
            </a:r>
          </a:p>
          <a:p>
            <a:pPr marL="0" indent="0">
              <a:buNone/>
            </a:pPr>
            <a:r>
              <a:rPr lang="en-US" dirty="0" smtClean="0"/>
              <a:t>Ex. The </a:t>
            </a:r>
            <a:r>
              <a:rPr lang="en-US" dirty="0"/>
              <a:t>speaker read the short story “Traveling,” which had first appeared in The New </a:t>
            </a:r>
            <a:r>
              <a:rPr lang="en-US" dirty="0" smtClean="0"/>
              <a:t>Yorker magazine</a:t>
            </a:r>
            <a:r>
              <a:rPr lang="en-US" dirty="0"/>
              <a:t>.</a:t>
            </a:r>
          </a:p>
        </p:txBody>
      </p:sp>
      <p:sp>
        <p:nvSpPr>
          <p:cNvPr id="4" name="Rectangle 3"/>
          <p:cNvSpPr/>
          <p:nvPr/>
        </p:nvSpPr>
        <p:spPr>
          <a:xfrm>
            <a:off x="6619738" y="4049108"/>
            <a:ext cx="5134380" cy="1200329"/>
          </a:xfrm>
          <a:prstGeom prst="rect">
            <a:avLst/>
          </a:prstGeom>
          <a:ln>
            <a:solidFill>
              <a:schemeClr val="tx2">
                <a:lumMod val="50000"/>
                <a:lumOff val="50000"/>
              </a:schemeClr>
            </a:solidFill>
          </a:ln>
          <a:effectLst>
            <a:glow rad="228600">
              <a:schemeClr val="accent1">
                <a:satMod val="175000"/>
                <a:alpha val="40000"/>
              </a:schemeClr>
            </a:glow>
          </a:effectLst>
        </p:spPr>
        <p:txBody>
          <a:bodyPr wrap="square">
            <a:spAutoFit/>
          </a:bodyPr>
          <a:lstStyle/>
          <a:p>
            <a:r>
              <a:rPr lang="en-US" dirty="0"/>
              <a:t>A. Punctuating Titles</a:t>
            </a:r>
          </a:p>
          <a:p>
            <a:r>
              <a:rPr lang="en-US" dirty="0" smtClean="0"/>
              <a:t>Directions: Re-write each sentence using correct quotation </a:t>
            </a:r>
            <a:r>
              <a:rPr lang="en-US" dirty="0"/>
              <a:t>marks, or underline the titles in the following sentences.</a:t>
            </a:r>
          </a:p>
        </p:txBody>
      </p:sp>
      <p:sp>
        <p:nvSpPr>
          <p:cNvPr id="5" name="Rectangle 4"/>
          <p:cNvSpPr/>
          <p:nvPr/>
        </p:nvSpPr>
        <p:spPr>
          <a:xfrm>
            <a:off x="1238517" y="5033462"/>
            <a:ext cx="11223939" cy="1477328"/>
          </a:xfrm>
          <a:prstGeom prst="rect">
            <a:avLst/>
          </a:prstGeom>
        </p:spPr>
        <p:txBody>
          <a:bodyPr wrap="square">
            <a:spAutoFit/>
          </a:bodyPr>
          <a:lstStyle/>
          <a:p>
            <a:pPr>
              <a:lnSpc>
                <a:spcPct val="150000"/>
              </a:lnSpc>
            </a:pPr>
            <a:r>
              <a:rPr lang="en-US" sz="2000" dirty="0"/>
              <a:t>1. I am writing a book report on Mansfield Park.</a:t>
            </a:r>
          </a:p>
          <a:p>
            <a:pPr>
              <a:lnSpc>
                <a:spcPct val="150000"/>
              </a:lnSpc>
            </a:pPr>
            <a:r>
              <a:rPr lang="en-US" sz="2000" dirty="0"/>
              <a:t>2. We sang Happy Birthday when Nicole arrived at the surprise party.</a:t>
            </a:r>
          </a:p>
          <a:p>
            <a:pPr>
              <a:lnSpc>
                <a:spcPct val="150000"/>
              </a:lnSpc>
            </a:pPr>
            <a:r>
              <a:rPr lang="en-US" sz="2000" dirty="0"/>
              <a:t>3. The Dawn of the Industrial Age is the most interesting chapter in </a:t>
            </a:r>
            <a:r>
              <a:rPr lang="en-US" sz="2000" dirty="0" smtClean="0"/>
              <a:t>our history </a:t>
            </a:r>
            <a:r>
              <a:rPr lang="en-US" sz="2000" dirty="0"/>
              <a:t>book.</a:t>
            </a:r>
          </a:p>
        </p:txBody>
      </p:sp>
    </p:spTree>
    <p:extLst>
      <p:ext uri="{BB962C8B-B14F-4D97-AF65-F5344CB8AC3E}">
        <p14:creationId xmlns:p14="http://schemas.microsoft.com/office/powerpoint/2010/main" val="27564982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0"/>
            <a:ext cx="10738553" cy="1492132"/>
          </a:xfrm>
        </p:spPr>
        <p:txBody>
          <a:bodyPr/>
          <a:lstStyle/>
          <a:p>
            <a:r>
              <a:rPr lang="en-US" dirty="0" smtClean="0"/>
              <a:t>Using quotation marks and italics</a:t>
            </a:r>
            <a:endParaRPr lang="en-US" dirty="0"/>
          </a:p>
        </p:txBody>
      </p:sp>
      <p:sp>
        <p:nvSpPr>
          <p:cNvPr id="3" name="Content Placeholder 2"/>
          <p:cNvSpPr>
            <a:spLocks noGrp="1"/>
          </p:cNvSpPr>
          <p:nvPr>
            <p:ph idx="1"/>
          </p:nvPr>
        </p:nvSpPr>
        <p:spPr>
          <a:xfrm>
            <a:off x="968061" y="873610"/>
            <a:ext cx="10320130" cy="2809748"/>
          </a:xfrm>
        </p:spPr>
        <p:txBody>
          <a:bodyPr>
            <a:normAutofit fontScale="77500" lnSpcReduction="20000"/>
          </a:bodyPr>
          <a:lstStyle/>
          <a:p>
            <a:r>
              <a:rPr lang="en-US" b="1" dirty="0"/>
              <a:t>Use quotation marks before and after a direct quotation. Commas should separate </a:t>
            </a:r>
            <a:r>
              <a:rPr lang="en-US" b="1" dirty="0" smtClean="0"/>
              <a:t>the quotation </a:t>
            </a:r>
            <a:r>
              <a:rPr lang="en-US" b="1" dirty="0"/>
              <a:t>from the rest of the sentence. </a:t>
            </a:r>
            <a:r>
              <a:rPr lang="en-US" b="1" dirty="0" smtClean="0"/>
              <a:t> All </a:t>
            </a:r>
            <a:r>
              <a:rPr lang="en-US" b="1" dirty="0"/>
              <a:t>end marks should be placed inside the </a:t>
            </a:r>
            <a:r>
              <a:rPr lang="en-US" b="1" dirty="0" smtClean="0"/>
              <a:t>quotation marks </a:t>
            </a:r>
            <a:r>
              <a:rPr lang="en-US" b="1" dirty="0"/>
              <a:t>except for question marks and exclamation points that refer to the entire sentence.</a:t>
            </a:r>
          </a:p>
          <a:p>
            <a:pPr marL="0" indent="0">
              <a:buNone/>
            </a:pPr>
            <a:r>
              <a:rPr lang="en-US" dirty="0" smtClean="0"/>
              <a:t>Ex. Before </a:t>
            </a:r>
            <a:r>
              <a:rPr lang="en-US" dirty="0"/>
              <a:t>the assembly began, Calla asked, “Where do you want to sit?”</a:t>
            </a:r>
          </a:p>
          <a:p>
            <a:pPr marL="0" indent="0">
              <a:buNone/>
            </a:pPr>
            <a:r>
              <a:rPr lang="en-US" dirty="0" smtClean="0"/>
              <a:t>Ex. “Let’s </a:t>
            </a:r>
            <a:r>
              <a:rPr lang="en-US" dirty="0"/>
              <a:t>sit in the front row,” I replied, “near the speaker.”</a:t>
            </a:r>
          </a:p>
          <a:p>
            <a:pPr marL="0" indent="0">
              <a:buNone/>
            </a:pPr>
            <a:r>
              <a:rPr lang="en-US" dirty="0" smtClean="0"/>
              <a:t>Ex. Do </a:t>
            </a:r>
            <a:r>
              <a:rPr lang="en-US" dirty="0"/>
              <a:t>you think Craig was serious when he said, “I’d never sit there”?</a:t>
            </a:r>
          </a:p>
          <a:p>
            <a:r>
              <a:rPr lang="en-US" b="1" dirty="0"/>
              <a:t>Quotation marks are also used for the title of a short story, an essay, a poem, a song, a </a:t>
            </a:r>
            <a:r>
              <a:rPr lang="en-US" b="1" dirty="0" smtClean="0"/>
              <a:t>magazine or </a:t>
            </a:r>
            <a:r>
              <a:rPr lang="en-US" b="1" dirty="0"/>
              <a:t>newspaper article, or a book chapter. Use italics (underlining) for the title of a </a:t>
            </a:r>
            <a:r>
              <a:rPr lang="en-US" b="1" dirty="0" smtClean="0"/>
              <a:t>book, a </a:t>
            </a:r>
            <a:r>
              <a:rPr lang="en-US" b="1" dirty="0"/>
              <a:t>play, a film, a television series, a magazine, or a newspaper.</a:t>
            </a:r>
          </a:p>
          <a:p>
            <a:pPr marL="0" indent="0">
              <a:buNone/>
            </a:pPr>
            <a:r>
              <a:rPr lang="en-US" dirty="0" smtClean="0"/>
              <a:t>Ex. The </a:t>
            </a:r>
            <a:r>
              <a:rPr lang="en-US" dirty="0"/>
              <a:t>speaker read the short story “Traveling,” which had first appeared in The New </a:t>
            </a:r>
            <a:r>
              <a:rPr lang="en-US" dirty="0" smtClean="0"/>
              <a:t>Yorker magazine</a:t>
            </a:r>
            <a:r>
              <a:rPr lang="en-US" dirty="0"/>
              <a:t>.</a:t>
            </a:r>
          </a:p>
        </p:txBody>
      </p:sp>
      <p:sp>
        <p:nvSpPr>
          <p:cNvPr id="4" name="Rectangle 3"/>
          <p:cNvSpPr/>
          <p:nvPr/>
        </p:nvSpPr>
        <p:spPr>
          <a:xfrm>
            <a:off x="1177271" y="3683358"/>
            <a:ext cx="10461939" cy="646331"/>
          </a:xfrm>
          <a:prstGeom prst="rect">
            <a:avLst/>
          </a:prstGeom>
          <a:ln>
            <a:solidFill>
              <a:schemeClr val="tx2">
                <a:lumMod val="50000"/>
                <a:lumOff val="50000"/>
              </a:schemeClr>
            </a:solidFill>
          </a:ln>
          <a:effectLst>
            <a:glow rad="228600">
              <a:schemeClr val="accent1">
                <a:satMod val="175000"/>
                <a:alpha val="40000"/>
              </a:schemeClr>
            </a:glow>
          </a:effectLst>
        </p:spPr>
        <p:txBody>
          <a:bodyPr wrap="square">
            <a:spAutoFit/>
          </a:bodyPr>
          <a:lstStyle/>
          <a:p>
            <a:r>
              <a:rPr lang="en-US" b="1" smtClean="0">
                <a:solidFill>
                  <a:prstClr val="black"/>
                </a:solidFill>
              </a:rPr>
              <a:t>Directions</a:t>
            </a:r>
            <a:r>
              <a:rPr lang="en-US" b="1" dirty="0" smtClean="0">
                <a:solidFill>
                  <a:prstClr val="black"/>
                </a:solidFill>
              </a:rPr>
              <a:t>: Re-write each sentence using correct quotation </a:t>
            </a:r>
            <a:r>
              <a:rPr lang="en-US" b="1" dirty="0">
                <a:solidFill>
                  <a:prstClr val="black"/>
                </a:solidFill>
              </a:rPr>
              <a:t>marks, or underline the titles in the following sentences.</a:t>
            </a:r>
          </a:p>
        </p:txBody>
      </p:sp>
      <p:sp>
        <p:nvSpPr>
          <p:cNvPr id="5" name="Rectangle 4"/>
          <p:cNvSpPr/>
          <p:nvPr/>
        </p:nvSpPr>
        <p:spPr>
          <a:xfrm>
            <a:off x="1946855" y="4735476"/>
            <a:ext cx="11223939" cy="1477328"/>
          </a:xfrm>
          <a:prstGeom prst="rect">
            <a:avLst/>
          </a:prstGeom>
        </p:spPr>
        <p:txBody>
          <a:bodyPr wrap="square">
            <a:spAutoFit/>
          </a:bodyPr>
          <a:lstStyle/>
          <a:p>
            <a:pPr>
              <a:lnSpc>
                <a:spcPct val="150000"/>
              </a:lnSpc>
            </a:pPr>
            <a:r>
              <a:rPr lang="en-US" sz="2000" dirty="0"/>
              <a:t>4. My parents read either Newsweek or Time every Sunday morning. </a:t>
            </a:r>
            <a:endParaRPr lang="en-US" sz="2000" dirty="0" smtClean="0"/>
          </a:p>
          <a:p>
            <a:pPr>
              <a:lnSpc>
                <a:spcPct val="150000"/>
              </a:lnSpc>
            </a:pPr>
            <a:r>
              <a:rPr lang="en-US" sz="2000" dirty="0" smtClean="0"/>
              <a:t>5</a:t>
            </a:r>
            <a:r>
              <a:rPr lang="en-US" sz="2000" dirty="0"/>
              <a:t>. One article, How to Increase Your Vocabulary, caught my eye</a:t>
            </a:r>
            <a:r>
              <a:rPr lang="en-US" sz="2000" dirty="0" smtClean="0"/>
              <a:t>.</a:t>
            </a:r>
          </a:p>
          <a:p>
            <a:pPr>
              <a:lnSpc>
                <a:spcPct val="150000"/>
              </a:lnSpc>
            </a:pPr>
            <a:r>
              <a:rPr lang="en-US" sz="2000" dirty="0" smtClean="0">
                <a:solidFill>
                  <a:prstClr val="black"/>
                </a:solidFill>
              </a:rPr>
              <a:t>6.</a:t>
            </a:r>
            <a:r>
              <a:rPr lang="en-US" sz="2000" dirty="0"/>
              <a:t> Did you read Huckleberry Finn? Sven asked.</a:t>
            </a:r>
            <a:endParaRPr lang="en-US" sz="2000" dirty="0">
              <a:solidFill>
                <a:prstClr val="black"/>
              </a:solidFill>
            </a:endParaRPr>
          </a:p>
        </p:txBody>
      </p:sp>
    </p:spTree>
    <p:extLst>
      <p:ext uri="{BB962C8B-B14F-4D97-AF65-F5344CB8AC3E}">
        <p14:creationId xmlns:p14="http://schemas.microsoft.com/office/powerpoint/2010/main" val="20446131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85" y="0"/>
            <a:ext cx="10178322" cy="1492132"/>
          </a:xfrm>
        </p:spPr>
        <p:txBody>
          <a:bodyPr>
            <a:normAutofit/>
          </a:bodyPr>
          <a:lstStyle/>
          <a:p>
            <a:r>
              <a:rPr lang="en-US" sz="4400" dirty="0" smtClean="0"/>
              <a:t>Using quotation marks and italics</a:t>
            </a:r>
            <a:endParaRPr lang="en-US" sz="4400" dirty="0"/>
          </a:p>
        </p:txBody>
      </p:sp>
      <p:sp>
        <p:nvSpPr>
          <p:cNvPr id="3" name="Content Placeholder 2"/>
          <p:cNvSpPr>
            <a:spLocks noGrp="1"/>
          </p:cNvSpPr>
          <p:nvPr>
            <p:ph idx="1"/>
          </p:nvPr>
        </p:nvSpPr>
        <p:spPr>
          <a:xfrm>
            <a:off x="1192696" y="675861"/>
            <a:ext cx="10237304" cy="3277953"/>
          </a:xfrm>
        </p:spPr>
        <p:txBody>
          <a:bodyPr>
            <a:normAutofit fontScale="85000" lnSpcReduction="10000"/>
          </a:bodyPr>
          <a:lstStyle/>
          <a:p>
            <a:r>
              <a:rPr lang="en-US" b="1" dirty="0"/>
              <a:t>Use quotation marks before and after a direct quotation. Commas should separate </a:t>
            </a:r>
            <a:r>
              <a:rPr lang="en-US" b="1" dirty="0" smtClean="0"/>
              <a:t>the quotation </a:t>
            </a:r>
            <a:r>
              <a:rPr lang="en-US" b="1" dirty="0"/>
              <a:t>from the rest of the sentence. </a:t>
            </a:r>
            <a:r>
              <a:rPr lang="en-US" b="1" dirty="0" smtClean="0"/>
              <a:t> All </a:t>
            </a:r>
            <a:r>
              <a:rPr lang="en-US" b="1" dirty="0"/>
              <a:t>end marks should be placed inside the </a:t>
            </a:r>
            <a:r>
              <a:rPr lang="en-US" b="1" dirty="0" smtClean="0"/>
              <a:t>quotation marks </a:t>
            </a:r>
            <a:r>
              <a:rPr lang="en-US" b="1" dirty="0"/>
              <a:t>except for question marks and exclamation points that refer to the entire sentence.</a:t>
            </a:r>
          </a:p>
          <a:p>
            <a:pPr marL="0" indent="0">
              <a:buNone/>
            </a:pPr>
            <a:r>
              <a:rPr lang="en-US" dirty="0" smtClean="0"/>
              <a:t>Ex. Before </a:t>
            </a:r>
            <a:r>
              <a:rPr lang="en-US" dirty="0"/>
              <a:t>the assembly began, Calla asked, “Where do you want to sit?”</a:t>
            </a:r>
          </a:p>
          <a:p>
            <a:pPr marL="0" indent="0">
              <a:buNone/>
            </a:pPr>
            <a:r>
              <a:rPr lang="en-US" dirty="0" smtClean="0"/>
              <a:t>Ex. “Let’s </a:t>
            </a:r>
            <a:r>
              <a:rPr lang="en-US" dirty="0"/>
              <a:t>sit in the front row,” I replied, “near the speaker.”</a:t>
            </a:r>
          </a:p>
          <a:p>
            <a:pPr marL="0" indent="0">
              <a:buNone/>
            </a:pPr>
            <a:r>
              <a:rPr lang="en-US" dirty="0" smtClean="0"/>
              <a:t>Ex. Do </a:t>
            </a:r>
            <a:r>
              <a:rPr lang="en-US" dirty="0"/>
              <a:t>you think Craig was serious when he said, “I’d never sit there”?</a:t>
            </a:r>
          </a:p>
          <a:p>
            <a:r>
              <a:rPr lang="en-US" b="1" dirty="0"/>
              <a:t>Quotation marks are also used for the title of a short story, an essay, a poem, a song, a </a:t>
            </a:r>
            <a:r>
              <a:rPr lang="en-US" b="1" dirty="0" smtClean="0"/>
              <a:t>magazine or </a:t>
            </a:r>
            <a:r>
              <a:rPr lang="en-US" b="1" dirty="0"/>
              <a:t>newspaper article, or a book chapter. Use italics (underlining) for the title of a </a:t>
            </a:r>
            <a:r>
              <a:rPr lang="en-US" b="1" dirty="0" smtClean="0"/>
              <a:t>book, a </a:t>
            </a:r>
            <a:r>
              <a:rPr lang="en-US" b="1" dirty="0"/>
              <a:t>play, a film, a television series, a magazine, or a newspaper.</a:t>
            </a:r>
          </a:p>
          <a:p>
            <a:pPr marL="0" indent="0">
              <a:buNone/>
            </a:pPr>
            <a:r>
              <a:rPr lang="en-US" dirty="0" smtClean="0"/>
              <a:t>Ex. The </a:t>
            </a:r>
            <a:r>
              <a:rPr lang="en-US" dirty="0"/>
              <a:t>speaker read the short story “Traveling,” which had first appeared in The New </a:t>
            </a:r>
            <a:r>
              <a:rPr lang="en-US" dirty="0" smtClean="0"/>
              <a:t>Yorker magazine</a:t>
            </a:r>
            <a:r>
              <a:rPr lang="en-US" dirty="0"/>
              <a:t>.</a:t>
            </a:r>
          </a:p>
        </p:txBody>
      </p:sp>
      <p:sp>
        <p:nvSpPr>
          <p:cNvPr id="4" name="Rectangle 3"/>
          <p:cNvSpPr/>
          <p:nvPr/>
        </p:nvSpPr>
        <p:spPr>
          <a:xfrm>
            <a:off x="784865" y="3907957"/>
            <a:ext cx="11111948" cy="369332"/>
          </a:xfrm>
          <a:prstGeom prst="rect">
            <a:avLst/>
          </a:prstGeom>
          <a:ln>
            <a:solidFill>
              <a:schemeClr val="tx2">
                <a:lumMod val="50000"/>
                <a:lumOff val="50000"/>
              </a:schemeClr>
            </a:solidFill>
          </a:ln>
          <a:effectLst>
            <a:glow rad="228600">
              <a:schemeClr val="accent1">
                <a:satMod val="175000"/>
                <a:alpha val="40000"/>
              </a:schemeClr>
            </a:glow>
          </a:effectLst>
        </p:spPr>
        <p:txBody>
          <a:bodyPr wrap="square">
            <a:spAutoFit/>
          </a:bodyPr>
          <a:lstStyle/>
          <a:p>
            <a:r>
              <a:rPr lang="en-US" dirty="0" smtClean="0">
                <a:solidFill>
                  <a:prstClr val="black"/>
                </a:solidFill>
              </a:rPr>
              <a:t>Directions: Re-write each sentence using correct quotation </a:t>
            </a:r>
            <a:r>
              <a:rPr lang="en-US" dirty="0">
                <a:solidFill>
                  <a:prstClr val="black"/>
                </a:solidFill>
              </a:rPr>
              <a:t>marks, or underline the titles in the following sentences.</a:t>
            </a:r>
          </a:p>
        </p:txBody>
      </p:sp>
      <p:sp>
        <p:nvSpPr>
          <p:cNvPr id="5" name="Rectangle 4"/>
          <p:cNvSpPr/>
          <p:nvPr/>
        </p:nvSpPr>
        <p:spPr>
          <a:xfrm>
            <a:off x="1033671" y="4629675"/>
            <a:ext cx="11158330" cy="2243243"/>
          </a:xfrm>
          <a:prstGeom prst="rect">
            <a:avLst/>
          </a:prstGeom>
        </p:spPr>
        <p:txBody>
          <a:bodyPr wrap="square">
            <a:spAutoFit/>
          </a:bodyPr>
          <a:lstStyle/>
          <a:p>
            <a:pPr>
              <a:lnSpc>
                <a:spcPct val="150000"/>
              </a:lnSpc>
            </a:pPr>
            <a:r>
              <a:rPr lang="en-US" sz="2400" dirty="0"/>
              <a:t>2. Yes, Laurie replied, I liked it better than Tom Sawyer. </a:t>
            </a:r>
            <a:endParaRPr lang="en-US" sz="2400" dirty="0" smtClean="0"/>
          </a:p>
          <a:p>
            <a:pPr>
              <a:lnSpc>
                <a:spcPct val="150000"/>
              </a:lnSpc>
            </a:pPr>
            <a:r>
              <a:rPr lang="en-US" sz="2400" dirty="0" smtClean="0"/>
              <a:t>3</a:t>
            </a:r>
            <a:r>
              <a:rPr lang="en-US" sz="2400" dirty="0"/>
              <a:t>. I found </a:t>
            </a:r>
            <a:r>
              <a:rPr lang="en-US" sz="2400" dirty="0" smtClean="0"/>
              <a:t>many </a:t>
            </a:r>
            <a:r>
              <a:rPr lang="en-US" sz="2400" dirty="0"/>
              <a:t>of the words </a:t>
            </a:r>
            <a:r>
              <a:rPr lang="en-US" sz="2400" dirty="0" smtClean="0"/>
              <a:t>easy </a:t>
            </a:r>
            <a:r>
              <a:rPr lang="en-US" sz="2400" dirty="0"/>
              <a:t>to read, </a:t>
            </a:r>
            <a:r>
              <a:rPr lang="en-US" sz="2400" dirty="0" smtClean="0"/>
              <a:t>Tomasz </a:t>
            </a:r>
            <a:r>
              <a:rPr lang="en-US" sz="2400" dirty="0"/>
              <a:t>said. </a:t>
            </a:r>
            <a:endParaRPr lang="en-US" sz="2400" dirty="0" smtClean="0"/>
          </a:p>
          <a:p>
            <a:pPr>
              <a:lnSpc>
                <a:spcPct val="150000"/>
              </a:lnSpc>
            </a:pPr>
            <a:r>
              <a:rPr lang="en-US" sz="2400" dirty="0" smtClean="0"/>
              <a:t>4</a:t>
            </a:r>
            <a:r>
              <a:rPr lang="en-US" sz="2400" dirty="0"/>
              <a:t>. There is a chapter in our literature book about understanding dialects. Maybe it will help, Laurie told him.</a:t>
            </a:r>
            <a:endParaRPr lang="en-US" sz="2400" dirty="0">
              <a:solidFill>
                <a:prstClr val="black"/>
              </a:solidFill>
            </a:endParaRPr>
          </a:p>
        </p:txBody>
      </p:sp>
    </p:spTree>
    <p:extLst>
      <p:ext uri="{BB962C8B-B14F-4D97-AF65-F5344CB8AC3E}">
        <p14:creationId xmlns:p14="http://schemas.microsoft.com/office/powerpoint/2010/main" val="33936311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a:t>
            </a:r>
            <a:endParaRPr lang="en-US" dirty="0"/>
          </a:p>
        </p:txBody>
      </p:sp>
      <p:sp>
        <p:nvSpPr>
          <p:cNvPr id="3" name="Content Placeholder 2"/>
          <p:cNvSpPr>
            <a:spLocks noGrp="1"/>
          </p:cNvSpPr>
          <p:nvPr>
            <p:ph idx="1"/>
          </p:nvPr>
        </p:nvSpPr>
        <p:spPr>
          <a:xfrm>
            <a:off x="1097131" y="1128452"/>
            <a:ext cx="10178322" cy="2580664"/>
          </a:xfrm>
        </p:spPr>
        <p:txBody>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endParaRPr lang="en-US" dirty="0"/>
          </a:p>
        </p:txBody>
      </p:sp>
      <p:sp>
        <p:nvSpPr>
          <p:cNvPr id="4" name="TextBox 3"/>
          <p:cNvSpPr txBox="1"/>
          <p:nvPr/>
        </p:nvSpPr>
        <p:spPr>
          <a:xfrm>
            <a:off x="1801036" y="3709116"/>
            <a:ext cx="8770512" cy="369332"/>
          </a:xfrm>
          <a:prstGeom prst="rect">
            <a:avLst/>
          </a:prstGeom>
          <a:noFill/>
        </p:spPr>
        <p:txBody>
          <a:bodyPr wrap="square" rtlCol="0">
            <a:spAutoFit/>
          </a:bodyPr>
          <a:lstStyle/>
          <a:p>
            <a:r>
              <a:rPr lang="en-US" dirty="0" smtClean="0">
                <a:solidFill>
                  <a:prstClr val="black"/>
                </a:solidFill>
              </a:rPr>
              <a:t>Directions: Re-write the sentence using the correct punctuation marks.</a:t>
            </a:r>
            <a:endParaRPr lang="en-US" dirty="0">
              <a:solidFill>
                <a:prstClr val="black"/>
              </a:solidFill>
            </a:endParaRPr>
          </a:p>
        </p:txBody>
      </p:sp>
      <p:sp>
        <p:nvSpPr>
          <p:cNvPr id="5" name="TextBox 4"/>
          <p:cNvSpPr txBox="1"/>
          <p:nvPr/>
        </p:nvSpPr>
        <p:spPr>
          <a:xfrm>
            <a:off x="1251678" y="4353059"/>
            <a:ext cx="9296119" cy="2585323"/>
          </a:xfrm>
          <a:prstGeom prst="rect">
            <a:avLst/>
          </a:prstGeom>
          <a:noFill/>
        </p:spPr>
        <p:txBody>
          <a:bodyPr wrap="square" rtlCol="0">
            <a:spAutoFit/>
          </a:bodyPr>
          <a:lstStyle/>
          <a:p>
            <a:pPr>
              <a:lnSpc>
                <a:spcPct val="200000"/>
              </a:lnSpc>
            </a:pPr>
            <a:r>
              <a:rPr lang="en-US" sz="2400" dirty="0">
                <a:solidFill>
                  <a:prstClr val="black"/>
                </a:solidFill>
              </a:rPr>
              <a:t>1.  </a:t>
            </a:r>
            <a:r>
              <a:rPr lang="en-US" sz="2400" dirty="0" smtClean="0">
                <a:solidFill>
                  <a:prstClr val="black"/>
                </a:solidFill>
              </a:rPr>
              <a:t>Algernon knew how to complete the maze</a:t>
            </a:r>
            <a:endParaRPr lang="en-US" sz="2400" dirty="0">
              <a:solidFill>
                <a:prstClr val="black"/>
              </a:solidFill>
            </a:endParaRPr>
          </a:p>
          <a:p>
            <a:pPr>
              <a:lnSpc>
                <a:spcPct val="200000"/>
              </a:lnSpc>
            </a:pPr>
            <a:r>
              <a:rPr lang="en-US" sz="2400" dirty="0">
                <a:solidFill>
                  <a:prstClr val="black"/>
                </a:solidFill>
              </a:rPr>
              <a:t>2. </a:t>
            </a:r>
            <a:r>
              <a:rPr lang="en-US" sz="2400" dirty="0" smtClean="0">
                <a:solidFill>
                  <a:prstClr val="black"/>
                </a:solidFill>
              </a:rPr>
              <a:t>Charlie’s IQ went from 67 to over 200</a:t>
            </a:r>
            <a:endParaRPr lang="en-US" sz="2400" dirty="0">
              <a:solidFill>
                <a:prstClr val="black"/>
              </a:solidFill>
            </a:endParaRPr>
          </a:p>
          <a:p>
            <a:pPr>
              <a:lnSpc>
                <a:spcPct val="200000"/>
              </a:lnSpc>
            </a:pPr>
            <a:r>
              <a:rPr lang="en-US" sz="2400" dirty="0">
                <a:solidFill>
                  <a:prstClr val="black"/>
                </a:solidFill>
              </a:rPr>
              <a:t>3</a:t>
            </a:r>
            <a:r>
              <a:rPr lang="en-US" sz="2400" dirty="0" smtClean="0">
                <a:solidFill>
                  <a:prstClr val="black"/>
                </a:solidFill>
              </a:rPr>
              <a:t>. Flowers for Algernon is a short story by Daniel Keyes</a:t>
            </a:r>
            <a:endParaRPr lang="en-US" sz="2400" dirty="0">
              <a:solidFill>
                <a:prstClr val="black"/>
              </a:solidFill>
            </a:endParaRPr>
          </a:p>
          <a:p>
            <a:endParaRPr lang="en-US" dirty="0">
              <a:solidFill>
                <a:prstClr val="black"/>
              </a:solidFill>
            </a:endParaRPr>
          </a:p>
        </p:txBody>
      </p:sp>
      <p:sp>
        <p:nvSpPr>
          <p:cNvPr id="6" name="5-Point Star 5"/>
          <p:cNvSpPr/>
          <p:nvPr/>
        </p:nvSpPr>
        <p:spPr>
          <a:xfrm>
            <a:off x="7909845" y="184709"/>
            <a:ext cx="3769076" cy="352440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899302" y="1527092"/>
            <a:ext cx="1790163" cy="1200329"/>
          </a:xfrm>
          <a:prstGeom prst="rect">
            <a:avLst/>
          </a:prstGeom>
          <a:noFill/>
        </p:spPr>
        <p:txBody>
          <a:bodyPr wrap="square" rtlCol="0">
            <a:spAutoFit/>
          </a:bodyPr>
          <a:lstStyle/>
          <a:p>
            <a:pPr algn="ctr"/>
            <a:r>
              <a:rPr lang="en-US" dirty="0" smtClean="0">
                <a:latin typeface="Bernard MT Condensed" panose="02050806060905020404" pitchFamily="18" charset="0"/>
              </a:rPr>
              <a:t>Login to the laptop when you are finished with the warm-up!</a:t>
            </a:r>
            <a:endParaRPr lang="en-US" dirty="0">
              <a:latin typeface="Bernard MT Condensed" panose="02050806060905020404" pitchFamily="18" charset="0"/>
            </a:endParaRPr>
          </a:p>
        </p:txBody>
      </p:sp>
    </p:spTree>
    <p:extLst>
      <p:ext uri="{BB962C8B-B14F-4D97-AF65-F5344CB8AC3E}">
        <p14:creationId xmlns:p14="http://schemas.microsoft.com/office/powerpoint/2010/main" val="14966225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3/31</a:t>
            </a:r>
            <a:endParaRPr lang="en-US" dirty="0"/>
          </a:p>
        </p:txBody>
      </p:sp>
      <p:sp>
        <p:nvSpPr>
          <p:cNvPr id="3" name="Content Placeholder 2"/>
          <p:cNvSpPr>
            <a:spLocks noGrp="1"/>
          </p:cNvSpPr>
          <p:nvPr>
            <p:ph idx="1"/>
          </p:nvPr>
        </p:nvSpPr>
        <p:spPr>
          <a:xfrm>
            <a:off x="1603897" y="3088577"/>
            <a:ext cx="10178322" cy="3593591"/>
          </a:xfrm>
        </p:spPr>
        <p:txBody>
          <a:bodyPr>
            <a:noAutofit/>
          </a:bodyPr>
          <a:lstStyle/>
          <a:p>
            <a:r>
              <a:rPr lang="en-US" sz="7200" dirty="0" smtClean="0"/>
              <a:t>What do you know about the Holocaust, Hitler, and WWII?</a:t>
            </a:r>
            <a:endParaRPr lang="en-US" sz="7200" dirty="0"/>
          </a:p>
        </p:txBody>
      </p:sp>
      <p:pic>
        <p:nvPicPr>
          <p:cNvPr id="4" name="Picture 3"/>
          <p:cNvPicPr>
            <a:picLocks noChangeAspect="1"/>
          </p:cNvPicPr>
          <p:nvPr/>
        </p:nvPicPr>
        <p:blipFill>
          <a:blip r:embed="rId2"/>
          <a:stretch>
            <a:fillRect/>
          </a:stretch>
        </p:blipFill>
        <p:spPr>
          <a:xfrm>
            <a:off x="6693058" y="249198"/>
            <a:ext cx="3771278" cy="2839379"/>
          </a:xfrm>
          <a:prstGeom prst="rect">
            <a:avLst/>
          </a:prstGeom>
        </p:spPr>
      </p:pic>
    </p:spTree>
    <p:extLst>
      <p:ext uri="{BB962C8B-B14F-4D97-AF65-F5344CB8AC3E}">
        <p14:creationId xmlns:p14="http://schemas.microsoft.com/office/powerpoint/2010/main" val="3531643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43238"/>
            <a:ext cx="10178322" cy="1492132"/>
          </a:xfrm>
        </p:spPr>
        <p:txBody>
          <a:bodyPr>
            <a:normAutofit/>
          </a:bodyPr>
          <a:lstStyle/>
          <a:p>
            <a:r>
              <a:rPr lang="en-US" dirty="0" smtClean="0"/>
              <a:t>Fresh links @</a:t>
            </a:r>
            <a:br>
              <a:rPr lang="en-US" dirty="0" smtClean="0"/>
            </a:br>
            <a:r>
              <a:rPr lang="en-US" dirty="0" smtClean="0"/>
              <a:t>password: </a:t>
            </a:r>
            <a:r>
              <a:rPr lang="en-US" dirty="0" smtClean="0">
                <a:latin typeface="Bradley Hand ITC" panose="03070402050302030203" pitchFamily="66" charset="0"/>
              </a:rPr>
              <a:t>rats </a:t>
            </a:r>
            <a:endParaRPr lang="en-US" dirty="0">
              <a:latin typeface="Bradley Hand ITC" panose="03070402050302030203" pitchFamily="66" charset="0"/>
            </a:endParaRPr>
          </a:p>
        </p:txBody>
      </p:sp>
      <p:sp>
        <p:nvSpPr>
          <p:cNvPr id="3" name="Content Placeholder 2"/>
          <p:cNvSpPr>
            <a:spLocks noGrp="1"/>
          </p:cNvSpPr>
          <p:nvPr>
            <p:ph idx="1"/>
          </p:nvPr>
        </p:nvSpPr>
        <p:spPr/>
        <p:txBody>
          <a:bodyPr>
            <a:normAutofit/>
          </a:bodyPr>
          <a:lstStyle/>
          <a:p>
            <a:r>
              <a:rPr lang="en-US" sz="9600" dirty="0"/>
              <a:t>https://padlet.com/knowltonm/1617</a:t>
            </a:r>
          </a:p>
        </p:txBody>
      </p:sp>
    </p:spTree>
    <p:extLst>
      <p:ext uri="{BB962C8B-B14F-4D97-AF65-F5344CB8AC3E}">
        <p14:creationId xmlns:p14="http://schemas.microsoft.com/office/powerpoint/2010/main" val="368256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#3</a:t>
            </a:r>
            <a:endParaRPr lang="en-US" dirty="0"/>
          </a:p>
        </p:txBody>
      </p:sp>
      <p:sp>
        <p:nvSpPr>
          <p:cNvPr id="3" name="Content Placeholder 2"/>
          <p:cNvSpPr>
            <a:spLocks noGrp="1"/>
          </p:cNvSpPr>
          <p:nvPr>
            <p:ph idx="1"/>
          </p:nvPr>
        </p:nvSpPr>
        <p:spPr>
          <a:xfrm>
            <a:off x="1251678" y="1128452"/>
            <a:ext cx="10178322" cy="2915514"/>
          </a:xfrm>
        </p:spPr>
        <p:txBody>
          <a:bodyPr>
            <a:normAutofit fontScale="92500" lnSpcReduction="20000"/>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endParaRPr lang="en-US" dirty="0"/>
          </a:p>
        </p:txBody>
      </p:sp>
      <p:pic>
        <p:nvPicPr>
          <p:cNvPr id="4" name="Picture 3"/>
          <p:cNvPicPr>
            <a:picLocks noChangeAspect="1"/>
          </p:cNvPicPr>
          <p:nvPr/>
        </p:nvPicPr>
        <p:blipFill>
          <a:blip r:embed="rId2"/>
          <a:stretch>
            <a:fillRect/>
          </a:stretch>
        </p:blipFill>
        <p:spPr>
          <a:xfrm>
            <a:off x="2193380" y="3797056"/>
            <a:ext cx="9376461" cy="493819"/>
          </a:xfrm>
          <a:prstGeom prst="rect">
            <a:avLst/>
          </a:prstGeom>
        </p:spPr>
      </p:pic>
      <p:sp>
        <p:nvSpPr>
          <p:cNvPr id="5" name="TextBox 4"/>
          <p:cNvSpPr txBox="1"/>
          <p:nvPr/>
        </p:nvSpPr>
        <p:spPr>
          <a:xfrm>
            <a:off x="1556338" y="4205194"/>
            <a:ext cx="9569002" cy="2677656"/>
          </a:xfrm>
          <a:prstGeom prst="rect">
            <a:avLst/>
          </a:prstGeom>
          <a:noFill/>
        </p:spPr>
        <p:txBody>
          <a:bodyPr wrap="square" rtlCol="0">
            <a:spAutoFit/>
          </a:bodyPr>
          <a:lstStyle/>
          <a:p>
            <a:r>
              <a:rPr lang="en-US" sz="2400" dirty="0">
                <a:solidFill>
                  <a:prstClr val="black"/>
                </a:solidFill>
              </a:rPr>
              <a:t>4. </a:t>
            </a:r>
            <a:r>
              <a:rPr lang="en-US" sz="2400" dirty="0" err="1">
                <a:solidFill>
                  <a:prstClr val="black"/>
                </a:solidFill>
              </a:rPr>
              <a:t>stacy</a:t>
            </a:r>
            <a:r>
              <a:rPr lang="en-US" sz="2400" dirty="0">
                <a:solidFill>
                  <a:prstClr val="black"/>
                </a:solidFill>
              </a:rPr>
              <a:t> got a job at a company called computer world and bought a </a:t>
            </a:r>
            <a:r>
              <a:rPr lang="en-US" sz="2400" dirty="0" err="1">
                <a:solidFill>
                  <a:prstClr val="black"/>
                </a:solidFill>
              </a:rPr>
              <a:t>ipod</a:t>
            </a:r>
            <a:r>
              <a:rPr lang="en-US" sz="2400" dirty="0">
                <a:solidFill>
                  <a:prstClr val="black"/>
                </a:solidFill>
              </a:rPr>
              <a:t>.</a:t>
            </a:r>
          </a:p>
          <a:p>
            <a:endParaRPr lang="en-US" sz="2400" dirty="0">
              <a:solidFill>
                <a:prstClr val="black"/>
              </a:solidFill>
            </a:endParaRPr>
          </a:p>
          <a:p>
            <a:r>
              <a:rPr lang="en-US" sz="2400" dirty="0">
                <a:solidFill>
                  <a:prstClr val="black"/>
                </a:solidFill>
              </a:rPr>
              <a:t>5. Our textbook has a Picture of the astronaut john </a:t>
            </a:r>
            <a:r>
              <a:rPr lang="en-US" sz="2400" dirty="0" err="1">
                <a:solidFill>
                  <a:prstClr val="black"/>
                </a:solidFill>
              </a:rPr>
              <a:t>glenn</a:t>
            </a:r>
            <a:r>
              <a:rPr lang="en-US" sz="2400" dirty="0">
                <a:solidFill>
                  <a:prstClr val="black"/>
                </a:solidFill>
              </a:rPr>
              <a:t> inside the space ship called friendship 7.</a:t>
            </a:r>
          </a:p>
          <a:p>
            <a:endParaRPr lang="en-US" sz="2400" dirty="0">
              <a:solidFill>
                <a:prstClr val="black"/>
              </a:solidFill>
            </a:endParaRPr>
          </a:p>
          <a:p>
            <a:r>
              <a:rPr lang="en-US" sz="2400" dirty="0">
                <a:solidFill>
                  <a:prstClr val="black"/>
                </a:solidFill>
              </a:rPr>
              <a:t>6. The people screamed when they saw the flying Machine called the </a:t>
            </a:r>
            <a:r>
              <a:rPr lang="en-US" sz="2400" dirty="0" err="1">
                <a:solidFill>
                  <a:prstClr val="black"/>
                </a:solidFill>
              </a:rPr>
              <a:t>hindenburg</a:t>
            </a:r>
            <a:r>
              <a:rPr lang="en-US" sz="2400" dirty="0">
                <a:solidFill>
                  <a:prstClr val="black"/>
                </a:solidFill>
              </a:rPr>
              <a:t> explode.</a:t>
            </a:r>
          </a:p>
        </p:txBody>
      </p:sp>
    </p:spTree>
    <p:extLst>
      <p:ext uri="{BB962C8B-B14F-4D97-AF65-F5344CB8AC3E}">
        <p14:creationId xmlns:p14="http://schemas.microsoft.com/office/powerpoint/2010/main" val="366403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#3</a:t>
            </a:r>
            <a:endParaRPr lang="en-US" dirty="0"/>
          </a:p>
        </p:txBody>
      </p:sp>
      <p:sp>
        <p:nvSpPr>
          <p:cNvPr id="3" name="Content Placeholder 2"/>
          <p:cNvSpPr>
            <a:spLocks noGrp="1"/>
          </p:cNvSpPr>
          <p:nvPr>
            <p:ph idx="1"/>
          </p:nvPr>
        </p:nvSpPr>
        <p:spPr>
          <a:xfrm>
            <a:off x="1251678" y="1128452"/>
            <a:ext cx="10178322" cy="2915514"/>
          </a:xfrm>
        </p:spPr>
        <p:txBody>
          <a:bodyPr>
            <a:normAutofit fontScale="92500" lnSpcReduction="20000"/>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endParaRPr lang="en-US" dirty="0"/>
          </a:p>
        </p:txBody>
      </p:sp>
      <p:pic>
        <p:nvPicPr>
          <p:cNvPr id="4" name="Picture 3"/>
          <p:cNvPicPr>
            <a:picLocks noChangeAspect="1"/>
          </p:cNvPicPr>
          <p:nvPr/>
        </p:nvPicPr>
        <p:blipFill>
          <a:blip r:embed="rId2"/>
          <a:stretch>
            <a:fillRect/>
          </a:stretch>
        </p:blipFill>
        <p:spPr>
          <a:xfrm>
            <a:off x="2193380" y="3797056"/>
            <a:ext cx="9376461" cy="493819"/>
          </a:xfrm>
          <a:prstGeom prst="rect">
            <a:avLst/>
          </a:prstGeom>
        </p:spPr>
      </p:pic>
      <p:sp>
        <p:nvSpPr>
          <p:cNvPr id="5" name="TextBox 4"/>
          <p:cNvSpPr txBox="1"/>
          <p:nvPr/>
        </p:nvSpPr>
        <p:spPr>
          <a:xfrm>
            <a:off x="1556338" y="4205194"/>
            <a:ext cx="9569002" cy="2677656"/>
          </a:xfrm>
          <a:prstGeom prst="rect">
            <a:avLst/>
          </a:prstGeom>
          <a:noFill/>
        </p:spPr>
        <p:txBody>
          <a:bodyPr wrap="square" rtlCol="0">
            <a:spAutoFit/>
          </a:bodyPr>
          <a:lstStyle/>
          <a:p>
            <a:r>
              <a:rPr lang="en-US" sz="2400" dirty="0">
                <a:solidFill>
                  <a:prstClr val="black"/>
                </a:solidFill>
              </a:rPr>
              <a:t>7. The Smith’s Guests wanted to eat breakfast at the famous restaurant called the black forest café.</a:t>
            </a:r>
          </a:p>
          <a:p>
            <a:endParaRPr lang="en-US" sz="2400" dirty="0">
              <a:solidFill>
                <a:prstClr val="black"/>
              </a:solidFill>
            </a:endParaRPr>
          </a:p>
          <a:p>
            <a:r>
              <a:rPr lang="en-US" sz="2400" dirty="0">
                <a:solidFill>
                  <a:prstClr val="black"/>
                </a:solidFill>
              </a:rPr>
              <a:t>8. Annie’s family bought a </a:t>
            </a:r>
            <a:r>
              <a:rPr lang="en-US" sz="2400" dirty="0" err="1">
                <a:solidFill>
                  <a:prstClr val="black"/>
                </a:solidFill>
              </a:rPr>
              <a:t>toyota</a:t>
            </a:r>
            <a:r>
              <a:rPr lang="en-US" sz="2400" dirty="0">
                <a:solidFill>
                  <a:prstClr val="black"/>
                </a:solidFill>
              </a:rPr>
              <a:t> van that they called tiny.</a:t>
            </a:r>
          </a:p>
          <a:p>
            <a:endParaRPr lang="en-US" sz="2400" dirty="0">
              <a:solidFill>
                <a:prstClr val="black"/>
              </a:solidFill>
            </a:endParaRPr>
          </a:p>
          <a:p>
            <a:r>
              <a:rPr lang="en-US" sz="2400" dirty="0">
                <a:solidFill>
                  <a:prstClr val="black"/>
                </a:solidFill>
              </a:rPr>
              <a:t>9. The train that my grandmother rode was called the silver bullet express.</a:t>
            </a:r>
          </a:p>
          <a:p>
            <a:endParaRPr lang="en-US" sz="2400" dirty="0">
              <a:solidFill>
                <a:prstClr val="black"/>
              </a:solidFill>
            </a:endParaRPr>
          </a:p>
        </p:txBody>
      </p:sp>
    </p:spTree>
    <p:extLst>
      <p:ext uri="{BB962C8B-B14F-4D97-AF65-F5344CB8AC3E}">
        <p14:creationId xmlns:p14="http://schemas.microsoft.com/office/powerpoint/2010/main" val="395134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132" y="176323"/>
            <a:ext cx="10178322" cy="1492132"/>
          </a:xfrm>
        </p:spPr>
        <p:txBody>
          <a:bodyPr/>
          <a:lstStyle/>
          <a:p>
            <a:r>
              <a:rPr lang="en-US" dirty="0" smtClean="0"/>
              <a:t>Capitalization #4</a:t>
            </a:r>
            <a:endParaRPr lang="en-US" dirty="0"/>
          </a:p>
        </p:txBody>
      </p:sp>
      <p:sp>
        <p:nvSpPr>
          <p:cNvPr id="3" name="Content Placeholder 2"/>
          <p:cNvSpPr>
            <a:spLocks noGrp="1"/>
          </p:cNvSpPr>
          <p:nvPr>
            <p:ph idx="1"/>
          </p:nvPr>
        </p:nvSpPr>
        <p:spPr>
          <a:xfrm>
            <a:off x="1097132" y="922389"/>
            <a:ext cx="10178322" cy="3148884"/>
          </a:xfrm>
        </p:spPr>
        <p:txBody>
          <a:bodyPr>
            <a:normAutofit fontScale="85000" lnSpcReduction="20000"/>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endParaRPr lang="en-US" dirty="0"/>
          </a:p>
        </p:txBody>
      </p:sp>
      <p:pic>
        <p:nvPicPr>
          <p:cNvPr id="4" name="Picture 3"/>
          <p:cNvPicPr>
            <a:picLocks noChangeAspect="1"/>
          </p:cNvPicPr>
          <p:nvPr/>
        </p:nvPicPr>
        <p:blipFill>
          <a:blip r:embed="rId2"/>
          <a:stretch>
            <a:fillRect/>
          </a:stretch>
        </p:blipFill>
        <p:spPr>
          <a:xfrm>
            <a:off x="2206260" y="4071273"/>
            <a:ext cx="9376461" cy="493819"/>
          </a:xfrm>
          <a:prstGeom prst="rect">
            <a:avLst/>
          </a:prstGeom>
        </p:spPr>
      </p:pic>
      <p:sp>
        <p:nvSpPr>
          <p:cNvPr id="5" name="TextBox 4"/>
          <p:cNvSpPr txBox="1"/>
          <p:nvPr/>
        </p:nvSpPr>
        <p:spPr>
          <a:xfrm>
            <a:off x="1390918" y="4549676"/>
            <a:ext cx="8564451" cy="2308324"/>
          </a:xfrm>
          <a:prstGeom prst="rect">
            <a:avLst/>
          </a:prstGeom>
          <a:noFill/>
        </p:spPr>
        <p:txBody>
          <a:bodyPr wrap="square" rtlCol="0">
            <a:spAutoFit/>
          </a:bodyPr>
          <a:lstStyle/>
          <a:p>
            <a:r>
              <a:rPr lang="en-US" sz="2400" dirty="0"/>
              <a:t>1. cupid is a symbol of valentine’s day, celebrated on February 14.</a:t>
            </a:r>
          </a:p>
          <a:p>
            <a:endParaRPr lang="en-US" sz="2400" dirty="0"/>
          </a:p>
          <a:p>
            <a:r>
              <a:rPr lang="en-US" sz="2400" dirty="0"/>
              <a:t>2. Labor day is the first Monday in </a:t>
            </a:r>
            <a:r>
              <a:rPr lang="en-US" sz="2400" dirty="0" err="1"/>
              <a:t>september</a:t>
            </a:r>
            <a:r>
              <a:rPr lang="en-US" sz="2400" dirty="0"/>
              <a:t>.</a:t>
            </a:r>
          </a:p>
          <a:p>
            <a:endParaRPr lang="en-US" sz="2400" dirty="0"/>
          </a:p>
          <a:p>
            <a:r>
              <a:rPr lang="en-US" sz="2400" dirty="0"/>
              <a:t>3. the </a:t>
            </a:r>
            <a:r>
              <a:rPr lang="en-US" sz="2400" dirty="0" err="1"/>
              <a:t>baltimore</a:t>
            </a:r>
            <a:r>
              <a:rPr lang="en-US" sz="2400" dirty="0"/>
              <a:t> colts and the </a:t>
            </a:r>
            <a:r>
              <a:rPr lang="en-US" sz="2400" dirty="0" err="1"/>
              <a:t>oakland</a:t>
            </a:r>
            <a:r>
              <a:rPr lang="en-US" sz="2400" dirty="0"/>
              <a:t> raiders are great football teams</a:t>
            </a:r>
            <a:r>
              <a:rPr lang="en-US" dirty="0"/>
              <a:t>.</a:t>
            </a:r>
          </a:p>
        </p:txBody>
      </p:sp>
    </p:spTree>
    <p:extLst>
      <p:ext uri="{BB962C8B-B14F-4D97-AF65-F5344CB8AC3E}">
        <p14:creationId xmlns:p14="http://schemas.microsoft.com/office/powerpoint/2010/main" val="203353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132" y="176323"/>
            <a:ext cx="10178322" cy="1492132"/>
          </a:xfrm>
        </p:spPr>
        <p:txBody>
          <a:bodyPr/>
          <a:lstStyle/>
          <a:p>
            <a:r>
              <a:rPr lang="en-US" dirty="0" smtClean="0"/>
              <a:t>Capitalization #4</a:t>
            </a:r>
            <a:endParaRPr lang="en-US" dirty="0"/>
          </a:p>
        </p:txBody>
      </p:sp>
      <p:sp>
        <p:nvSpPr>
          <p:cNvPr id="3" name="Content Placeholder 2"/>
          <p:cNvSpPr>
            <a:spLocks noGrp="1"/>
          </p:cNvSpPr>
          <p:nvPr>
            <p:ph idx="1"/>
          </p:nvPr>
        </p:nvSpPr>
        <p:spPr>
          <a:xfrm>
            <a:off x="1097132" y="922389"/>
            <a:ext cx="10178322" cy="3148884"/>
          </a:xfrm>
        </p:spPr>
        <p:txBody>
          <a:bodyPr>
            <a:normAutofit fontScale="85000" lnSpcReduction="20000"/>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endParaRPr lang="en-US" dirty="0"/>
          </a:p>
        </p:txBody>
      </p:sp>
      <p:pic>
        <p:nvPicPr>
          <p:cNvPr id="4" name="Picture 3"/>
          <p:cNvPicPr>
            <a:picLocks noChangeAspect="1"/>
          </p:cNvPicPr>
          <p:nvPr/>
        </p:nvPicPr>
        <p:blipFill>
          <a:blip r:embed="rId2"/>
          <a:stretch>
            <a:fillRect/>
          </a:stretch>
        </p:blipFill>
        <p:spPr>
          <a:xfrm>
            <a:off x="2206260" y="4071273"/>
            <a:ext cx="9376461" cy="493819"/>
          </a:xfrm>
          <a:prstGeom prst="rect">
            <a:avLst/>
          </a:prstGeom>
        </p:spPr>
      </p:pic>
      <p:sp>
        <p:nvSpPr>
          <p:cNvPr id="5" name="TextBox 4"/>
          <p:cNvSpPr txBox="1"/>
          <p:nvPr/>
        </p:nvSpPr>
        <p:spPr>
          <a:xfrm>
            <a:off x="1390918" y="4549676"/>
            <a:ext cx="8564451" cy="2308324"/>
          </a:xfrm>
          <a:prstGeom prst="rect">
            <a:avLst/>
          </a:prstGeom>
          <a:noFill/>
        </p:spPr>
        <p:txBody>
          <a:bodyPr wrap="square" rtlCol="0">
            <a:spAutoFit/>
          </a:bodyPr>
          <a:lstStyle/>
          <a:p>
            <a:r>
              <a:rPr lang="en-US" sz="2400" dirty="0">
                <a:solidFill>
                  <a:prstClr val="black"/>
                </a:solidFill>
              </a:rPr>
              <a:t>4. The university of Michigan is in the city of </a:t>
            </a:r>
            <a:r>
              <a:rPr lang="en-US" sz="2400" dirty="0" err="1">
                <a:solidFill>
                  <a:prstClr val="black"/>
                </a:solidFill>
              </a:rPr>
              <a:t>ann</a:t>
            </a:r>
            <a:r>
              <a:rPr lang="en-US" sz="2400" dirty="0">
                <a:solidFill>
                  <a:prstClr val="black"/>
                </a:solidFill>
              </a:rPr>
              <a:t> harbor.</a:t>
            </a:r>
          </a:p>
          <a:p>
            <a:endParaRPr lang="en-US" sz="2400" dirty="0">
              <a:solidFill>
                <a:prstClr val="black"/>
              </a:solidFill>
            </a:endParaRPr>
          </a:p>
          <a:p>
            <a:r>
              <a:rPr lang="en-US" sz="2400" dirty="0">
                <a:solidFill>
                  <a:prstClr val="black"/>
                </a:solidFill>
              </a:rPr>
              <a:t>5. the game will be played on new year’s which is on </a:t>
            </a:r>
            <a:r>
              <a:rPr lang="en-US" sz="2400" dirty="0" err="1">
                <a:solidFill>
                  <a:prstClr val="black"/>
                </a:solidFill>
              </a:rPr>
              <a:t>january</a:t>
            </a:r>
            <a:r>
              <a:rPr lang="en-US" sz="2400" dirty="0">
                <a:solidFill>
                  <a:prstClr val="black"/>
                </a:solidFill>
              </a:rPr>
              <a:t> 1st.</a:t>
            </a:r>
          </a:p>
          <a:p>
            <a:endParaRPr lang="en-US" sz="2400" dirty="0">
              <a:solidFill>
                <a:prstClr val="black"/>
              </a:solidFill>
            </a:endParaRPr>
          </a:p>
          <a:p>
            <a:r>
              <a:rPr lang="en-US" sz="2400" dirty="0">
                <a:solidFill>
                  <a:prstClr val="black"/>
                </a:solidFill>
              </a:rPr>
              <a:t>6. </a:t>
            </a:r>
            <a:r>
              <a:rPr lang="en-US" sz="2400" dirty="0" err="1">
                <a:solidFill>
                  <a:prstClr val="black"/>
                </a:solidFill>
              </a:rPr>
              <a:t>i</a:t>
            </a:r>
            <a:r>
              <a:rPr lang="en-US" sz="2400" dirty="0">
                <a:solidFill>
                  <a:prstClr val="black"/>
                </a:solidFill>
              </a:rPr>
              <a:t> might be going to </a:t>
            </a:r>
            <a:r>
              <a:rPr lang="en-US" sz="2400" dirty="0" err="1">
                <a:solidFill>
                  <a:prstClr val="black"/>
                </a:solidFill>
              </a:rPr>
              <a:t>avalon</a:t>
            </a:r>
            <a:r>
              <a:rPr lang="en-US" sz="2400" dirty="0">
                <a:solidFill>
                  <a:prstClr val="black"/>
                </a:solidFill>
              </a:rPr>
              <a:t> middle school next door in the sixth grade</a:t>
            </a:r>
            <a:r>
              <a:rPr lang="en-US" dirty="0">
                <a:solidFill>
                  <a:prstClr val="black"/>
                </a:solidFill>
              </a:rPr>
              <a:t>.</a:t>
            </a:r>
          </a:p>
        </p:txBody>
      </p:sp>
    </p:spTree>
    <p:extLst>
      <p:ext uri="{BB962C8B-B14F-4D97-AF65-F5344CB8AC3E}">
        <p14:creationId xmlns:p14="http://schemas.microsoft.com/office/powerpoint/2010/main" val="345864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132" y="176323"/>
            <a:ext cx="10178322" cy="1492132"/>
          </a:xfrm>
        </p:spPr>
        <p:txBody>
          <a:bodyPr/>
          <a:lstStyle/>
          <a:p>
            <a:r>
              <a:rPr lang="en-US" dirty="0" smtClean="0"/>
              <a:t>Capitalization #4</a:t>
            </a:r>
            <a:endParaRPr lang="en-US" dirty="0"/>
          </a:p>
        </p:txBody>
      </p:sp>
      <p:sp>
        <p:nvSpPr>
          <p:cNvPr id="3" name="Content Placeholder 2"/>
          <p:cNvSpPr>
            <a:spLocks noGrp="1"/>
          </p:cNvSpPr>
          <p:nvPr>
            <p:ph idx="1"/>
          </p:nvPr>
        </p:nvSpPr>
        <p:spPr>
          <a:xfrm>
            <a:off x="1097132" y="922389"/>
            <a:ext cx="10178322" cy="3148884"/>
          </a:xfrm>
        </p:spPr>
        <p:txBody>
          <a:bodyPr>
            <a:normAutofit fontScale="85000" lnSpcReduction="20000"/>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endParaRPr lang="en-US" dirty="0"/>
          </a:p>
        </p:txBody>
      </p:sp>
      <p:pic>
        <p:nvPicPr>
          <p:cNvPr id="4" name="Picture 3"/>
          <p:cNvPicPr>
            <a:picLocks noChangeAspect="1"/>
          </p:cNvPicPr>
          <p:nvPr/>
        </p:nvPicPr>
        <p:blipFill>
          <a:blip r:embed="rId2"/>
          <a:stretch>
            <a:fillRect/>
          </a:stretch>
        </p:blipFill>
        <p:spPr>
          <a:xfrm>
            <a:off x="2206260" y="4071273"/>
            <a:ext cx="9376461" cy="493819"/>
          </a:xfrm>
          <a:prstGeom prst="rect">
            <a:avLst/>
          </a:prstGeom>
        </p:spPr>
      </p:pic>
      <p:sp>
        <p:nvSpPr>
          <p:cNvPr id="5" name="TextBox 4"/>
          <p:cNvSpPr txBox="1"/>
          <p:nvPr/>
        </p:nvSpPr>
        <p:spPr>
          <a:xfrm>
            <a:off x="1571222" y="4504457"/>
            <a:ext cx="8564451" cy="1938992"/>
          </a:xfrm>
          <a:prstGeom prst="rect">
            <a:avLst/>
          </a:prstGeom>
          <a:noFill/>
        </p:spPr>
        <p:txBody>
          <a:bodyPr wrap="square" rtlCol="0">
            <a:spAutoFit/>
          </a:bodyPr>
          <a:lstStyle/>
          <a:p>
            <a:r>
              <a:rPr lang="en-US" sz="2000" dirty="0">
                <a:solidFill>
                  <a:prstClr val="black"/>
                </a:solidFill>
              </a:rPr>
              <a:t>7. On </a:t>
            </a:r>
            <a:r>
              <a:rPr lang="en-US" sz="2000" dirty="0" err="1">
                <a:solidFill>
                  <a:prstClr val="black"/>
                </a:solidFill>
              </a:rPr>
              <a:t>november</a:t>
            </a:r>
            <a:r>
              <a:rPr lang="en-US" sz="2000" dirty="0">
                <a:solidFill>
                  <a:prstClr val="black"/>
                </a:solidFill>
              </a:rPr>
              <a:t> 11, we celebrate veteran’s day.</a:t>
            </a:r>
          </a:p>
          <a:p>
            <a:endParaRPr lang="en-US" sz="2000" dirty="0">
              <a:solidFill>
                <a:prstClr val="black"/>
              </a:solidFill>
            </a:endParaRPr>
          </a:p>
          <a:p>
            <a:r>
              <a:rPr lang="en-US" sz="2000" dirty="0">
                <a:solidFill>
                  <a:prstClr val="black"/>
                </a:solidFill>
              </a:rPr>
              <a:t>8. she and </a:t>
            </a:r>
            <a:r>
              <a:rPr lang="en-US" sz="2000" dirty="0" err="1">
                <a:solidFill>
                  <a:prstClr val="black"/>
                </a:solidFill>
              </a:rPr>
              <a:t>i</a:t>
            </a:r>
            <a:r>
              <a:rPr lang="en-US" sz="2000" dirty="0">
                <a:solidFill>
                  <a:prstClr val="black"/>
                </a:solidFill>
              </a:rPr>
              <a:t> are astronauts with the national air and space association called </a:t>
            </a:r>
            <a:r>
              <a:rPr lang="en-US" sz="2000" dirty="0" err="1">
                <a:solidFill>
                  <a:prstClr val="black"/>
                </a:solidFill>
              </a:rPr>
              <a:t>nasa</a:t>
            </a:r>
            <a:r>
              <a:rPr lang="en-US" sz="2000" dirty="0">
                <a:solidFill>
                  <a:prstClr val="black"/>
                </a:solidFill>
              </a:rPr>
              <a:t>.</a:t>
            </a:r>
          </a:p>
          <a:p>
            <a:endParaRPr lang="en-US" sz="2000" dirty="0">
              <a:solidFill>
                <a:prstClr val="black"/>
              </a:solidFill>
            </a:endParaRPr>
          </a:p>
          <a:p>
            <a:r>
              <a:rPr lang="en-US" sz="2000" dirty="0">
                <a:solidFill>
                  <a:prstClr val="black"/>
                </a:solidFill>
              </a:rPr>
              <a:t>9. king john of </a:t>
            </a:r>
            <a:r>
              <a:rPr lang="en-US" sz="2000" dirty="0" err="1">
                <a:solidFill>
                  <a:prstClr val="black"/>
                </a:solidFill>
              </a:rPr>
              <a:t>england</a:t>
            </a:r>
            <a:r>
              <a:rPr lang="en-US" sz="2000" dirty="0">
                <a:solidFill>
                  <a:prstClr val="black"/>
                </a:solidFill>
              </a:rPr>
              <a:t> signed an important Paper called the magna carta during the middle ages.</a:t>
            </a:r>
          </a:p>
        </p:txBody>
      </p:sp>
    </p:spTree>
    <p:extLst>
      <p:ext uri="{BB962C8B-B14F-4D97-AF65-F5344CB8AC3E}">
        <p14:creationId xmlns:p14="http://schemas.microsoft.com/office/powerpoint/2010/main" val="2208405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#5</a:t>
            </a:r>
            <a:endParaRPr lang="en-US" dirty="0"/>
          </a:p>
        </p:txBody>
      </p:sp>
      <p:sp>
        <p:nvSpPr>
          <p:cNvPr id="3" name="Content Placeholder 2"/>
          <p:cNvSpPr>
            <a:spLocks noGrp="1"/>
          </p:cNvSpPr>
          <p:nvPr>
            <p:ph idx="1"/>
          </p:nvPr>
        </p:nvSpPr>
        <p:spPr>
          <a:xfrm>
            <a:off x="1251678" y="767842"/>
            <a:ext cx="10178322" cy="3907188"/>
          </a:xfrm>
        </p:spPr>
        <p:txBody>
          <a:bodyPr>
            <a:normAutofit fontScale="85000" lnSpcReduction="20000"/>
          </a:bodyPr>
          <a:lstStyle/>
          <a:p>
            <a:pPr marL="0" indent="0">
              <a:buNone/>
            </a:pPr>
            <a:endParaRPr lang="en-US" dirty="0"/>
          </a:p>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r>
              <a:rPr lang="en-US" dirty="0" smtClean="0"/>
              <a:t>.</a:t>
            </a:r>
          </a:p>
          <a:p>
            <a:r>
              <a:rPr lang="en-US" dirty="0" smtClean="0"/>
              <a:t>abbreviations</a:t>
            </a:r>
            <a:endParaRPr lang="en-US" dirty="0"/>
          </a:p>
          <a:p>
            <a:endParaRPr lang="en-US" dirty="0"/>
          </a:p>
        </p:txBody>
      </p:sp>
      <p:pic>
        <p:nvPicPr>
          <p:cNvPr id="4" name="Picture 3"/>
          <p:cNvPicPr>
            <a:picLocks noChangeAspect="1"/>
          </p:cNvPicPr>
          <p:nvPr/>
        </p:nvPicPr>
        <p:blipFill>
          <a:blip r:embed="rId2"/>
          <a:stretch>
            <a:fillRect/>
          </a:stretch>
        </p:blipFill>
        <p:spPr>
          <a:xfrm>
            <a:off x="3043386" y="4181211"/>
            <a:ext cx="9376461" cy="493819"/>
          </a:xfrm>
          <a:prstGeom prst="rect">
            <a:avLst/>
          </a:prstGeom>
        </p:spPr>
      </p:pic>
      <p:sp>
        <p:nvSpPr>
          <p:cNvPr id="5" name="TextBox 4"/>
          <p:cNvSpPr txBox="1"/>
          <p:nvPr/>
        </p:nvSpPr>
        <p:spPr>
          <a:xfrm>
            <a:off x="1815921" y="4675030"/>
            <a:ext cx="8203842" cy="1938992"/>
          </a:xfrm>
          <a:prstGeom prst="rect">
            <a:avLst/>
          </a:prstGeom>
          <a:noFill/>
        </p:spPr>
        <p:txBody>
          <a:bodyPr wrap="square" rtlCol="0">
            <a:spAutoFit/>
          </a:bodyPr>
          <a:lstStyle/>
          <a:p>
            <a:r>
              <a:rPr lang="en-US" sz="2400" dirty="0"/>
              <a:t>1. I have read a book about </a:t>
            </a:r>
            <a:r>
              <a:rPr lang="en-US" sz="2400" dirty="0" err="1"/>
              <a:t>pres</a:t>
            </a:r>
            <a:r>
              <a:rPr lang="en-US" sz="2400" dirty="0"/>
              <a:t> </a:t>
            </a:r>
            <a:r>
              <a:rPr lang="en-US" sz="2400" dirty="0" err="1"/>
              <a:t>george</a:t>
            </a:r>
            <a:r>
              <a:rPr lang="en-US" sz="2400" dirty="0"/>
              <a:t> bush, </a:t>
            </a:r>
            <a:r>
              <a:rPr lang="en-US" sz="2400" dirty="0" err="1"/>
              <a:t>jr.</a:t>
            </a:r>
            <a:endParaRPr lang="en-US" sz="2400" dirty="0"/>
          </a:p>
          <a:p>
            <a:endParaRPr lang="en-US" sz="2400" dirty="0"/>
          </a:p>
          <a:p>
            <a:r>
              <a:rPr lang="en-US" sz="2400" dirty="0"/>
              <a:t>2. </a:t>
            </a:r>
            <a:r>
              <a:rPr lang="en-US" sz="2400" dirty="0" err="1"/>
              <a:t>phineas</a:t>
            </a:r>
            <a:r>
              <a:rPr lang="en-US" sz="2400" dirty="0"/>
              <a:t> newborn was a famous </a:t>
            </a:r>
            <a:r>
              <a:rPr lang="en-US" sz="2400" dirty="0" err="1"/>
              <a:t>american</a:t>
            </a:r>
            <a:r>
              <a:rPr lang="en-US" sz="2400" dirty="0"/>
              <a:t> jazz piano player.</a:t>
            </a:r>
          </a:p>
          <a:p>
            <a:endParaRPr lang="en-US" sz="2400" dirty="0"/>
          </a:p>
          <a:p>
            <a:r>
              <a:rPr lang="en-US" sz="2400" dirty="0"/>
              <a:t>3. </a:t>
            </a:r>
            <a:r>
              <a:rPr lang="en-US" sz="2400" dirty="0" err="1"/>
              <a:t>dennis</a:t>
            </a:r>
            <a:r>
              <a:rPr lang="en-US" sz="2400" dirty="0"/>
              <a:t> is an engineer for the company </a:t>
            </a:r>
            <a:r>
              <a:rPr lang="en-US" sz="2400" dirty="0" err="1"/>
              <a:t>technico</a:t>
            </a:r>
            <a:r>
              <a:rPr lang="en-US" sz="2400" dirty="0"/>
              <a:t>, </a:t>
            </a:r>
            <a:r>
              <a:rPr lang="en-US" sz="2400" dirty="0" err="1"/>
              <a:t>inc.</a:t>
            </a:r>
            <a:endParaRPr lang="en-US" sz="2400" dirty="0"/>
          </a:p>
        </p:txBody>
      </p:sp>
    </p:spTree>
    <p:extLst>
      <p:ext uri="{BB962C8B-B14F-4D97-AF65-F5344CB8AC3E}">
        <p14:creationId xmlns:p14="http://schemas.microsoft.com/office/powerpoint/2010/main" val="30992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#5</a:t>
            </a:r>
            <a:endParaRPr lang="en-US" dirty="0"/>
          </a:p>
        </p:txBody>
      </p:sp>
      <p:sp>
        <p:nvSpPr>
          <p:cNvPr id="3" name="Content Placeholder 2"/>
          <p:cNvSpPr>
            <a:spLocks noGrp="1"/>
          </p:cNvSpPr>
          <p:nvPr>
            <p:ph idx="1"/>
          </p:nvPr>
        </p:nvSpPr>
        <p:spPr>
          <a:xfrm>
            <a:off x="1251678" y="767842"/>
            <a:ext cx="10178322" cy="3907188"/>
          </a:xfrm>
        </p:spPr>
        <p:txBody>
          <a:bodyPr>
            <a:normAutofit fontScale="85000" lnSpcReduction="20000"/>
          </a:bodyPr>
          <a:lstStyle/>
          <a:p>
            <a:pPr marL="0" indent="0">
              <a:buNone/>
            </a:pPr>
            <a:endParaRPr lang="en-US" dirty="0"/>
          </a:p>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r>
              <a:rPr lang="en-US" dirty="0" smtClean="0"/>
              <a:t>.</a:t>
            </a:r>
          </a:p>
          <a:p>
            <a:r>
              <a:rPr lang="en-US" dirty="0" smtClean="0"/>
              <a:t>abbreviations</a:t>
            </a:r>
            <a:endParaRPr lang="en-US" dirty="0"/>
          </a:p>
          <a:p>
            <a:endParaRPr lang="en-US" dirty="0"/>
          </a:p>
        </p:txBody>
      </p:sp>
      <p:pic>
        <p:nvPicPr>
          <p:cNvPr id="4" name="Picture 3"/>
          <p:cNvPicPr>
            <a:picLocks noChangeAspect="1"/>
          </p:cNvPicPr>
          <p:nvPr/>
        </p:nvPicPr>
        <p:blipFill>
          <a:blip r:embed="rId2"/>
          <a:stretch>
            <a:fillRect/>
          </a:stretch>
        </p:blipFill>
        <p:spPr>
          <a:xfrm>
            <a:off x="3043386" y="4181211"/>
            <a:ext cx="9376461" cy="493819"/>
          </a:xfrm>
          <a:prstGeom prst="rect">
            <a:avLst/>
          </a:prstGeom>
        </p:spPr>
      </p:pic>
      <p:sp>
        <p:nvSpPr>
          <p:cNvPr id="5" name="TextBox 4"/>
          <p:cNvSpPr txBox="1"/>
          <p:nvPr/>
        </p:nvSpPr>
        <p:spPr>
          <a:xfrm>
            <a:off x="1687132" y="4611231"/>
            <a:ext cx="8203842" cy="2246769"/>
          </a:xfrm>
          <a:prstGeom prst="rect">
            <a:avLst/>
          </a:prstGeom>
          <a:noFill/>
        </p:spPr>
        <p:txBody>
          <a:bodyPr wrap="square" rtlCol="0">
            <a:spAutoFit/>
          </a:bodyPr>
          <a:lstStyle/>
          <a:p>
            <a:r>
              <a:rPr lang="en-US" sz="2000" dirty="0">
                <a:solidFill>
                  <a:prstClr val="black"/>
                </a:solidFill>
              </a:rPr>
              <a:t>4. The woman was known for her exceptional photographs of the city of </a:t>
            </a:r>
            <a:r>
              <a:rPr lang="en-US" sz="2000" dirty="0" err="1">
                <a:solidFill>
                  <a:prstClr val="black"/>
                </a:solidFill>
              </a:rPr>
              <a:t>st.</a:t>
            </a:r>
            <a:r>
              <a:rPr lang="en-US" sz="2000" dirty="0">
                <a:solidFill>
                  <a:prstClr val="black"/>
                </a:solidFill>
              </a:rPr>
              <a:t> </a:t>
            </a:r>
            <a:r>
              <a:rPr lang="en-US" sz="2000" dirty="0" err="1">
                <a:solidFill>
                  <a:prstClr val="black"/>
                </a:solidFill>
              </a:rPr>
              <a:t>petersburg</a:t>
            </a:r>
            <a:r>
              <a:rPr lang="en-US" sz="2000" dirty="0">
                <a:solidFill>
                  <a:prstClr val="black"/>
                </a:solidFill>
              </a:rPr>
              <a:t> in </a:t>
            </a:r>
            <a:r>
              <a:rPr lang="en-US" sz="2000" dirty="0" err="1">
                <a:solidFill>
                  <a:prstClr val="black"/>
                </a:solidFill>
              </a:rPr>
              <a:t>russia</a:t>
            </a:r>
            <a:r>
              <a:rPr lang="en-US" sz="2000" dirty="0">
                <a:solidFill>
                  <a:prstClr val="black"/>
                </a:solidFill>
              </a:rPr>
              <a:t>.</a:t>
            </a:r>
          </a:p>
          <a:p>
            <a:endParaRPr lang="en-US" sz="2000" dirty="0">
              <a:solidFill>
                <a:prstClr val="black"/>
              </a:solidFill>
            </a:endParaRPr>
          </a:p>
          <a:p>
            <a:r>
              <a:rPr lang="en-US" sz="2000" dirty="0">
                <a:solidFill>
                  <a:prstClr val="black"/>
                </a:solidFill>
              </a:rPr>
              <a:t>5. </a:t>
            </a:r>
            <a:r>
              <a:rPr lang="en-US" sz="2000" dirty="0" err="1">
                <a:solidFill>
                  <a:prstClr val="black"/>
                </a:solidFill>
              </a:rPr>
              <a:t>joyce</a:t>
            </a:r>
            <a:r>
              <a:rPr lang="en-US" sz="2000" dirty="0">
                <a:solidFill>
                  <a:prstClr val="black"/>
                </a:solidFill>
              </a:rPr>
              <a:t> day, </a:t>
            </a:r>
            <a:r>
              <a:rPr lang="en-US" sz="2000" dirty="0" err="1">
                <a:solidFill>
                  <a:prstClr val="black"/>
                </a:solidFill>
              </a:rPr>
              <a:t>rn</a:t>
            </a:r>
            <a:r>
              <a:rPr lang="en-US" sz="2000" dirty="0">
                <a:solidFill>
                  <a:prstClr val="black"/>
                </a:solidFill>
              </a:rPr>
              <a:t>, spoke to our Class today about her job as a registered nurse in the local hospital.</a:t>
            </a:r>
          </a:p>
          <a:p>
            <a:endParaRPr lang="en-US" sz="2000" dirty="0">
              <a:solidFill>
                <a:prstClr val="black"/>
              </a:solidFill>
            </a:endParaRPr>
          </a:p>
          <a:p>
            <a:r>
              <a:rPr lang="en-US" sz="2000" dirty="0">
                <a:solidFill>
                  <a:prstClr val="black"/>
                </a:solidFill>
              </a:rPr>
              <a:t>6. Our school’s address is 3740 </a:t>
            </a:r>
            <a:r>
              <a:rPr lang="en-US" sz="2000" dirty="0" err="1">
                <a:solidFill>
                  <a:prstClr val="black"/>
                </a:solidFill>
              </a:rPr>
              <a:t>excalibur</a:t>
            </a:r>
            <a:r>
              <a:rPr lang="en-US" sz="2000" dirty="0">
                <a:solidFill>
                  <a:prstClr val="black"/>
                </a:solidFill>
              </a:rPr>
              <a:t> way, </a:t>
            </a:r>
            <a:r>
              <a:rPr lang="en-US" sz="2000" dirty="0" err="1">
                <a:solidFill>
                  <a:prstClr val="black"/>
                </a:solidFill>
              </a:rPr>
              <a:t>milton</a:t>
            </a:r>
            <a:r>
              <a:rPr lang="en-US" sz="2000" dirty="0">
                <a:solidFill>
                  <a:prstClr val="black"/>
                </a:solidFill>
              </a:rPr>
              <a:t>, </a:t>
            </a:r>
            <a:r>
              <a:rPr lang="en-US" sz="2000" dirty="0" err="1">
                <a:solidFill>
                  <a:prstClr val="black"/>
                </a:solidFill>
              </a:rPr>
              <a:t>fla.</a:t>
            </a:r>
            <a:r>
              <a:rPr lang="en-US" sz="2000" dirty="0">
                <a:solidFill>
                  <a:prstClr val="black"/>
                </a:solidFill>
              </a:rPr>
              <a:t> 32583.</a:t>
            </a:r>
          </a:p>
        </p:txBody>
      </p:sp>
    </p:spTree>
    <p:extLst>
      <p:ext uri="{BB962C8B-B14F-4D97-AF65-F5344CB8AC3E}">
        <p14:creationId xmlns:p14="http://schemas.microsoft.com/office/powerpoint/2010/main" val="83876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#5</a:t>
            </a:r>
            <a:endParaRPr lang="en-US" dirty="0"/>
          </a:p>
        </p:txBody>
      </p:sp>
      <p:sp>
        <p:nvSpPr>
          <p:cNvPr id="3" name="Content Placeholder 2"/>
          <p:cNvSpPr>
            <a:spLocks noGrp="1"/>
          </p:cNvSpPr>
          <p:nvPr>
            <p:ph idx="1"/>
          </p:nvPr>
        </p:nvSpPr>
        <p:spPr>
          <a:xfrm>
            <a:off x="1251678" y="767842"/>
            <a:ext cx="10178322" cy="3907188"/>
          </a:xfrm>
        </p:spPr>
        <p:txBody>
          <a:bodyPr>
            <a:normAutofit fontScale="85000" lnSpcReduction="20000"/>
          </a:bodyPr>
          <a:lstStyle/>
          <a:p>
            <a:pPr marL="0" indent="0">
              <a:buNone/>
            </a:pPr>
            <a:endParaRPr lang="en-US" dirty="0"/>
          </a:p>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r>
              <a:rPr lang="en-US" dirty="0" smtClean="0"/>
              <a:t>.</a:t>
            </a:r>
          </a:p>
          <a:p>
            <a:r>
              <a:rPr lang="en-US" dirty="0" smtClean="0"/>
              <a:t>abbreviations</a:t>
            </a:r>
            <a:endParaRPr lang="en-US" dirty="0"/>
          </a:p>
          <a:p>
            <a:endParaRPr lang="en-US" dirty="0"/>
          </a:p>
        </p:txBody>
      </p:sp>
      <p:pic>
        <p:nvPicPr>
          <p:cNvPr id="4" name="Picture 3"/>
          <p:cNvPicPr>
            <a:picLocks noChangeAspect="1"/>
          </p:cNvPicPr>
          <p:nvPr/>
        </p:nvPicPr>
        <p:blipFill>
          <a:blip r:embed="rId2"/>
          <a:stretch>
            <a:fillRect/>
          </a:stretch>
        </p:blipFill>
        <p:spPr>
          <a:xfrm>
            <a:off x="3043386" y="4181211"/>
            <a:ext cx="9376461" cy="493819"/>
          </a:xfrm>
          <a:prstGeom prst="rect">
            <a:avLst/>
          </a:prstGeom>
        </p:spPr>
      </p:pic>
      <p:sp>
        <p:nvSpPr>
          <p:cNvPr id="5" name="TextBox 4"/>
          <p:cNvSpPr txBox="1"/>
          <p:nvPr/>
        </p:nvSpPr>
        <p:spPr>
          <a:xfrm>
            <a:off x="1764405" y="4804414"/>
            <a:ext cx="8203842" cy="1938992"/>
          </a:xfrm>
          <a:prstGeom prst="rect">
            <a:avLst/>
          </a:prstGeom>
          <a:noFill/>
        </p:spPr>
        <p:txBody>
          <a:bodyPr wrap="square" rtlCol="0">
            <a:spAutoFit/>
          </a:bodyPr>
          <a:lstStyle/>
          <a:p>
            <a:r>
              <a:rPr lang="en-US" sz="2400" dirty="0">
                <a:solidFill>
                  <a:prstClr val="black"/>
                </a:solidFill>
              </a:rPr>
              <a:t>7. col. </a:t>
            </a:r>
            <a:r>
              <a:rPr lang="en-US" sz="2400" dirty="0" err="1">
                <a:solidFill>
                  <a:prstClr val="black"/>
                </a:solidFill>
              </a:rPr>
              <a:t>anderson</a:t>
            </a:r>
            <a:r>
              <a:rPr lang="en-US" sz="2400" dirty="0">
                <a:solidFill>
                  <a:prstClr val="black"/>
                </a:solidFill>
              </a:rPr>
              <a:t> came to visit my sister and </a:t>
            </a:r>
            <a:r>
              <a:rPr lang="en-US" sz="2400" dirty="0" err="1">
                <a:solidFill>
                  <a:prstClr val="black"/>
                </a:solidFill>
              </a:rPr>
              <a:t>i</a:t>
            </a:r>
            <a:r>
              <a:rPr lang="en-US" sz="2400" dirty="0">
                <a:solidFill>
                  <a:prstClr val="black"/>
                </a:solidFill>
              </a:rPr>
              <a:t> last </a:t>
            </a:r>
            <a:r>
              <a:rPr lang="en-US" sz="2400" dirty="0" err="1">
                <a:solidFill>
                  <a:prstClr val="black"/>
                </a:solidFill>
              </a:rPr>
              <a:t>wednesday</a:t>
            </a:r>
            <a:r>
              <a:rPr lang="en-US" sz="2400" dirty="0">
                <a:solidFill>
                  <a:prstClr val="black"/>
                </a:solidFill>
              </a:rPr>
              <a:t>.</a:t>
            </a:r>
          </a:p>
          <a:p>
            <a:endParaRPr lang="en-US" sz="2400" dirty="0">
              <a:solidFill>
                <a:prstClr val="black"/>
              </a:solidFill>
            </a:endParaRPr>
          </a:p>
          <a:p>
            <a:r>
              <a:rPr lang="en-US" sz="2400" dirty="0">
                <a:solidFill>
                  <a:prstClr val="black"/>
                </a:solidFill>
              </a:rPr>
              <a:t>8. Have you met our Principal </a:t>
            </a:r>
            <a:r>
              <a:rPr lang="en-US" sz="2400" dirty="0" err="1">
                <a:solidFill>
                  <a:prstClr val="black"/>
                </a:solidFill>
              </a:rPr>
              <a:t>mrs.</a:t>
            </a:r>
            <a:r>
              <a:rPr lang="en-US" sz="2400" dirty="0">
                <a:solidFill>
                  <a:prstClr val="black"/>
                </a:solidFill>
              </a:rPr>
              <a:t> smith?</a:t>
            </a:r>
          </a:p>
          <a:p>
            <a:endParaRPr lang="en-US" sz="2400" dirty="0">
              <a:solidFill>
                <a:prstClr val="black"/>
              </a:solidFill>
            </a:endParaRPr>
          </a:p>
          <a:p>
            <a:r>
              <a:rPr lang="en-US" sz="2400" dirty="0">
                <a:solidFill>
                  <a:prstClr val="black"/>
                </a:solidFill>
              </a:rPr>
              <a:t>9. I would love to visit s. </a:t>
            </a:r>
            <a:r>
              <a:rPr lang="en-US" sz="2400" dirty="0" err="1">
                <a:solidFill>
                  <a:prstClr val="black"/>
                </a:solidFill>
              </a:rPr>
              <a:t>america</a:t>
            </a:r>
            <a:r>
              <a:rPr lang="en-US" sz="2400" dirty="0">
                <a:solidFill>
                  <a:prstClr val="black"/>
                </a:solidFill>
              </a:rPr>
              <a:t> one day.</a:t>
            </a:r>
          </a:p>
        </p:txBody>
      </p:sp>
    </p:spTree>
    <p:extLst>
      <p:ext uri="{BB962C8B-B14F-4D97-AF65-F5344CB8AC3E}">
        <p14:creationId xmlns:p14="http://schemas.microsoft.com/office/powerpoint/2010/main" val="249728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a:t>
            </a:r>
            <a:endParaRPr lang="en-US" dirty="0"/>
          </a:p>
        </p:txBody>
      </p:sp>
      <p:sp>
        <p:nvSpPr>
          <p:cNvPr id="3" name="Content Placeholder 2"/>
          <p:cNvSpPr>
            <a:spLocks noGrp="1"/>
          </p:cNvSpPr>
          <p:nvPr>
            <p:ph idx="1"/>
          </p:nvPr>
        </p:nvSpPr>
        <p:spPr>
          <a:xfrm>
            <a:off x="1161526" y="1128452"/>
            <a:ext cx="10178322" cy="2194298"/>
          </a:xfrm>
        </p:spPr>
        <p:txBody>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endParaRPr lang="en-US" dirty="0"/>
          </a:p>
        </p:txBody>
      </p:sp>
      <p:sp>
        <p:nvSpPr>
          <p:cNvPr id="4" name="TextBox 3"/>
          <p:cNvSpPr txBox="1"/>
          <p:nvPr/>
        </p:nvSpPr>
        <p:spPr>
          <a:xfrm>
            <a:off x="1674254" y="3709115"/>
            <a:ext cx="8551571" cy="3046988"/>
          </a:xfrm>
          <a:prstGeom prst="rect">
            <a:avLst/>
          </a:prstGeom>
          <a:noFill/>
        </p:spPr>
        <p:txBody>
          <a:bodyPr wrap="square" rtlCol="0">
            <a:spAutoFit/>
          </a:bodyPr>
          <a:lstStyle/>
          <a:p>
            <a:pPr marL="342900" indent="-342900">
              <a:lnSpc>
                <a:spcPct val="200000"/>
              </a:lnSpc>
              <a:buAutoNum type="arabicParenBoth"/>
            </a:pPr>
            <a:r>
              <a:rPr lang="en-US" sz="2400" dirty="0" smtClean="0"/>
              <a:t> Janet </a:t>
            </a:r>
            <a:r>
              <a:rPr lang="en-US" sz="2400" dirty="0"/>
              <a:t>and </a:t>
            </a:r>
            <a:r>
              <a:rPr lang="en-US" sz="2400" dirty="0" err="1"/>
              <a:t>becky</a:t>
            </a:r>
            <a:r>
              <a:rPr lang="en-US" sz="2400" dirty="0"/>
              <a:t> went to visit their cousin in Hartford, Connecticut. </a:t>
            </a:r>
            <a:endParaRPr lang="en-US" sz="2400" dirty="0" smtClean="0"/>
          </a:p>
          <a:p>
            <a:pPr marL="342900" indent="-342900">
              <a:lnSpc>
                <a:spcPct val="200000"/>
              </a:lnSpc>
              <a:buAutoNum type="arabicParenBoth"/>
            </a:pPr>
            <a:r>
              <a:rPr lang="en-US" sz="2400" dirty="0" smtClean="0"/>
              <a:t> </a:t>
            </a:r>
            <a:r>
              <a:rPr lang="en-US" sz="2400" dirty="0"/>
              <a:t>Their cousin’s name is sally. </a:t>
            </a:r>
            <a:endParaRPr lang="en-US" sz="2400" dirty="0" smtClean="0"/>
          </a:p>
          <a:p>
            <a:pPr marL="342900" indent="-342900">
              <a:lnSpc>
                <a:spcPct val="200000"/>
              </a:lnSpc>
              <a:buAutoNum type="arabicParenBoth"/>
            </a:pPr>
            <a:r>
              <a:rPr lang="en-US" sz="2400" dirty="0" smtClean="0"/>
              <a:t> Sally </a:t>
            </a:r>
            <a:r>
              <a:rPr lang="en-US" sz="2400" dirty="0"/>
              <a:t>has a horse named </a:t>
            </a:r>
            <a:r>
              <a:rPr lang="en-US" sz="2400" dirty="0" err="1"/>
              <a:t>charles</a:t>
            </a:r>
            <a:r>
              <a:rPr lang="en-US" sz="2400" dirty="0"/>
              <a:t> and a pony named Gunpowder.</a:t>
            </a:r>
          </a:p>
        </p:txBody>
      </p:sp>
      <p:sp>
        <p:nvSpPr>
          <p:cNvPr id="5" name="TextBox 4"/>
          <p:cNvSpPr txBox="1"/>
          <p:nvPr/>
        </p:nvSpPr>
        <p:spPr>
          <a:xfrm>
            <a:off x="1161526" y="3322750"/>
            <a:ext cx="9321877" cy="369332"/>
          </a:xfrm>
          <a:prstGeom prst="rect">
            <a:avLst/>
          </a:prstGeom>
          <a:noFill/>
        </p:spPr>
        <p:txBody>
          <a:bodyPr wrap="square" rtlCol="0">
            <a:spAutoFit/>
          </a:bodyPr>
          <a:lstStyle/>
          <a:p>
            <a:r>
              <a:rPr lang="en-US" b="1" dirty="0" smtClean="0"/>
              <a:t>Write the sentence correctly using the rules for capitalization. </a:t>
            </a:r>
            <a:endParaRPr lang="en-US" b="1" dirty="0"/>
          </a:p>
        </p:txBody>
      </p:sp>
    </p:spTree>
    <p:extLst>
      <p:ext uri="{BB962C8B-B14F-4D97-AF65-F5344CB8AC3E}">
        <p14:creationId xmlns:p14="http://schemas.microsoft.com/office/powerpoint/2010/main" val="198002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#6 </a:t>
            </a:r>
            <a:endParaRPr lang="en-US" dirty="0"/>
          </a:p>
        </p:txBody>
      </p:sp>
      <p:sp>
        <p:nvSpPr>
          <p:cNvPr id="3" name="Content Placeholder 2"/>
          <p:cNvSpPr>
            <a:spLocks noGrp="1"/>
          </p:cNvSpPr>
          <p:nvPr>
            <p:ph idx="1"/>
          </p:nvPr>
        </p:nvSpPr>
        <p:spPr>
          <a:xfrm>
            <a:off x="1084252" y="779172"/>
            <a:ext cx="10178322" cy="3593591"/>
          </a:xfrm>
        </p:spPr>
        <p:txBody>
          <a:bodyPr>
            <a:normAutofit fontScale="70000" lnSpcReduction="20000"/>
          </a:bodyPr>
          <a:lstStyle/>
          <a:p>
            <a:pPr marL="0" indent="0">
              <a:buNone/>
            </a:pPr>
            <a:endParaRPr lang="en-US" dirty="0"/>
          </a:p>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endParaRPr lang="en-US" dirty="0"/>
          </a:p>
        </p:txBody>
      </p:sp>
      <p:pic>
        <p:nvPicPr>
          <p:cNvPr id="4" name="Picture 3"/>
          <p:cNvPicPr>
            <a:picLocks noChangeAspect="1"/>
          </p:cNvPicPr>
          <p:nvPr/>
        </p:nvPicPr>
        <p:blipFill>
          <a:blip r:embed="rId2"/>
          <a:stretch>
            <a:fillRect/>
          </a:stretch>
        </p:blipFill>
        <p:spPr>
          <a:xfrm>
            <a:off x="2053539" y="4275731"/>
            <a:ext cx="9376461" cy="493819"/>
          </a:xfrm>
          <a:prstGeom prst="rect">
            <a:avLst/>
          </a:prstGeom>
        </p:spPr>
      </p:pic>
      <p:sp>
        <p:nvSpPr>
          <p:cNvPr id="5" name="TextBox 4"/>
          <p:cNvSpPr txBox="1"/>
          <p:nvPr/>
        </p:nvSpPr>
        <p:spPr>
          <a:xfrm>
            <a:off x="1436415" y="4372763"/>
            <a:ext cx="8487178" cy="2308324"/>
          </a:xfrm>
          <a:prstGeom prst="rect">
            <a:avLst/>
          </a:prstGeom>
          <a:noFill/>
        </p:spPr>
        <p:txBody>
          <a:bodyPr wrap="square" rtlCol="0">
            <a:spAutoFit/>
          </a:bodyPr>
          <a:lstStyle/>
          <a:p>
            <a:endParaRPr lang="en-US" sz="2400" dirty="0"/>
          </a:p>
          <a:p>
            <a:r>
              <a:rPr lang="en-US" sz="2400" dirty="0"/>
              <a:t>1.	Many people were saddened by the death of princess Diana.</a:t>
            </a:r>
          </a:p>
          <a:p>
            <a:endParaRPr lang="en-US" sz="2400" dirty="0"/>
          </a:p>
          <a:p>
            <a:r>
              <a:rPr lang="en-US" sz="2400" dirty="0"/>
              <a:t>2.	One of my favorite books is charlotte’s web by </a:t>
            </a:r>
            <a:r>
              <a:rPr lang="en-US" sz="2400" dirty="0" err="1"/>
              <a:t>e.b</a:t>
            </a:r>
            <a:r>
              <a:rPr lang="en-US" sz="2400" dirty="0"/>
              <a:t>. white.</a:t>
            </a:r>
          </a:p>
          <a:p>
            <a:endParaRPr lang="en-US" sz="2400" dirty="0"/>
          </a:p>
          <a:p>
            <a:r>
              <a:rPr lang="en-US" sz="2400" dirty="0"/>
              <a:t>3.	he didn’t know that </a:t>
            </a:r>
            <a:r>
              <a:rPr lang="en-US" sz="2400" dirty="0" err="1"/>
              <a:t>i</a:t>
            </a:r>
            <a:r>
              <a:rPr lang="en-US" sz="2400" dirty="0"/>
              <a:t> could sing the “star spangled banner.”</a:t>
            </a:r>
          </a:p>
        </p:txBody>
      </p:sp>
    </p:spTree>
    <p:extLst>
      <p:ext uri="{BB962C8B-B14F-4D97-AF65-F5344CB8AC3E}">
        <p14:creationId xmlns:p14="http://schemas.microsoft.com/office/powerpoint/2010/main" val="120778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#6 </a:t>
            </a:r>
            <a:endParaRPr lang="en-US" dirty="0"/>
          </a:p>
        </p:txBody>
      </p:sp>
      <p:sp>
        <p:nvSpPr>
          <p:cNvPr id="3" name="Content Placeholder 2"/>
          <p:cNvSpPr>
            <a:spLocks noGrp="1"/>
          </p:cNvSpPr>
          <p:nvPr>
            <p:ph idx="1"/>
          </p:nvPr>
        </p:nvSpPr>
        <p:spPr>
          <a:xfrm>
            <a:off x="1084252" y="779172"/>
            <a:ext cx="10178322" cy="3593591"/>
          </a:xfrm>
        </p:spPr>
        <p:txBody>
          <a:bodyPr>
            <a:normAutofit fontScale="70000" lnSpcReduction="20000"/>
          </a:bodyPr>
          <a:lstStyle/>
          <a:p>
            <a:pPr marL="0" indent="0">
              <a:buNone/>
            </a:pPr>
            <a:endParaRPr lang="en-US" dirty="0"/>
          </a:p>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endParaRPr lang="en-US" dirty="0"/>
          </a:p>
        </p:txBody>
      </p:sp>
      <p:pic>
        <p:nvPicPr>
          <p:cNvPr id="4" name="Picture 3"/>
          <p:cNvPicPr>
            <a:picLocks noChangeAspect="1"/>
          </p:cNvPicPr>
          <p:nvPr/>
        </p:nvPicPr>
        <p:blipFill>
          <a:blip r:embed="rId2"/>
          <a:stretch>
            <a:fillRect/>
          </a:stretch>
        </p:blipFill>
        <p:spPr>
          <a:xfrm>
            <a:off x="2053539" y="4275731"/>
            <a:ext cx="9376461" cy="493819"/>
          </a:xfrm>
          <a:prstGeom prst="rect">
            <a:avLst/>
          </a:prstGeom>
        </p:spPr>
      </p:pic>
      <p:sp>
        <p:nvSpPr>
          <p:cNvPr id="6" name="TextBox 5"/>
          <p:cNvSpPr txBox="1"/>
          <p:nvPr/>
        </p:nvSpPr>
        <p:spPr>
          <a:xfrm>
            <a:off x="1712891" y="4834428"/>
            <a:ext cx="8744754" cy="1631216"/>
          </a:xfrm>
          <a:prstGeom prst="rect">
            <a:avLst/>
          </a:prstGeom>
          <a:noFill/>
        </p:spPr>
        <p:txBody>
          <a:bodyPr wrap="square" rtlCol="0">
            <a:spAutoFit/>
          </a:bodyPr>
          <a:lstStyle/>
          <a:p>
            <a:r>
              <a:rPr lang="en-US" sz="2000" dirty="0"/>
              <a:t>4.	how many votes did mayor smith get in </a:t>
            </a:r>
            <a:r>
              <a:rPr lang="en-US" sz="2000" dirty="0" err="1"/>
              <a:t>november’s</a:t>
            </a:r>
            <a:r>
              <a:rPr lang="en-US" sz="2000" dirty="0"/>
              <a:t> election?</a:t>
            </a:r>
          </a:p>
          <a:p>
            <a:endParaRPr lang="en-US" sz="2000" dirty="0"/>
          </a:p>
          <a:p>
            <a:r>
              <a:rPr lang="en-US" sz="2000" dirty="0"/>
              <a:t>5.	The abbreviation </a:t>
            </a:r>
            <a:r>
              <a:rPr lang="en-US" sz="2000" dirty="0" err="1"/>
              <a:t>cia</a:t>
            </a:r>
            <a:r>
              <a:rPr lang="en-US" sz="2000" dirty="0"/>
              <a:t> stands for the central intelligence agency.</a:t>
            </a:r>
          </a:p>
          <a:p>
            <a:endParaRPr lang="en-US" sz="2000" dirty="0"/>
          </a:p>
          <a:p>
            <a:r>
              <a:rPr lang="en-US" sz="2000" dirty="0"/>
              <a:t>6.	Today, professor Johnson discussed the short story “a </a:t>
            </a:r>
            <a:r>
              <a:rPr lang="en-US" sz="2000" dirty="0" err="1"/>
              <a:t>christmas</a:t>
            </a:r>
            <a:r>
              <a:rPr lang="en-US" sz="2000" dirty="0"/>
              <a:t> memory.”</a:t>
            </a:r>
          </a:p>
        </p:txBody>
      </p:sp>
    </p:spTree>
    <p:extLst>
      <p:ext uri="{BB962C8B-B14F-4D97-AF65-F5344CB8AC3E}">
        <p14:creationId xmlns:p14="http://schemas.microsoft.com/office/powerpoint/2010/main" val="6826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#6 </a:t>
            </a:r>
            <a:endParaRPr lang="en-US" dirty="0"/>
          </a:p>
        </p:txBody>
      </p:sp>
      <p:sp>
        <p:nvSpPr>
          <p:cNvPr id="3" name="Content Placeholder 2"/>
          <p:cNvSpPr>
            <a:spLocks noGrp="1"/>
          </p:cNvSpPr>
          <p:nvPr>
            <p:ph idx="1"/>
          </p:nvPr>
        </p:nvSpPr>
        <p:spPr>
          <a:xfrm>
            <a:off x="1084252" y="779172"/>
            <a:ext cx="10178322" cy="3593591"/>
          </a:xfrm>
        </p:spPr>
        <p:txBody>
          <a:bodyPr>
            <a:normAutofit fontScale="70000" lnSpcReduction="20000"/>
          </a:bodyPr>
          <a:lstStyle/>
          <a:p>
            <a:pPr marL="0" indent="0">
              <a:buNone/>
            </a:pPr>
            <a:endParaRPr lang="en-US" dirty="0"/>
          </a:p>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endParaRPr lang="en-US" dirty="0"/>
          </a:p>
        </p:txBody>
      </p:sp>
      <p:pic>
        <p:nvPicPr>
          <p:cNvPr id="4" name="Picture 3"/>
          <p:cNvPicPr>
            <a:picLocks noChangeAspect="1"/>
          </p:cNvPicPr>
          <p:nvPr/>
        </p:nvPicPr>
        <p:blipFill>
          <a:blip r:embed="rId2"/>
          <a:stretch>
            <a:fillRect/>
          </a:stretch>
        </p:blipFill>
        <p:spPr>
          <a:xfrm>
            <a:off x="2156570" y="4214310"/>
            <a:ext cx="9376461" cy="493819"/>
          </a:xfrm>
          <a:prstGeom prst="rect">
            <a:avLst/>
          </a:prstGeom>
        </p:spPr>
      </p:pic>
      <p:sp>
        <p:nvSpPr>
          <p:cNvPr id="6" name="TextBox 5"/>
          <p:cNvSpPr txBox="1"/>
          <p:nvPr/>
        </p:nvSpPr>
        <p:spPr>
          <a:xfrm>
            <a:off x="1084252" y="4549676"/>
            <a:ext cx="9478850" cy="2308324"/>
          </a:xfrm>
          <a:prstGeom prst="rect">
            <a:avLst/>
          </a:prstGeom>
          <a:noFill/>
        </p:spPr>
        <p:txBody>
          <a:bodyPr wrap="square" rtlCol="0">
            <a:spAutoFit/>
          </a:bodyPr>
          <a:lstStyle/>
          <a:p>
            <a:r>
              <a:rPr lang="en-US" sz="2400" dirty="0">
                <a:solidFill>
                  <a:prstClr val="black"/>
                </a:solidFill>
              </a:rPr>
              <a:t>7.	If you go to </a:t>
            </a:r>
            <a:r>
              <a:rPr lang="en-US" sz="2400" dirty="0" err="1">
                <a:solidFill>
                  <a:prstClr val="black"/>
                </a:solidFill>
              </a:rPr>
              <a:t>paris</a:t>
            </a:r>
            <a:r>
              <a:rPr lang="en-US" sz="2400" dirty="0">
                <a:solidFill>
                  <a:prstClr val="black"/>
                </a:solidFill>
              </a:rPr>
              <a:t>, </a:t>
            </a:r>
            <a:r>
              <a:rPr lang="en-US" sz="2400" dirty="0" err="1">
                <a:solidFill>
                  <a:prstClr val="black"/>
                </a:solidFill>
              </a:rPr>
              <a:t>france</a:t>
            </a:r>
            <a:r>
              <a:rPr lang="en-US" sz="2400" dirty="0">
                <a:solidFill>
                  <a:prstClr val="black"/>
                </a:solidFill>
              </a:rPr>
              <a:t>, you can see </a:t>
            </a:r>
            <a:r>
              <a:rPr lang="en-US" sz="2400" dirty="0" err="1">
                <a:solidFill>
                  <a:prstClr val="black"/>
                </a:solidFill>
              </a:rPr>
              <a:t>leonardo</a:t>
            </a:r>
            <a:r>
              <a:rPr lang="en-US" sz="2400" dirty="0">
                <a:solidFill>
                  <a:prstClr val="black"/>
                </a:solidFill>
              </a:rPr>
              <a:t> da </a:t>
            </a:r>
            <a:r>
              <a:rPr lang="en-US" sz="2400" dirty="0" err="1">
                <a:solidFill>
                  <a:prstClr val="black"/>
                </a:solidFill>
              </a:rPr>
              <a:t>vinci’s</a:t>
            </a:r>
            <a:r>
              <a:rPr lang="en-US" sz="2400" dirty="0">
                <a:solidFill>
                  <a:prstClr val="black"/>
                </a:solidFill>
              </a:rPr>
              <a:t> famous painting called the “</a:t>
            </a:r>
            <a:r>
              <a:rPr lang="en-US" sz="2400" dirty="0" err="1">
                <a:solidFill>
                  <a:prstClr val="black"/>
                </a:solidFill>
              </a:rPr>
              <a:t>mona</a:t>
            </a:r>
            <a:r>
              <a:rPr lang="en-US" sz="2400" dirty="0">
                <a:solidFill>
                  <a:prstClr val="black"/>
                </a:solidFill>
              </a:rPr>
              <a:t> </a:t>
            </a:r>
            <a:r>
              <a:rPr lang="en-US" sz="2400" dirty="0" err="1">
                <a:solidFill>
                  <a:prstClr val="black"/>
                </a:solidFill>
              </a:rPr>
              <a:t>lisa</a:t>
            </a:r>
            <a:r>
              <a:rPr lang="en-US" sz="2400" dirty="0">
                <a:solidFill>
                  <a:prstClr val="black"/>
                </a:solidFill>
              </a:rPr>
              <a:t>.”</a:t>
            </a:r>
          </a:p>
          <a:p>
            <a:endParaRPr lang="en-US" sz="2400" dirty="0">
              <a:solidFill>
                <a:prstClr val="black"/>
              </a:solidFill>
            </a:endParaRPr>
          </a:p>
          <a:p>
            <a:r>
              <a:rPr lang="en-US" sz="2400" dirty="0">
                <a:solidFill>
                  <a:prstClr val="black"/>
                </a:solidFill>
              </a:rPr>
              <a:t>8.	Michelle’s favorite sculpture is a work of art known as “the thinker.”</a:t>
            </a:r>
          </a:p>
          <a:p>
            <a:endParaRPr lang="en-US" sz="2400" dirty="0">
              <a:solidFill>
                <a:prstClr val="black"/>
              </a:solidFill>
            </a:endParaRPr>
          </a:p>
          <a:p>
            <a:r>
              <a:rPr lang="en-US" sz="2400" dirty="0">
                <a:solidFill>
                  <a:prstClr val="black"/>
                </a:solidFill>
              </a:rPr>
              <a:t>9.	don’t you just love the movie “the wizard of </a:t>
            </a:r>
            <a:r>
              <a:rPr lang="en-US" sz="2400" dirty="0" err="1">
                <a:solidFill>
                  <a:prstClr val="black"/>
                </a:solidFill>
              </a:rPr>
              <a:t>oz</a:t>
            </a:r>
            <a:r>
              <a:rPr lang="en-US" sz="2400" dirty="0">
                <a:solidFill>
                  <a:prstClr val="black"/>
                </a:solidFill>
              </a:rPr>
              <a:t>”?</a:t>
            </a:r>
          </a:p>
        </p:txBody>
      </p:sp>
    </p:spTree>
    <p:extLst>
      <p:ext uri="{BB962C8B-B14F-4D97-AF65-F5344CB8AC3E}">
        <p14:creationId xmlns:p14="http://schemas.microsoft.com/office/powerpoint/2010/main" val="88811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#7</a:t>
            </a:r>
            <a:endParaRPr lang="en-US" dirty="0"/>
          </a:p>
        </p:txBody>
      </p:sp>
      <p:sp>
        <p:nvSpPr>
          <p:cNvPr id="3" name="Content Placeholder 2"/>
          <p:cNvSpPr>
            <a:spLocks noGrp="1"/>
          </p:cNvSpPr>
          <p:nvPr>
            <p:ph idx="1"/>
          </p:nvPr>
        </p:nvSpPr>
        <p:spPr>
          <a:xfrm>
            <a:off x="1019859" y="1128451"/>
            <a:ext cx="10178322" cy="3289003"/>
          </a:xfrm>
        </p:spPr>
        <p:txBody>
          <a:bodyPr>
            <a:normAutofit fontScale="70000" lnSpcReduction="20000"/>
          </a:bodyPr>
          <a:lstStyle/>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endParaRPr lang="en-US" dirty="0"/>
          </a:p>
        </p:txBody>
      </p:sp>
      <p:pic>
        <p:nvPicPr>
          <p:cNvPr id="4" name="Picture 3"/>
          <p:cNvPicPr>
            <a:picLocks noChangeAspect="1"/>
          </p:cNvPicPr>
          <p:nvPr/>
        </p:nvPicPr>
        <p:blipFill>
          <a:blip r:embed="rId2"/>
          <a:stretch>
            <a:fillRect/>
          </a:stretch>
        </p:blipFill>
        <p:spPr>
          <a:xfrm>
            <a:off x="2167622" y="4417454"/>
            <a:ext cx="9376461" cy="493819"/>
          </a:xfrm>
          <a:prstGeom prst="rect">
            <a:avLst/>
          </a:prstGeom>
        </p:spPr>
      </p:pic>
      <p:sp>
        <p:nvSpPr>
          <p:cNvPr id="5" name="TextBox 4"/>
          <p:cNvSpPr txBox="1"/>
          <p:nvPr/>
        </p:nvSpPr>
        <p:spPr>
          <a:xfrm>
            <a:off x="1352282" y="4911273"/>
            <a:ext cx="10077718" cy="1938992"/>
          </a:xfrm>
          <a:prstGeom prst="rect">
            <a:avLst/>
          </a:prstGeom>
          <a:noFill/>
        </p:spPr>
        <p:txBody>
          <a:bodyPr wrap="square" rtlCol="0">
            <a:spAutoFit/>
          </a:bodyPr>
          <a:lstStyle/>
          <a:p>
            <a:r>
              <a:rPr lang="en-US" sz="2400" dirty="0"/>
              <a:t>1. Last night, </a:t>
            </a:r>
            <a:r>
              <a:rPr lang="en-US" sz="2400" dirty="0" err="1"/>
              <a:t>i</a:t>
            </a:r>
            <a:r>
              <a:rPr lang="en-US" sz="2400" dirty="0"/>
              <a:t> watched a great Program on the discovery channel.</a:t>
            </a:r>
          </a:p>
          <a:p>
            <a:endParaRPr lang="en-US" sz="2400" dirty="0"/>
          </a:p>
          <a:p>
            <a:r>
              <a:rPr lang="en-US" sz="2400" dirty="0"/>
              <a:t>2. it was a Show called “wild tigers of </a:t>
            </a:r>
            <a:r>
              <a:rPr lang="en-US" sz="2400" dirty="0" err="1"/>
              <a:t>india</a:t>
            </a:r>
            <a:r>
              <a:rPr lang="en-US" sz="2400" dirty="0"/>
              <a:t>.”</a:t>
            </a:r>
          </a:p>
          <a:p>
            <a:endParaRPr lang="en-US" sz="2400" dirty="0"/>
          </a:p>
          <a:p>
            <a:r>
              <a:rPr lang="en-US" sz="2400" dirty="0"/>
              <a:t>3. My aunt </a:t>
            </a:r>
            <a:r>
              <a:rPr lang="en-US" sz="2400" dirty="0" err="1"/>
              <a:t>delores</a:t>
            </a:r>
            <a:r>
              <a:rPr lang="en-US" sz="2400" dirty="0"/>
              <a:t>, who lives in </a:t>
            </a:r>
            <a:r>
              <a:rPr lang="en-US" sz="2400" dirty="0" err="1"/>
              <a:t>miami</a:t>
            </a:r>
            <a:r>
              <a:rPr lang="en-US" sz="2400" dirty="0"/>
              <a:t>, </a:t>
            </a:r>
            <a:r>
              <a:rPr lang="en-US" sz="2400" dirty="0" err="1"/>
              <a:t>florida</a:t>
            </a:r>
            <a:r>
              <a:rPr lang="en-US" sz="2400" dirty="0"/>
              <a:t>, watched the program with Me</a:t>
            </a:r>
            <a:r>
              <a:rPr lang="en-US" dirty="0"/>
              <a:t>.</a:t>
            </a:r>
          </a:p>
        </p:txBody>
      </p:sp>
    </p:spTree>
    <p:extLst>
      <p:ext uri="{BB962C8B-B14F-4D97-AF65-F5344CB8AC3E}">
        <p14:creationId xmlns:p14="http://schemas.microsoft.com/office/powerpoint/2010/main" val="54705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#7</a:t>
            </a:r>
            <a:endParaRPr lang="en-US" dirty="0"/>
          </a:p>
        </p:txBody>
      </p:sp>
      <p:sp>
        <p:nvSpPr>
          <p:cNvPr id="3" name="Content Placeholder 2"/>
          <p:cNvSpPr>
            <a:spLocks noGrp="1"/>
          </p:cNvSpPr>
          <p:nvPr>
            <p:ph idx="1"/>
          </p:nvPr>
        </p:nvSpPr>
        <p:spPr>
          <a:xfrm>
            <a:off x="1019859" y="1128451"/>
            <a:ext cx="10178322" cy="3289003"/>
          </a:xfrm>
        </p:spPr>
        <p:txBody>
          <a:bodyPr>
            <a:normAutofit fontScale="70000" lnSpcReduction="20000"/>
          </a:bodyPr>
          <a:lstStyle/>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endParaRPr lang="en-US" dirty="0"/>
          </a:p>
        </p:txBody>
      </p:sp>
      <p:pic>
        <p:nvPicPr>
          <p:cNvPr id="4" name="Picture 3"/>
          <p:cNvPicPr>
            <a:picLocks noChangeAspect="1"/>
          </p:cNvPicPr>
          <p:nvPr/>
        </p:nvPicPr>
        <p:blipFill>
          <a:blip r:embed="rId2"/>
          <a:stretch>
            <a:fillRect/>
          </a:stretch>
        </p:blipFill>
        <p:spPr>
          <a:xfrm>
            <a:off x="2167622" y="4417454"/>
            <a:ext cx="9376461" cy="493819"/>
          </a:xfrm>
          <a:prstGeom prst="rect">
            <a:avLst/>
          </a:prstGeom>
        </p:spPr>
      </p:pic>
      <p:sp>
        <p:nvSpPr>
          <p:cNvPr id="5" name="TextBox 4"/>
          <p:cNvSpPr txBox="1"/>
          <p:nvPr/>
        </p:nvSpPr>
        <p:spPr>
          <a:xfrm>
            <a:off x="1301980" y="4744400"/>
            <a:ext cx="10077718" cy="2215991"/>
          </a:xfrm>
          <a:prstGeom prst="rect">
            <a:avLst/>
          </a:prstGeom>
          <a:noFill/>
        </p:spPr>
        <p:txBody>
          <a:bodyPr wrap="square" rtlCol="0">
            <a:spAutoFit/>
          </a:bodyPr>
          <a:lstStyle/>
          <a:p>
            <a:pPr>
              <a:lnSpc>
                <a:spcPct val="200000"/>
              </a:lnSpc>
            </a:pPr>
            <a:r>
              <a:rPr lang="en-US" sz="2000" dirty="0"/>
              <a:t>4. After it was over, She said, “now let’s read more about </a:t>
            </a:r>
            <a:r>
              <a:rPr lang="en-US" sz="2000" dirty="0" err="1"/>
              <a:t>indian</a:t>
            </a:r>
            <a:r>
              <a:rPr lang="en-US" sz="2000" dirty="0"/>
              <a:t> Tigers.”</a:t>
            </a:r>
          </a:p>
          <a:p>
            <a:pPr>
              <a:lnSpc>
                <a:spcPct val="200000"/>
              </a:lnSpc>
            </a:pPr>
            <a:r>
              <a:rPr lang="en-US" sz="2000" dirty="0"/>
              <a:t>5. she and </a:t>
            </a:r>
            <a:r>
              <a:rPr lang="en-US" sz="2000" dirty="0" err="1"/>
              <a:t>i</a:t>
            </a:r>
            <a:r>
              <a:rPr lang="en-US" sz="2000" dirty="0"/>
              <a:t> read a Non-Fiction book called everything you want to know about tigers.</a:t>
            </a:r>
          </a:p>
          <a:p>
            <a:pPr>
              <a:lnSpc>
                <a:spcPct val="200000"/>
              </a:lnSpc>
            </a:pPr>
            <a:r>
              <a:rPr lang="en-US" sz="2000" dirty="0"/>
              <a:t>6. We Also read a book about dr. tom </a:t>
            </a:r>
            <a:r>
              <a:rPr lang="en-US" sz="2000" dirty="0" err="1"/>
              <a:t>johnson</a:t>
            </a:r>
            <a:r>
              <a:rPr lang="en-US" sz="2000" dirty="0"/>
              <a:t>, a famous zoologist who studies Animals</a:t>
            </a:r>
            <a:r>
              <a:rPr lang="en-US" dirty="0"/>
              <a:t>.</a:t>
            </a:r>
          </a:p>
          <a:p>
            <a:endParaRPr lang="en-US" dirty="0">
              <a:solidFill>
                <a:prstClr val="black"/>
              </a:solidFill>
            </a:endParaRPr>
          </a:p>
        </p:txBody>
      </p:sp>
    </p:spTree>
    <p:extLst>
      <p:ext uri="{BB962C8B-B14F-4D97-AF65-F5344CB8AC3E}">
        <p14:creationId xmlns:p14="http://schemas.microsoft.com/office/powerpoint/2010/main" val="50219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#7</a:t>
            </a:r>
            <a:endParaRPr lang="en-US" dirty="0"/>
          </a:p>
        </p:txBody>
      </p:sp>
      <p:sp>
        <p:nvSpPr>
          <p:cNvPr id="3" name="Content Placeholder 2"/>
          <p:cNvSpPr>
            <a:spLocks noGrp="1"/>
          </p:cNvSpPr>
          <p:nvPr>
            <p:ph idx="1"/>
          </p:nvPr>
        </p:nvSpPr>
        <p:spPr>
          <a:xfrm>
            <a:off x="1019859" y="1128451"/>
            <a:ext cx="10178322" cy="3289003"/>
          </a:xfrm>
        </p:spPr>
        <p:txBody>
          <a:bodyPr>
            <a:normAutofit fontScale="70000" lnSpcReduction="20000"/>
          </a:bodyPr>
          <a:lstStyle/>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endParaRPr lang="en-US" dirty="0"/>
          </a:p>
        </p:txBody>
      </p:sp>
      <p:pic>
        <p:nvPicPr>
          <p:cNvPr id="4" name="Picture 3"/>
          <p:cNvPicPr>
            <a:picLocks noChangeAspect="1"/>
          </p:cNvPicPr>
          <p:nvPr/>
        </p:nvPicPr>
        <p:blipFill>
          <a:blip r:embed="rId2"/>
          <a:stretch>
            <a:fillRect/>
          </a:stretch>
        </p:blipFill>
        <p:spPr>
          <a:xfrm>
            <a:off x="2167622" y="4417454"/>
            <a:ext cx="9376461" cy="493819"/>
          </a:xfrm>
          <a:prstGeom prst="rect">
            <a:avLst/>
          </a:prstGeom>
        </p:spPr>
      </p:pic>
      <p:sp>
        <p:nvSpPr>
          <p:cNvPr id="5" name="TextBox 4"/>
          <p:cNvSpPr txBox="1"/>
          <p:nvPr/>
        </p:nvSpPr>
        <p:spPr>
          <a:xfrm>
            <a:off x="1301980" y="4744400"/>
            <a:ext cx="10077718" cy="2585323"/>
          </a:xfrm>
          <a:prstGeom prst="rect">
            <a:avLst/>
          </a:prstGeom>
          <a:noFill/>
        </p:spPr>
        <p:txBody>
          <a:bodyPr wrap="square" rtlCol="0">
            <a:spAutoFit/>
          </a:bodyPr>
          <a:lstStyle/>
          <a:p>
            <a:pPr>
              <a:lnSpc>
                <a:spcPct val="200000"/>
              </a:lnSpc>
            </a:pPr>
            <a:r>
              <a:rPr lang="en-US" dirty="0"/>
              <a:t>7. he was a scientist who Lived among the Wild tigers of </a:t>
            </a:r>
            <a:r>
              <a:rPr lang="en-US" dirty="0" err="1"/>
              <a:t>india</a:t>
            </a:r>
            <a:r>
              <a:rPr lang="en-US" dirty="0"/>
              <a:t> for ten Years.</a:t>
            </a:r>
          </a:p>
          <a:p>
            <a:pPr>
              <a:lnSpc>
                <a:spcPct val="200000"/>
              </a:lnSpc>
            </a:pPr>
            <a:r>
              <a:rPr lang="en-US" dirty="0"/>
              <a:t>8. Many zoos Today use his book to help Them understand and take care of Their tigers</a:t>
            </a:r>
            <a:r>
              <a:rPr lang="en-US" dirty="0" smtClean="0"/>
              <a:t>.</a:t>
            </a:r>
          </a:p>
          <a:p>
            <a:pPr>
              <a:lnSpc>
                <a:spcPct val="200000"/>
              </a:lnSpc>
            </a:pPr>
            <a:r>
              <a:rPr lang="en-US" dirty="0" smtClean="0"/>
              <a:t>9. The new York </a:t>
            </a:r>
            <a:r>
              <a:rPr lang="en-US" dirty="0" err="1" smtClean="0"/>
              <a:t>knicks</a:t>
            </a:r>
            <a:r>
              <a:rPr lang="en-US" dirty="0" smtClean="0"/>
              <a:t> beat the Chicago Bulls at Madison square garden.</a:t>
            </a:r>
            <a:endParaRPr lang="en-US" dirty="0"/>
          </a:p>
          <a:p>
            <a:pPr>
              <a:lnSpc>
                <a:spcPct val="200000"/>
              </a:lnSpc>
            </a:pP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497944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#8 </a:t>
            </a:r>
            <a:endParaRPr lang="en-US" dirty="0"/>
          </a:p>
        </p:txBody>
      </p:sp>
      <p:sp>
        <p:nvSpPr>
          <p:cNvPr id="3" name="Content Placeholder 2"/>
          <p:cNvSpPr>
            <a:spLocks noGrp="1"/>
          </p:cNvSpPr>
          <p:nvPr>
            <p:ph idx="1"/>
          </p:nvPr>
        </p:nvSpPr>
        <p:spPr>
          <a:xfrm>
            <a:off x="1251678" y="1128451"/>
            <a:ext cx="10178322" cy="3593591"/>
          </a:xfrm>
        </p:spPr>
        <p:txBody>
          <a:bodyPr>
            <a:normAutofit fontScale="92500" lnSpcReduction="20000"/>
          </a:bodyPr>
          <a:lstStyle/>
          <a:p>
            <a:r>
              <a:rPr lang="en-US" dirty="0"/>
              <a:t>RULES:	Capitalize a letter when it is </a:t>
            </a:r>
          </a:p>
          <a:p>
            <a:pPr lvl="0"/>
            <a:r>
              <a:rPr lang="en-US" dirty="0" smtClean="0"/>
              <a:t>the </a:t>
            </a:r>
            <a:r>
              <a:rPr lang="en-US" dirty="0"/>
              <a:t>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pPr lvl="0"/>
            <a:r>
              <a:rPr lang="en-US" dirty="0"/>
              <a:t>languages (English) &amp; school subjects with I, II, III after them </a:t>
            </a:r>
          </a:p>
          <a:p>
            <a:pPr marL="0" indent="0">
              <a:buNone/>
            </a:pPr>
            <a:endParaRPr lang="en-US" dirty="0"/>
          </a:p>
        </p:txBody>
      </p:sp>
      <p:pic>
        <p:nvPicPr>
          <p:cNvPr id="4" name="Picture 3"/>
          <p:cNvPicPr>
            <a:picLocks noChangeAspect="1"/>
          </p:cNvPicPr>
          <p:nvPr/>
        </p:nvPicPr>
        <p:blipFill>
          <a:blip r:embed="rId2"/>
          <a:stretch>
            <a:fillRect/>
          </a:stretch>
        </p:blipFill>
        <p:spPr>
          <a:xfrm>
            <a:off x="1961561" y="4475132"/>
            <a:ext cx="9376461" cy="493819"/>
          </a:xfrm>
          <a:prstGeom prst="rect">
            <a:avLst/>
          </a:prstGeom>
        </p:spPr>
      </p:pic>
      <p:sp>
        <p:nvSpPr>
          <p:cNvPr id="5" name="TextBox 4"/>
          <p:cNvSpPr txBox="1"/>
          <p:nvPr/>
        </p:nvSpPr>
        <p:spPr>
          <a:xfrm>
            <a:off x="1429555" y="4597758"/>
            <a:ext cx="9040969" cy="2215991"/>
          </a:xfrm>
          <a:prstGeom prst="rect">
            <a:avLst/>
          </a:prstGeom>
          <a:noFill/>
        </p:spPr>
        <p:txBody>
          <a:bodyPr wrap="square" rtlCol="0">
            <a:spAutoFit/>
          </a:bodyPr>
          <a:lstStyle/>
          <a:p>
            <a:endParaRPr lang="en-US" dirty="0"/>
          </a:p>
          <a:p>
            <a:r>
              <a:rPr lang="en-US" sz="2000" dirty="0" smtClean="0"/>
              <a:t>dear </a:t>
            </a:r>
            <a:r>
              <a:rPr lang="en-US" sz="2000" dirty="0"/>
              <a:t>aunt carol,</a:t>
            </a:r>
          </a:p>
          <a:p>
            <a:endParaRPr lang="en-US" sz="2000" dirty="0"/>
          </a:p>
          <a:p>
            <a:r>
              <a:rPr lang="en-US" sz="2000" dirty="0"/>
              <a:t>	do you Remember that </a:t>
            </a:r>
            <a:r>
              <a:rPr lang="en-US" sz="2000" dirty="0" err="1"/>
              <a:t>i</a:t>
            </a:r>
            <a:r>
              <a:rPr lang="en-US" sz="2000" dirty="0"/>
              <a:t> am in the Fifth Grade at </a:t>
            </a:r>
            <a:r>
              <a:rPr lang="en-US" sz="2000" dirty="0" err="1"/>
              <a:t>bennett</a:t>
            </a:r>
            <a:r>
              <a:rPr lang="en-US" sz="2000" dirty="0"/>
              <a:t> </a:t>
            </a:r>
            <a:r>
              <a:rPr lang="en-US" sz="2000" dirty="0" err="1"/>
              <a:t>c.</a:t>
            </a:r>
            <a:r>
              <a:rPr lang="en-US" sz="2000" dirty="0"/>
              <a:t> </a:t>
            </a:r>
            <a:r>
              <a:rPr lang="en-US" sz="2000" dirty="0" err="1"/>
              <a:t>russell</a:t>
            </a:r>
            <a:r>
              <a:rPr lang="en-US" sz="2000" dirty="0"/>
              <a:t> elementary school or </a:t>
            </a:r>
            <a:r>
              <a:rPr lang="en-US" sz="2000" dirty="0" err="1"/>
              <a:t>b.r.e.</a:t>
            </a:r>
            <a:r>
              <a:rPr lang="en-US" sz="2000" dirty="0"/>
              <a:t>?  My </a:t>
            </a:r>
            <a:r>
              <a:rPr lang="en-US" sz="2000" dirty="0" smtClean="0"/>
              <a:t>teacher </a:t>
            </a:r>
            <a:r>
              <a:rPr lang="en-US" sz="2000" dirty="0" err="1"/>
              <a:t>ms.</a:t>
            </a:r>
            <a:r>
              <a:rPr lang="en-US" sz="2000" dirty="0"/>
              <a:t> </a:t>
            </a:r>
            <a:r>
              <a:rPr lang="en-US" sz="2000" dirty="0" err="1"/>
              <a:t>sommer</a:t>
            </a:r>
            <a:r>
              <a:rPr lang="en-US" sz="2000" dirty="0"/>
              <a:t> was born in </a:t>
            </a:r>
            <a:r>
              <a:rPr lang="en-US" sz="2000" dirty="0" err="1"/>
              <a:t>germany</a:t>
            </a:r>
            <a:r>
              <a:rPr lang="en-US" sz="2000" dirty="0"/>
              <a:t>. </a:t>
            </a:r>
            <a:r>
              <a:rPr lang="en-US" sz="2000" dirty="0" smtClean="0"/>
              <a:t>in </a:t>
            </a:r>
            <a:r>
              <a:rPr lang="en-US" sz="2000" dirty="0"/>
              <a:t>Class, we learn about All kinds of subjects:  </a:t>
            </a:r>
            <a:r>
              <a:rPr lang="en-US" sz="2000" dirty="0" err="1"/>
              <a:t>english</a:t>
            </a:r>
            <a:r>
              <a:rPr lang="en-US" sz="2000" dirty="0"/>
              <a:t>,  math, </a:t>
            </a:r>
            <a:r>
              <a:rPr lang="en-US" sz="2000" dirty="0" smtClean="0"/>
              <a:t>science</a:t>
            </a:r>
            <a:r>
              <a:rPr lang="en-US" sz="2000" dirty="0"/>
              <a:t>, social studies, reading, spelling, as well as Manners and Good Behavior. </a:t>
            </a:r>
          </a:p>
        </p:txBody>
      </p:sp>
    </p:spTree>
    <p:extLst>
      <p:ext uri="{BB962C8B-B14F-4D97-AF65-F5344CB8AC3E}">
        <p14:creationId xmlns:p14="http://schemas.microsoft.com/office/powerpoint/2010/main" val="788008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#8 </a:t>
            </a:r>
            <a:endParaRPr lang="en-US" dirty="0"/>
          </a:p>
        </p:txBody>
      </p:sp>
      <p:sp>
        <p:nvSpPr>
          <p:cNvPr id="3" name="Content Placeholder 2"/>
          <p:cNvSpPr>
            <a:spLocks noGrp="1"/>
          </p:cNvSpPr>
          <p:nvPr>
            <p:ph idx="1"/>
          </p:nvPr>
        </p:nvSpPr>
        <p:spPr>
          <a:xfrm>
            <a:off x="1251678" y="1128451"/>
            <a:ext cx="10178322" cy="3593591"/>
          </a:xfrm>
        </p:spPr>
        <p:txBody>
          <a:bodyPr>
            <a:normAutofit fontScale="92500" lnSpcReduction="20000"/>
          </a:bodyPr>
          <a:lstStyle/>
          <a:p>
            <a:r>
              <a:rPr lang="en-US" dirty="0"/>
              <a:t>RULES:	Capitalize a letter when it is </a:t>
            </a:r>
          </a:p>
          <a:p>
            <a:pPr lvl="0"/>
            <a:r>
              <a:rPr lang="en-US" dirty="0" smtClean="0"/>
              <a:t>the </a:t>
            </a:r>
            <a:r>
              <a:rPr lang="en-US" dirty="0"/>
              <a:t>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pPr lvl="0"/>
            <a:r>
              <a:rPr lang="en-US" dirty="0"/>
              <a:t>languages (English) &amp; school subjects with I, II, III after them </a:t>
            </a:r>
          </a:p>
          <a:p>
            <a:pPr marL="0" indent="0">
              <a:buNone/>
            </a:pPr>
            <a:endParaRPr lang="en-US" dirty="0"/>
          </a:p>
        </p:txBody>
      </p:sp>
      <p:pic>
        <p:nvPicPr>
          <p:cNvPr id="4" name="Picture 3"/>
          <p:cNvPicPr>
            <a:picLocks noChangeAspect="1"/>
          </p:cNvPicPr>
          <p:nvPr/>
        </p:nvPicPr>
        <p:blipFill>
          <a:blip r:embed="rId2"/>
          <a:stretch>
            <a:fillRect/>
          </a:stretch>
        </p:blipFill>
        <p:spPr>
          <a:xfrm>
            <a:off x="1961561" y="4475132"/>
            <a:ext cx="9376461" cy="493819"/>
          </a:xfrm>
          <a:prstGeom prst="rect">
            <a:avLst/>
          </a:prstGeom>
        </p:spPr>
      </p:pic>
      <p:sp>
        <p:nvSpPr>
          <p:cNvPr id="6" name="TextBox 5"/>
          <p:cNvSpPr txBox="1"/>
          <p:nvPr/>
        </p:nvSpPr>
        <p:spPr>
          <a:xfrm>
            <a:off x="1687133" y="4967090"/>
            <a:ext cx="7868991" cy="1423082"/>
          </a:xfrm>
          <a:prstGeom prst="rect">
            <a:avLst/>
          </a:prstGeom>
          <a:noFill/>
        </p:spPr>
        <p:txBody>
          <a:bodyPr wrap="square" rtlCol="0">
            <a:spAutoFit/>
          </a:bodyPr>
          <a:lstStyle/>
          <a:p>
            <a:pPr>
              <a:lnSpc>
                <a:spcPct val="150000"/>
              </a:lnSpc>
            </a:pPr>
            <a:r>
              <a:rPr lang="en-US" sz="2000" dirty="0"/>
              <a:t>Our Teacher reads to us most </a:t>
            </a:r>
            <a:r>
              <a:rPr lang="en-US" sz="2000" dirty="0" smtClean="0"/>
              <a:t>Days</a:t>
            </a:r>
            <a:r>
              <a:rPr lang="en-US" sz="2000" dirty="0"/>
              <a:t>.  she is reading </a:t>
            </a:r>
            <a:r>
              <a:rPr lang="en-US" sz="2000" dirty="0" err="1"/>
              <a:t>treasue</a:t>
            </a:r>
            <a:r>
              <a:rPr lang="en-US" sz="2000" dirty="0"/>
              <a:t> island by Author </a:t>
            </a:r>
            <a:r>
              <a:rPr lang="en-US" sz="2000" dirty="0" err="1"/>
              <a:t>robert</a:t>
            </a:r>
            <a:r>
              <a:rPr lang="en-US" sz="2000" dirty="0"/>
              <a:t> louis </a:t>
            </a:r>
            <a:r>
              <a:rPr lang="en-US" sz="2000" dirty="0" err="1"/>
              <a:t>stevenson</a:t>
            </a:r>
            <a:r>
              <a:rPr lang="en-US" sz="2000" dirty="0"/>
              <a:t>.  It’s about a Boy named </a:t>
            </a:r>
            <a:r>
              <a:rPr lang="en-US" sz="2000" dirty="0" err="1"/>
              <a:t>jim</a:t>
            </a:r>
            <a:r>
              <a:rPr lang="en-US" sz="2000" dirty="0"/>
              <a:t> </a:t>
            </a:r>
            <a:r>
              <a:rPr lang="en-US" sz="2000" dirty="0" err="1"/>
              <a:t>hawkins</a:t>
            </a:r>
            <a:r>
              <a:rPr lang="en-US" sz="2000" dirty="0"/>
              <a:t> </a:t>
            </a:r>
            <a:r>
              <a:rPr lang="en-US" sz="2000" dirty="0" smtClean="0"/>
              <a:t>Who </a:t>
            </a:r>
            <a:r>
              <a:rPr lang="en-US" sz="2000" dirty="0"/>
              <a:t>has some great Adventures with pirates.</a:t>
            </a:r>
          </a:p>
        </p:txBody>
      </p:sp>
    </p:spTree>
    <p:extLst>
      <p:ext uri="{BB962C8B-B14F-4D97-AF65-F5344CB8AC3E}">
        <p14:creationId xmlns:p14="http://schemas.microsoft.com/office/powerpoint/2010/main" val="140212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#8 </a:t>
            </a:r>
            <a:endParaRPr lang="en-US" dirty="0"/>
          </a:p>
        </p:txBody>
      </p:sp>
      <p:sp>
        <p:nvSpPr>
          <p:cNvPr id="3" name="Content Placeholder 2"/>
          <p:cNvSpPr>
            <a:spLocks noGrp="1"/>
          </p:cNvSpPr>
          <p:nvPr>
            <p:ph idx="1"/>
          </p:nvPr>
        </p:nvSpPr>
        <p:spPr>
          <a:xfrm>
            <a:off x="1251678" y="1128451"/>
            <a:ext cx="10178322" cy="3593591"/>
          </a:xfrm>
        </p:spPr>
        <p:txBody>
          <a:bodyPr>
            <a:normAutofit fontScale="92500" lnSpcReduction="20000"/>
          </a:bodyPr>
          <a:lstStyle/>
          <a:p>
            <a:r>
              <a:rPr lang="en-US" dirty="0"/>
              <a:t>RULES:	Capitalize a letter when it is </a:t>
            </a:r>
          </a:p>
          <a:p>
            <a:pPr lvl="0"/>
            <a:r>
              <a:rPr lang="en-US" dirty="0" smtClean="0"/>
              <a:t>the </a:t>
            </a:r>
            <a:r>
              <a:rPr lang="en-US" dirty="0"/>
              <a:t>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pPr lvl="0"/>
            <a:r>
              <a:rPr lang="en-US" dirty="0"/>
              <a:t>languages (English) &amp; school subjects with I, II, III after them </a:t>
            </a:r>
          </a:p>
          <a:p>
            <a:pPr marL="0" indent="0">
              <a:buNone/>
            </a:pPr>
            <a:endParaRPr lang="en-US" dirty="0"/>
          </a:p>
        </p:txBody>
      </p:sp>
      <p:pic>
        <p:nvPicPr>
          <p:cNvPr id="4" name="Picture 3"/>
          <p:cNvPicPr>
            <a:picLocks noChangeAspect="1"/>
          </p:cNvPicPr>
          <p:nvPr/>
        </p:nvPicPr>
        <p:blipFill>
          <a:blip r:embed="rId2"/>
          <a:stretch>
            <a:fillRect/>
          </a:stretch>
        </p:blipFill>
        <p:spPr>
          <a:xfrm>
            <a:off x="1961561" y="4475132"/>
            <a:ext cx="9376461" cy="493819"/>
          </a:xfrm>
          <a:prstGeom prst="rect">
            <a:avLst/>
          </a:prstGeom>
        </p:spPr>
      </p:pic>
      <p:sp>
        <p:nvSpPr>
          <p:cNvPr id="6" name="TextBox 5"/>
          <p:cNvSpPr txBox="1"/>
          <p:nvPr/>
        </p:nvSpPr>
        <p:spPr>
          <a:xfrm>
            <a:off x="1468192" y="4919008"/>
            <a:ext cx="7868991" cy="1477328"/>
          </a:xfrm>
          <a:prstGeom prst="rect">
            <a:avLst/>
          </a:prstGeom>
          <a:noFill/>
        </p:spPr>
        <p:txBody>
          <a:bodyPr wrap="square" rtlCol="0">
            <a:spAutoFit/>
          </a:bodyPr>
          <a:lstStyle/>
          <a:p>
            <a:pPr>
              <a:lnSpc>
                <a:spcPct val="150000"/>
              </a:lnSpc>
            </a:pPr>
            <a:r>
              <a:rPr lang="en-US" sz="2000" dirty="0" smtClean="0">
                <a:solidFill>
                  <a:prstClr val="black"/>
                </a:solidFill>
              </a:rPr>
              <a:t>in </a:t>
            </a:r>
            <a:r>
              <a:rPr lang="en-US" sz="2000" dirty="0">
                <a:solidFill>
                  <a:prstClr val="black"/>
                </a:solidFill>
              </a:rPr>
              <a:t>our </a:t>
            </a:r>
            <a:r>
              <a:rPr lang="en-US" sz="2000" dirty="0" smtClean="0">
                <a:solidFill>
                  <a:prstClr val="black"/>
                </a:solidFill>
              </a:rPr>
              <a:t>social </a:t>
            </a:r>
            <a:r>
              <a:rPr lang="en-US" sz="2000" dirty="0">
                <a:solidFill>
                  <a:prstClr val="black"/>
                </a:solidFill>
              </a:rPr>
              <a:t>studies </a:t>
            </a:r>
            <a:r>
              <a:rPr lang="en-US" sz="2000" dirty="0" smtClean="0">
                <a:solidFill>
                  <a:prstClr val="black"/>
                </a:solidFill>
              </a:rPr>
              <a:t>class</a:t>
            </a:r>
            <a:r>
              <a:rPr lang="en-US" sz="2000" dirty="0">
                <a:solidFill>
                  <a:prstClr val="black"/>
                </a:solidFill>
              </a:rPr>
              <a:t>, we are learning about our state </a:t>
            </a:r>
            <a:r>
              <a:rPr lang="en-US" sz="2000" dirty="0" err="1">
                <a:solidFill>
                  <a:prstClr val="black"/>
                </a:solidFill>
              </a:rPr>
              <a:t>florida</a:t>
            </a:r>
            <a:r>
              <a:rPr lang="en-US" sz="2000" dirty="0">
                <a:solidFill>
                  <a:prstClr val="black"/>
                </a:solidFill>
              </a:rPr>
              <a:t>.  In my Favorite </a:t>
            </a:r>
            <a:r>
              <a:rPr lang="en-US" sz="2000" dirty="0" smtClean="0">
                <a:solidFill>
                  <a:prstClr val="black"/>
                </a:solidFill>
              </a:rPr>
              <a:t>subject chemistry 11 honors, </a:t>
            </a:r>
            <a:r>
              <a:rPr lang="en-US" sz="2000" dirty="0">
                <a:solidFill>
                  <a:prstClr val="black"/>
                </a:solidFill>
              </a:rPr>
              <a:t>we do lots of </a:t>
            </a:r>
            <a:r>
              <a:rPr lang="en-US" sz="2000" dirty="0" smtClean="0">
                <a:solidFill>
                  <a:prstClr val="black"/>
                </a:solidFill>
              </a:rPr>
              <a:t>experiments </a:t>
            </a:r>
            <a:r>
              <a:rPr lang="en-US" sz="2000" dirty="0">
                <a:solidFill>
                  <a:prstClr val="black"/>
                </a:solidFill>
              </a:rPr>
              <a:t>that </a:t>
            </a:r>
            <a:r>
              <a:rPr lang="en-US" sz="2000">
                <a:solidFill>
                  <a:prstClr val="black"/>
                </a:solidFill>
              </a:rPr>
              <a:t>are </a:t>
            </a:r>
            <a:r>
              <a:rPr lang="en-US" sz="2000" smtClean="0">
                <a:solidFill>
                  <a:prstClr val="black"/>
                </a:solidFill>
              </a:rPr>
              <a:t>exciting!</a:t>
            </a:r>
            <a:endParaRPr lang="en-US" sz="2000" dirty="0">
              <a:solidFill>
                <a:prstClr val="black"/>
              </a:solidFill>
            </a:endParaRPr>
          </a:p>
        </p:txBody>
      </p:sp>
    </p:spTree>
    <p:extLst>
      <p:ext uri="{BB962C8B-B14F-4D97-AF65-F5344CB8AC3E}">
        <p14:creationId xmlns:p14="http://schemas.microsoft.com/office/powerpoint/2010/main" val="1791757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#8 </a:t>
            </a:r>
            <a:endParaRPr lang="en-US" dirty="0"/>
          </a:p>
        </p:txBody>
      </p:sp>
      <p:sp>
        <p:nvSpPr>
          <p:cNvPr id="3" name="Content Placeholder 2"/>
          <p:cNvSpPr>
            <a:spLocks noGrp="1"/>
          </p:cNvSpPr>
          <p:nvPr>
            <p:ph idx="1"/>
          </p:nvPr>
        </p:nvSpPr>
        <p:spPr>
          <a:xfrm>
            <a:off x="1251678" y="1128451"/>
            <a:ext cx="10178322" cy="3593591"/>
          </a:xfrm>
        </p:spPr>
        <p:txBody>
          <a:bodyPr>
            <a:normAutofit fontScale="92500" lnSpcReduction="20000"/>
          </a:bodyPr>
          <a:lstStyle/>
          <a:p>
            <a:r>
              <a:rPr lang="en-US" dirty="0"/>
              <a:t>RULES:	Capitalize a letter when it is </a:t>
            </a:r>
          </a:p>
          <a:p>
            <a:pPr lvl="0"/>
            <a:r>
              <a:rPr lang="en-US" dirty="0" smtClean="0"/>
              <a:t>the </a:t>
            </a:r>
            <a:r>
              <a:rPr lang="en-US" dirty="0"/>
              <a:t>specific name of a person or animal</a:t>
            </a:r>
          </a:p>
          <a:p>
            <a:pPr lvl="0"/>
            <a:r>
              <a:rPr lang="en-US" dirty="0"/>
              <a:t>geographical names:  continents, countries, counties, cities, towns, states, bodies of water, streets, highways, mountain ranges, areas in the country </a:t>
            </a:r>
          </a:p>
          <a:p>
            <a:pPr lvl="0"/>
            <a:r>
              <a:rPr lang="en-US" dirty="0"/>
              <a:t>names of businesses, brands, ships, trains, aircraft, and space craft</a:t>
            </a:r>
          </a:p>
          <a:p>
            <a:pPr lvl="0"/>
            <a:r>
              <a:rPr lang="en-US" dirty="0"/>
              <a:t>names of  organizations, institutions, events in history or throughout the </a:t>
            </a:r>
          </a:p>
          <a:p>
            <a:r>
              <a:rPr lang="en-US" dirty="0"/>
              <a:t>year like holidays, days of the week.</a:t>
            </a:r>
          </a:p>
          <a:p>
            <a:pPr lvl="0"/>
            <a:r>
              <a:rPr lang="en-US" dirty="0"/>
              <a:t>abbreviations</a:t>
            </a:r>
          </a:p>
          <a:p>
            <a:pPr lvl="0"/>
            <a:r>
              <a:rPr lang="en-US" dirty="0"/>
              <a:t>titles of books, magazines, newspapers, short stories, movies, art, music </a:t>
            </a:r>
          </a:p>
          <a:p>
            <a:pPr lvl="0"/>
            <a:r>
              <a:rPr lang="en-US" dirty="0"/>
              <a:t>languages (English) &amp; school subjects with I, II, III after them </a:t>
            </a:r>
          </a:p>
          <a:p>
            <a:pPr marL="0" indent="0">
              <a:buNone/>
            </a:pPr>
            <a:endParaRPr lang="en-US" dirty="0"/>
          </a:p>
        </p:txBody>
      </p:sp>
      <p:pic>
        <p:nvPicPr>
          <p:cNvPr id="4" name="Picture 3"/>
          <p:cNvPicPr>
            <a:picLocks noChangeAspect="1"/>
          </p:cNvPicPr>
          <p:nvPr/>
        </p:nvPicPr>
        <p:blipFill>
          <a:blip r:embed="rId2"/>
          <a:stretch>
            <a:fillRect/>
          </a:stretch>
        </p:blipFill>
        <p:spPr>
          <a:xfrm>
            <a:off x="1961561" y="4475132"/>
            <a:ext cx="9376461" cy="493819"/>
          </a:xfrm>
          <a:prstGeom prst="rect">
            <a:avLst/>
          </a:prstGeom>
        </p:spPr>
      </p:pic>
      <p:sp>
        <p:nvSpPr>
          <p:cNvPr id="6" name="TextBox 5"/>
          <p:cNvSpPr txBox="1"/>
          <p:nvPr/>
        </p:nvSpPr>
        <p:spPr>
          <a:xfrm>
            <a:off x="1468192" y="4919008"/>
            <a:ext cx="7868991" cy="1884747"/>
          </a:xfrm>
          <a:prstGeom prst="rect">
            <a:avLst/>
          </a:prstGeom>
          <a:noFill/>
        </p:spPr>
        <p:txBody>
          <a:bodyPr wrap="square" rtlCol="0">
            <a:spAutoFit/>
          </a:bodyPr>
          <a:lstStyle/>
          <a:p>
            <a:pPr>
              <a:lnSpc>
                <a:spcPct val="150000"/>
              </a:lnSpc>
            </a:pPr>
            <a:r>
              <a:rPr lang="en-US" sz="2000" dirty="0">
                <a:solidFill>
                  <a:prstClr val="black"/>
                </a:solidFill>
              </a:rPr>
              <a:t> don’t You wish You were back in </a:t>
            </a:r>
            <a:r>
              <a:rPr lang="en-US" sz="2000" dirty="0" smtClean="0">
                <a:solidFill>
                  <a:prstClr val="black"/>
                </a:solidFill>
              </a:rPr>
              <a:t>School? </a:t>
            </a:r>
            <a:r>
              <a:rPr lang="en-US" sz="2000" dirty="0" err="1" smtClean="0">
                <a:solidFill>
                  <a:prstClr val="black"/>
                </a:solidFill>
              </a:rPr>
              <a:t>i</a:t>
            </a:r>
            <a:r>
              <a:rPr lang="en-US" sz="2000" dirty="0" smtClean="0">
                <a:solidFill>
                  <a:prstClr val="black"/>
                </a:solidFill>
              </a:rPr>
              <a:t> </a:t>
            </a:r>
            <a:r>
              <a:rPr lang="en-US" sz="2000" dirty="0">
                <a:solidFill>
                  <a:prstClr val="black"/>
                </a:solidFill>
              </a:rPr>
              <a:t>hope to visit You and uncle </a:t>
            </a:r>
            <a:r>
              <a:rPr lang="en-US" sz="2000" dirty="0" err="1">
                <a:solidFill>
                  <a:prstClr val="black"/>
                </a:solidFill>
              </a:rPr>
              <a:t>robert</a:t>
            </a:r>
            <a:r>
              <a:rPr lang="en-US" sz="2000" dirty="0">
                <a:solidFill>
                  <a:prstClr val="black"/>
                </a:solidFill>
              </a:rPr>
              <a:t> soon.  When will you come for a Visit here to </a:t>
            </a:r>
            <a:r>
              <a:rPr lang="en-US" sz="2000" dirty="0" err="1">
                <a:solidFill>
                  <a:prstClr val="black"/>
                </a:solidFill>
              </a:rPr>
              <a:t>milton</a:t>
            </a:r>
            <a:r>
              <a:rPr lang="en-US" sz="2000" dirty="0">
                <a:solidFill>
                  <a:prstClr val="black"/>
                </a:solidFill>
              </a:rPr>
              <a:t>?</a:t>
            </a:r>
          </a:p>
          <a:p>
            <a:pPr>
              <a:lnSpc>
                <a:spcPct val="150000"/>
              </a:lnSpc>
            </a:pPr>
            <a:r>
              <a:rPr lang="en-US" sz="2000" dirty="0" smtClean="0">
                <a:solidFill>
                  <a:prstClr val="black"/>
                </a:solidFill>
              </a:rPr>
              <a:t>love</a:t>
            </a:r>
            <a:r>
              <a:rPr lang="en-US" sz="2000" dirty="0">
                <a:solidFill>
                  <a:prstClr val="black"/>
                </a:solidFill>
              </a:rPr>
              <a:t>,</a:t>
            </a:r>
          </a:p>
          <a:p>
            <a:pPr>
              <a:lnSpc>
                <a:spcPct val="150000"/>
              </a:lnSpc>
            </a:pPr>
            <a:r>
              <a:rPr lang="en-US" sz="2000" dirty="0" err="1" smtClean="0">
                <a:solidFill>
                  <a:prstClr val="black"/>
                </a:solidFill>
              </a:rPr>
              <a:t>joanna</a:t>
            </a:r>
            <a:r>
              <a:rPr lang="en-US" sz="2000" dirty="0" smtClean="0">
                <a:solidFill>
                  <a:prstClr val="black"/>
                </a:solidFill>
              </a:rPr>
              <a:t> </a:t>
            </a:r>
            <a:endParaRPr lang="en-US" sz="2000" dirty="0">
              <a:solidFill>
                <a:prstClr val="black"/>
              </a:solidFill>
            </a:endParaRPr>
          </a:p>
        </p:txBody>
      </p:sp>
    </p:spTree>
    <p:extLst>
      <p:ext uri="{BB962C8B-B14F-4D97-AF65-F5344CB8AC3E}">
        <p14:creationId xmlns:p14="http://schemas.microsoft.com/office/powerpoint/2010/main" val="2208855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CApitalization</a:t>
            </a:r>
            <a:endParaRPr lang="en-US" dirty="0"/>
          </a:p>
        </p:txBody>
      </p:sp>
      <p:sp>
        <p:nvSpPr>
          <p:cNvPr id="3" name="Content Placeholder 2"/>
          <p:cNvSpPr>
            <a:spLocks noGrp="1"/>
          </p:cNvSpPr>
          <p:nvPr>
            <p:ph idx="1"/>
          </p:nvPr>
        </p:nvSpPr>
        <p:spPr>
          <a:xfrm>
            <a:off x="1161526" y="1128452"/>
            <a:ext cx="10178322" cy="2194298"/>
          </a:xfrm>
        </p:spPr>
        <p:txBody>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endParaRPr lang="en-US" dirty="0"/>
          </a:p>
        </p:txBody>
      </p:sp>
      <p:sp>
        <p:nvSpPr>
          <p:cNvPr id="4" name="TextBox 3"/>
          <p:cNvSpPr txBox="1"/>
          <p:nvPr/>
        </p:nvSpPr>
        <p:spPr>
          <a:xfrm>
            <a:off x="1674254" y="3709115"/>
            <a:ext cx="8551571" cy="2197076"/>
          </a:xfrm>
          <a:prstGeom prst="rect">
            <a:avLst/>
          </a:prstGeom>
          <a:noFill/>
        </p:spPr>
        <p:txBody>
          <a:bodyPr wrap="square" rtlCol="0">
            <a:spAutoFit/>
          </a:bodyPr>
          <a:lstStyle/>
          <a:p>
            <a:pPr>
              <a:lnSpc>
                <a:spcPct val="200000"/>
              </a:lnSpc>
            </a:pPr>
            <a:r>
              <a:rPr lang="en-US" sz="2400" dirty="0"/>
              <a:t>(4)  Sally also has a cow named </a:t>
            </a:r>
            <a:r>
              <a:rPr lang="en-US" sz="2400" dirty="0" err="1"/>
              <a:t>mary</a:t>
            </a:r>
            <a:r>
              <a:rPr lang="en-US" sz="2400" dirty="0"/>
              <a:t> and several goats.  (5)  </a:t>
            </a:r>
            <a:r>
              <a:rPr lang="en-US" sz="2400" dirty="0" err="1"/>
              <a:t>janet</a:t>
            </a:r>
            <a:r>
              <a:rPr lang="en-US" sz="2400" dirty="0"/>
              <a:t> and Becky asked to ride </a:t>
            </a:r>
            <a:r>
              <a:rPr lang="en-US" sz="2400" dirty="0" err="1"/>
              <a:t>charles</a:t>
            </a:r>
            <a:r>
              <a:rPr lang="en-US" sz="2400" dirty="0"/>
              <a:t>.  (6)  Sally’s brother, </a:t>
            </a:r>
            <a:r>
              <a:rPr lang="en-US" sz="2400" dirty="0" err="1"/>
              <a:t>jessie</a:t>
            </a:r>
            <a:r>
              <a:rPr lang="en-US" sz="2400" dirty="0"/>
              <a:t>, helped them saddle the horses.</a:t>
            </a:r>
            <a:endParaRPr lang="en-US" sz="2400" dirty="0">
              <a:solidFill>
                <a:prstClr val="black"/>
              </a:solidFill>
            </a:endParaRPr>
          </a:p>
        </p:txBody>
      </p:sp>
      <p:sp>
        <p:nvSpPr>
          <p:cNvPr id="5" name="TextBox 4"/>
          <p:cNvSpPr txBox="1"/>
          <p:nvPr/>
        </p:nvSpPr>
        <p:spPr>
          <a:xfrm>
            <a:off x="1161526" y="3322750"/>
            <a:ext cx="9321877" cy="369332"/>
          </a:xfrm>
          <a:prstGeom prst="rect">
            <a:avLst/>
          </a:prstGeom>
          <a:noFill/>
        </p:spPr>
        <p:txBody>
          <a:bodyPr wrap="square" rtlCol="0">
            <a:spAutoFit/>
          </a:bodyPr>
          <a:lstStyle/>
          <a:p>
            <a:r>
              <a:rPr lang="en-US" b="1" dirty="0" smtClean="0">
                <a:solidFill>
                  <a:prstClr val="black"/>
                </a:solidFill>
              </a:rPr>
              <a:t>Write the sentences correctly using the rules for capitalization. </a:t>
            </a:r>
            <a:endParaRPr lang="en-US" b="1" dirty="0">
              <a:solidFill>
                <a:prstClr val="black"/>
              </a:solidFill>
            </a:endParaRPr>
          </a:p>
        </p:txBody>
      </p:sp>
    </p:spTree>
    <p:extLst>
      <p:ext uri="{BB962C8B-B14F-4D97-AF65-F5344CB8AC3E}">
        <p14:creationId xmlns:p14="http://schemas.microsoft.com/office/powerpoint/2010/main" val="222649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#9</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5074276"/>
            <a:ext cx="8577329" cy="1477328"/>
          </a:xfrm>
          <a:prstGeom prst="rect">
            <a:avLst/>
          </a:prstGeom>
          <a:noFill/>
        </p:spPr>
        <p:txBody>
          <a:bodyPr wrap="square" rtlCol="0">
            <a:spAutoFit/>
          </a:bodyPr>
          <a:lstStyle/>
          <a:p>
            <a:r>
              <a:rPr lang="en-US"/>
              <a:t>1. we have a new stove made by the Company stay hot stoves.</a:t>
            </a:r>
          </a:p>
          <a:p>
            <a:endParaRPr lang="en-US"/>
          </a:p>
          <a:p>
            <a:r>
              <a:rPr lang="en-US"/>
              <a:t>2. hans christian Andersen was Born in the danish City of odense, denmark.</a:t>
            </a:r>
          </a:p>
          <a:p>
            <a:endParaRPr lang="en-US"/>
          </a:p>
          <a:p>
            <a:r>
              <a:rPr lang="en-US"/>
              <a:t>3. the Alamo is a Historic Spanish mission in san Antonio, texas.</a:t>
            </a:r>
            <a:endParaRPr lang="en-US" dirty="0"/>
          </a:p>
        </p:txBody>
      </p:sp>
    </p:spTree>
    <p:extLst>
      <p:ext uri="{BB962C8B-B14F-4D97-AF65-F5344CB8AC3E}">
        <p14:creationId xmlns:p14="http://schemas.microsoft.com/office/powerpoint/2010/main" val="305786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#9</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5074276"/>
            <a:ext cx="8577329" cy="1477328"/>
          </a:xfrm>
          <a:prstGeom prst="rect">
            <a:avLst/>
          </a:prstGeom>
          <a:noFill/>
        </p:spPr>
        <p:txBody>
          <a:bodyPr wrap="square" rtlCol="0">
            <a:spAutoFit/>
          </a:bodyPr>
          <a:lstStyle/>
          <a:p>
            <a:r>
              <a:rPr lang="en-US" dirty="0">
                <a:solidFill>
                  <a:prstClr val="black"/>
                </a:solidFill>
              </a:rPr>
              <a:t>4. mount Kilimanjaro is the </a:t>
            </a:r>
            <a:r>
              <a:rPr lang="en-US" dirty="0" err="1" smtClean="0">
                <a:solidFill>
                  <a:prstClr val="black"/>
                </a:solidFill>
              </a:rPr>
              <a:t>african</a:t>
            </a:r>
            <a:r>
              <a:rPr lang="en-US" dirty="0" smtClean="0">
                <a:solidFill>
                  <a:prstClr val="black"/>
                </a:solidFill>
              </a:rPr>
              <a:t> </a:t>
            </a:r>
            <a:r>
              <a:rPr lang="en-US" dirty="0">
                <a:solidFill>
                  <a:prstClr val="black"/>
                </a:solidFill>
              </a:rPr>
              <a:t>country Of Tanzania, near the </a:t>
            </a:r>
            <a:r>
              <a:rPr lang="en-US" dirty="0" err="1">
                <a:solidFill>
                  <a:prstClr val="black"/>
                </a:solidFill>
              </a:rPr>
              <a:t>kenyan</a:t>
            </a:r>
            <a:r>
              <a:rPr lang="en-US" dirty="0">
                <a:solidFill>
                  <a:prstClr val="black"/>
                </a:solidFill>
              </a:rPr>
              <a:t> Border.</a:t>
            </a:r>
          </a:p>
          <a:p>
            <a:endParaRPr lang="en-US" dirty="0">
              <a:solidFill>
                <a:prstClr val="black"/>
              </a:solidFill>
            </a:endParaRPr>
          </a:p>
          <a:p>
            <a:r>
              <a:rPr lang="en-US" dirty="0">
                <a:solidFill>
                  <a:prstClr val="black"/>
                </a:solidFill>
              </a:rPr>
              <a:t>5. seventh Graders at </a:t>
            </a:r>
            <a:r>
              <a:rPr lang="en-US" dirty="0" err="1">
                <a:solidFill>
                  <a:prstClr val="black"/>
                </a:solidFill>
              </a:rPr>
              <a:t>winthrop</a:t>
            </a:r>
            <a:r>
              <a:rPr lang="en-US" dirty="0">
                <a:solidFill>
                  <a:prstClr val="black"/>
                </a:solidFill>
              </a:rPr>
              <a:t> junior high school take art I, Math, and </a:t>
            </a:r>
            <a:r>
              <a:rPr lang="en-US" dirty="0" err="1">
                <a:solidFill>
                  <a:prstClr val="black"/>
                </a:solidFill>
              </a:rPr>
              <a:t>english</a:t>
            </a:r>
            <a:r>
              <a:rPr lang="en-US" dirty="0">
                <a:solidFill>
                  <a:prstClr val="black"/>
                </a:solidFill>
              </a:rPr>
              <a:t>.</a:t>
            </a:r>
          </a:p>
          <a:p>
            <a:endParaRPr lang="en-US" dirty="0">
              <a:solidFill>
                <a:prstClr val="black"/>
              </a:solidFill>
            </a:endParaRPr>
          </a:p>
          <a:p>
            <a:r>
              <a:rPr lang="en-US" dirty="0">
                <a:solidFill>
                  <a:prstClr val="black"/>
                </a:solidFill>
              </a:rPr>
              <a:t>6. see dr. </a:t>
            </a:r>
            <a:r>
              <a:rPr lang="en-US" dirty="0" err="1">
                <a:solidFill>
                  <a:prstClr val="black"/>
                </a:solidFill>
              </a:rPr>
              <a:t>sanchez</a:t>
            </a:r>
            <a:r>
              <a:rPr lang="en-US" dirty="0">
                <a:solidFill>
                  <a:prstClr val="black"/>
                </a:solidFill>
              </a:rPr>
              <a:t> if your Cold isn’t Better by </a:t>
            </a:r>
            <a:r>
              <a:rPr lang="en-US" dirty="0" err="1">
                <a:solidFill>
                  <a:prstClr val="black"/>
                </a:solidFill>
              </a:rPr>
              <a:t>tuesday</a:t>
            </a:r>
            <a:r>
              <a:rPr lang="en-US" dirty="0">
                <a:solidFill>
                  <a:prstClr val="black"/>
                </a:solidFill>
              </a:rPr>
              <a:t>.</a:t>
            </a:r>
          </a:p>
        </p:txBody>
      </p:sp>
    </p:spTree>
    <p:extLst>
      <p:ext uri="{BB962C8B-B14F-4D97-AF65-F5344CB8AC3E}">
        <p14:creationId xmlns:p14="http://schemas.microsoft.com/office/powerpoint/2010/main" val="3307408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#9</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5074276"/>
            <a:ext cx="8577329" cy="1477328"/>
          </a:xfrm>
          <a:prstGeom prst="rect">
            <a:avLst/>
          </a:prstGeom>
          <a:noFill/>
        </p:spPr>
        <p:txBody>
          <a:bodyPr wrap="square" rtlCol="0">
            <a:spAutoFit/>
          </a:bodyPr>
          <a:lstStyle/>
          <a:p>
            <a:r>
              <a:rPr lang="en-US">
                <a:solidFill>
                  <a:prstClr val="black"/>
                </a:solidFill>
              </a:rPr>
              <a:t>7. his granpa joe works at pizza perfect from 6:00 am to 6:00 pm.</a:t>
            </a:r>
          </a:p>
          <a:p>
            <a:endParaRPr lang="en-US">
              <a:solidFill>
                <a:prstClr val="black"/>
              </a:solidFill>
            </a:endParaRPr>
          </a:p>
          <a:p>
            <a:r>
              <a:rPr lang="en-US">
                <a:solidFill>
                  <a:prstClr val="black"/>
                </a:solidFill>
              </a:rPr>
              <a:t>8. bill cosby, an american Comedian, Went to temple university in philadephia.</a:t>
            </a:r>
          </a:p>
          <a:p>
            <a:endParaRPr lang="en-US">
              <a:solidFill>
                <a:prstClr val="black"/>
              </a:solidFill>
            </a:endParaRPr>
          </a:p>
          <a:p>
            <a:r>
              <a:rPr lang="en-US">
                <a:solidFill>
                  <a:prstClr val="black"/>
                </a:solidFill>
              </a:rPr>
              <a:t>9. the 1992 olympics were held in the City of barcelona in the Country of spain.</a:t>
            </a:r>
            <a:endParaRPr lang="en-US" dirty="0">
              <a:solidFill>
                <a:prstClr val="black"/>
              </a:solidFill>
            </a:endParaRPr>
          </a:p>
        </p:txBody>
      </p:sp>
    </p:spTree>
    <p:extLst>
      <p:ext uri="{BB962C8B-B14F-4D97-AF65-F5344CB8AC3E}">
        <p14:creationId xmlns:p14="http://schemas.microsoft.com/office/powerpoint/2010/main" val="1588147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#1</a:t>
            </a:r>
            <a:endParaRPr lang="en-US" dirty="0"/>
          </a:p>
        </p:txBody>
      </p:sp>
      <p:sp>
        <p:nvSpPr>
          <p:cNvPr id="3" name="Content Placeholder 2"/>
          <p:cNvSpPr>
            <a:spLocks noGrp="1"/>
          </p:cNvSpPr>
          <p:nvPr>
            <p:ph idx="1"/>
          </p:nvPr>
        </p:nvSpPr>
        <p:spPr>
          <a:xfrm>
            <a:off x="1251678" y="1128451"/>
            <a:ext cx="10178322" cy="4035164"/>
          </a:xfrm>
        </p:spPr>
        <p:txBody>
          <a:bodyPr>
            <a:normAutofit fontScale="70000" lnSpcReduction="20000"/>
          </a:bodyPr>
          <a:lstStyle/>
          <a:p>
            <a:r>
              <a:rPr lang="en-US" sz="2600" dirty="0"/>
              <a:t>Commonly Misused Words Worksheet #1</a:t>
            </a:r>
          </a:p>
          <a:p>
            <a:r>
              <a:rPr lang="en-US" sz="2600" dirty="0"/>
              <a:t>•two - to - too = two is a number, to means toward, too means also, much, or very</a:t>
            </a:r>
          </a:p>
          <a:p>
            <a:r>
              <a:rPr lang="en-US" sz="2600" dirty="0"/>
              <a:t>•their - there - they’re = their shows possession, there is a place, they’re is a contraction for they are</a:t>
            </a:r>
          </a:p>
          <a:p>
            <a:r>
              <a:rPr lang="en-US" sz="2600" dirty="0"/>
              <a:t>•I - me = I is a subject pronoun, me is an object pronoun</a:t>
            </a:r>
          </a:p>
          <a:p>
            <a:r>
              <a:rPr lang="en-US" sz="2600" dirty="0"/>
              <a:t>•who - whom = who is the subject pronoun, whom is an object pronoun</a:t>
            </a:r>
          </a:p>
          <a:p>
            <a:r>
              <a:rPr lang="en-US" sz="2600" dirty="0"/>
              <a:t>•fewer - less = fewer means a smaller number, lesser is a smaller amount.</a:t>
            </a:r>
          </a:p>
          <a:p>
            <a:r>
              <a:rPr lang="en-US" sz="2600" dirty="0"/>
              <a:t>•its - it’s = its shows possession, it’s is a contraction for it is</a:t>
            </a:r>
          </a:p>
          <a:p>
            <a:r>
              <a:rPr lang="en-US" sz="2600" dirty="0"/>
              <a:t>•your - you’re = your shows possession, you’re is a contraction for you are</a:t>
            </a:r>
          </a:p>
          <a:p>
            <a:r>
              <a:rPr lang="en-US" sz="2600" dirty="0"/>
              <a:t>•can - may = can shows ability, may shows permission</a:t>
            </a:r>
          </a:p>
          <a:p>
            <a:r>
              <a:rPr lang="en-US" sz="2600" dirty="0"/>
              <a:t>•lead - led = lead is a metal and a word for others to follow, led is the past tense form of the verb lead</a:t>
            </a:r>
          </a:p>
          <a:p>
            <a:r>
              <a:rPr lang="en-US" sz="2600" dirty="0"/>
              <a:t>•by - buy - bye = by means near or beside, buy means to purchase, bye is like goodbye</a:t>
            </a:r>
          </a:p>
          <a:p>
            <a:endParaRPr lang="en-US" dirty="0"/>
          </a:p>
        </p:txBody>
      </p:sp>
      <p:sp>
        <p:nvSpPr>
          <p:cNvPr id="4" name="TextBox 3"/>
          <p:cNvSpPr txBox="1"/>
          <p:nvPr/>
        </p:nvSpPr>
        <p:spPr>
          <a:xfrm>
            <a:off x="3617844" y="4794283"/>
            <a:ext cx="4546242" cy="369332"/>
          </a:xfrm>
          <a:prstGeom prst="rect">
            <a:avLst/>
          </a:prstGeom>
          <a:noFill/>
        </p:spPr>
        <p:txBody>
          <a:bodyPr wrap="square" rtlCol="0">
            <a:spAutoFit/>
          </a:bodyPr>
          <a:lstStyle/>
          <a:p>
            <a:r>
              <a:rPr lang="en-US" b="1" dirty="0"/>
              <a:t>Directions: </a:t>
            </a:r>
            <a:r>
              <a:rPr lang="en-US" b="1" dirty="0" smtClean="0"/>
              <a:t>write only the </a:t>
            </a:r>
            <a:r>
              <a:rPr lang="en-US" b="1" dirty="0"/>
              <a:t>correct word</a:t>
            </a:r>
            <a:r>
              <a:rPr lang="en-US" dirty="0"/>
              <a:t>.</a:t>
            </a:r>
          </a:p>
        </p:txBody>
      </p:sp>
      <p:sp>
        <p:nvSpPr>
          <p:cNvPr id="5" name="TextBox 4"/>
          <p:cNvSpPr txBox="1"/>
          <p:nvPr/>
        </p:nvSpPr>
        <p:spPr>
          <a:xfrm>
            <a:off x="1544346" y="5226784"/>
            <a:ext cx="8693239" cy="1631216"/>
          </a:xfrm>
          <a:prstGeom prst="rect">
            <a:avLst/>
          </a:prstGeom>
          <a:noFill/>
        </p:spPr>
        <p:txBody>
          <a:bodyPr wrap="square" rtlCol="0">
            <a:spAutoFit/>
          </a:bodyPr>
          <a:lstStyle/>
          <a:p>
            <a:r>
              <a:rPr lang="en-US" sz="2000" dirty="0"/>
              <a:t>1</a:t>
            </a:r>
            <a:r>
              <a:rPr lang="en-US" sz="2000" dirty="0" smtClean="0"/>
              <a:t>. (</a:t>
            </a:r>
            <a:r>
              <a:rPr lang="en-US" sz="2000" dirty="0"/>
              <a:t>Who, Whom) is going to the </a:t>
            </a:r>
            <a:r>
              <a:rPr lang="en-US" sz="2000" dirty="0" smtClean="0"/>
              <a:t>party?    2. I </a:t>
            </a:r>
            <a:r>
              <a:rPr lang="en-US" sz="2000" dirty="0"/>
              <a:t>need to make (fewer, less) mistakes.</a:t>
            </a:r>
          </a:p>
          <a:p>
            <a:endParaRPr lang="en-US" sz="2000" dirty="0"/>
          </a:p>
          <a:p>
            <a:r>
              <a:rPr lang="en-US" sz="2000" dirty="0"/>
              <a:t>3</a:t>
            </a:r>
            <a:r>
              <a:rPr lang="en-US" sz="2000" dirty="0" smtClean="0"/>
              <a:t>. I </a:t>
            </a:r>
            <a:r>
              <a:rPr lang="en-US" sz="2000" dirty="0"/>
              <a:t>want to go, (two, to, too</a:t>
            </a:r>
            <a:r>
              <a:rPr lang="en-US" sz="2000" dirty="0" smtClean="0"/>
              <a:t>).             4. Put </a:t>
            </a:r>
            <a:r>
              <a:rPr lang="en-US" sz="2000" dirty="0"/>
              <a:t>the box over (their, there, they’re).</a:t>
            </a:r>
          </a:p>
          <a:p>
            <a:endParaRPr lang="en-US" sz="2000" dirty="0"/>
          </a:p>
          <a:p>
            <a:r>
              <a:rPr lang="en-US" sz="2000" dirty="0"/>
              <a:t>5</a:t>
            </a:r>
            <a:r>
              <a:rPr lang="en-US" sz="2000" dirty="0" smtClean="0"/>
              <a:t>. She </a:t>
            </a:r>
            <a:r>
              <a:rPr lang="en-US" sz="2000" dirty="0"/>
              <a:t>(lead, led) the children in a song.</a:t>
            </a:r>
          </a:p>
        </p:txBody>
      </p:sp>
    </p:spTree>
    <p:extLst>
      <p:ext uri="{BB962C8B-B14F-4D97-AF65-F5344CB8AC3E}">
        <p14:creationId xmlns:p14="http://schemas.microsoft.com/office/powerpoint/2010/main" val="1572871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#1</a:t>
            </a:r>
            <a:endParaRPr lang="en-US" dirty="0"/>
          </a:p>
        </p:txBody>
      </p:sp>
      <p:sp>
        <p:nvSpPr>
          <p:cNvPr id="3" name="Content Placeholder 2"/>
          <p:cNvSpPr>
            <a:spLocks noGrp="1"/>
          </p:cNvSpPr>
          <p:nvPr>
            <p:ph idx="1"/>
          </p:nvPr>
        </p:nvSpPr>
        <p:spPr>
          <a:xfrm>
            <a:off x="1251678" y="1128451"/>
            <a:ext cx="10178322" cy="3211729"/>
          </a:xfrm>
        </p:spPr>
        <p:txBody>
          <a:bodyPr>
            <a:normAutofit fontScale="70000" lnSpcReduction="20000"/>
          </a:bodyPr>
          <a:lstStyle/>
          <a:p>
            <a:r>
              <a:rPr lang="en-US" dirty="0"/>
              <a:t>Commonly Misused Words Worksheet #1</a:t>
            </a:r>
          </a:p>
          <a:p>
            <a:r>
              <a:rPr lang="en-US" dirty="0"/>
              <a:t>•two - to - too = two is a number, to means toward, too means also, much, or very</a:t>
            </a:r>
          </a:p>
          <a:p>
            <a:r>
              <a:rPr lang="en-US" dirty="0"/>
              <a:t>•their - there - they’re = their shows possession, there is a place, they’re is a contraction for they are</a:t>
            </a:r>
          </a:p>
          <a:p>
            <a:r>
              <a:rPr lang="en-US" dirty="0"/>
              <a:t>•I - me = I is a subject pronoun, me is an object pronoun</a:t>
            </a:r>
          </a:p>
          <a:p>
            <a:r>
              <a:rPr lang="en-US" dirty="0"/>
              <a:t>•who - whom = who is the subject pronoun, whom is an object pronoun</a:t>
            </a:r>
          </a:p>
          <a:p>
            <a:r>
              <a:rPr lang="en-US" dirty="0"/>
              <a:t>•fewer - less = fewer means a smaller number, lesser is a smaller amount.</a:t>
            </a:r>
          </a:p>
          <a:p>
            <a:r>
              <a:rPr lang="en-US" dirty="0"/>
              <a:t>•its - it’s = its shows possession, it’s is a contraction for it is</a:t>
            </a:r>
          </a:p>
          <a:p>
            <a:r>
              <a:rPr lang="en-US" dirty="0"/>
              <a:t>•your - you’re = your shows possession, you’re is a contraction for you are</a:t>
            </a:r>
          </a:p>
          <a:p>
            <a:r>
              <a:rPr lang="en-US" dirty="0"/>
              <a:t>•can - may = can shows ability, may shows permission</a:t>
            </a:r>
          </a:p>
          <a:p>
            <a:r>
              <a:rPr lang="en-US" dirty="0"/>
              <a:t>•lead - led = lead is a metal and a word for others to follow, led is the past tense form of the verb lead</a:t>
            </a:r>
          </a:p>
          <a:p>
            <a:r>
              <a:rPr lang="en-US" dirty="0"/>
              <a:t>•by - buy - bye = by means near or beside, buy means to purchase, bye is like goodbye</a:t>
            </a:r>
          </a:p>
          <a:p>
            <a:endParaRPr lang="en-US" dirty="0"/>
          </a:p>
        </p:txBody>
      </p:sp>
      <p:sp>
        <p:nvSpPr>
          <p:cNvPr id="4" name="TextBox 3"/>
          <p:cNvSpPr txBox="1"/>
          <p:nvPr/>
        </p:nvSpPr>
        <p:spPr>
          <a:xfrm>
            <a:off x="3773510" y="4340180"/>
            <a:ext cx="4546242" cy="369332"/>
          </a:xfrm>
          <a:prstGeom prst="rect">
            <a:avLst/>
          </a:prstGeom>
          <a:noFill/>
        </p:spPr>
        <p:txBody>
          <a:bodyPr wrap="square" rtlCol="0">
            <a:spAutoFit/>
          </a:bodyPr>
          <a:lstStyle/>
          <a:p>
            <a:r>
              <a:rPr lang="en-US" dirty="0">
                <a:solidFill>
                  <a:prstClr val="black"/>
                </a:solidFill>
              </a:rPr>
              <a:t>Directions: </a:t>
            </a:r>
            <a:r>
              <a:rPr lang="en-US" dirty="0" smtClean="0">
                <a:solidFill>
                  <a:prstClr val="black"/>
                </a:solidFill>
              </a:rPr>
              <a:t>write only the </a:t>
            </a:r>
            <a:r>
              <a:rPr lang="en-US" dirty="0">
                <a:solidFill>
                  <a:prstClr val="black"/>
                </a:solidFill>
              </a:rPr>
              <a:t>correct word.</a:t>
            </a:r>
          </a:p>
        </p:txBody>
      </p:sp>
      <p:sp>
        <p:nvSpPr>
          <p:cNvPr id="5" name="TextBox 4"/>
          <p:cNvSpPr txBox="1"/>
          <p:nvPr/>
        </p:nvSpPr>
        <p:spPr>
          <a:xfrm>
            <a:off x="1584102" y="4731114"/>
            <a:ext cx="8693239" cy="1631216"/>
          </a:xfrm>
          <a:prstGeom prst="rect">
            <a:avLst/>
          </a:prstGeom>
          <a:noFill/>
        </p:spPr>
        <p:txBody>
          <a:bodyPr wrap="square" rtlCol="0">
            <a:spAutoFit/>
          </a:bodyPr>
          <a:lstStyle/>
          <a:p>
            <a:r>
              <a:rPr lang="en-US" sz="2000" dirty="0">
                <a:solidFill>
                  <a:prstClr val="black"/>
                </a:solidFill>
              </a:rPr>
              <a:t>6</a:t>
            </a:r>
            <a:r>
              <a:rPr lang="en-US" sz="2000" dirty="0" smtClean="0">
                <a:solidFill>
                  <a:prstClr val="black"/>
                </a:solidFill>
              </a:rPr>
              <a:t>. (</a:t>
            </a:r>
            <a:r>
              <a:rPr lang="en-US" sz="2000" dirty="0">
                <a:solidFill>
                  <a:prstClr val="black"/>
                </a:solidFill>
              </a:rPr>
              <a:t>Can, May) I have another </a:t>
            </a:r>
            <a:r>
              <a:rPr lang="en-US" sz="2000" dirty="0" smtClean="0">
                <a:solidFill>
                  <a:prstClr val="black"/>
                </a:solidFill>
              </a:rPr>
              <a:t>cookie? 7. Give </a:t>
            </a:r>
            <a:r>
              <a:rPr lang="en-US" sz="2000" dirty="0">
                <a:solidFill>
                  <a:prstClr val="black"/>
                </a:solidFill>
              </a:rPr>
              <a:t>the present to (I, me).</a:t>
            </a:r>
          </a:p>
          <a:p>
            <a:endParaRPr lang="en-US" sz="2000" dirty="0">
              <a:solidFill>
                <a:prstClr val="black"/>
              </a:solidFill>
            </a:endParaRPr>
          </a:p>
          <a:p>
            <a:r>
              <a:rPr lang="en-US" sz="2000" dirty="0">
                <a:solidFill>
                  <a:prstClr val="black"/>
                </a:solidFill>
              </a:rPr>
              <a:t>8</a:t>
            </a:r>
            <a:r>
              <a:rPr lang="en-US" sz="2000" dirty="0" smtClean="0">
                <a:solidFill>
                  <a:prstClr val="black"/>
                </a:solidFill>
              </a:rPr>
              <a:t>. I </a:t>
            </a:r>
            <a:r>
              <a:rPr lang="en-US" sz="2000" dirty="0">
                <a:solidFill>
                  <a:prstClr val="black"/>
                </a:solidFill>
              </a:rPr>
              <a:t>need (your, you’re) telephone </a:t>
            </a:r>
            <a:r>
              <a:rPr lang="en-US" sz="2000" dirty="0" smtClean="0">
                <a:solidFill>
                  <a:prstClr val="black"/>
                </a:solidFill>
              </a:rPr>
              <a:t>number. 9. The </a:t>
            </a:r>
            <a:r>
              <a:rPr lang="en-US" sz="2000" dirty="0">
                <a:solidFill>
                  <a:prstClr val="black"/>
                </a:solidFill>
              </a:rPr>
              <a:t>toy has lost (its, it’s) batteries.</a:t>
            </a:r>
          </a:p>
          <a:p>
            <a:endParaRPr lang="en-US" sz="2000" dirty="0">
              <a:solidFill>
                <a:prstClr val="black"/>
              </a:solidFill>
            </a:endParaRPr>
          </a:p>
          <a:p>
            <a:r>
              <a:rPr lang="en-US" sz="2000" dirty="0">
                <a:solidFill>
                  <a:prstClr val="black"/>
                </a:solidFill>
              </a:rPr>
              <a:t>10</a:t>
            </a:r>
            <a:r>
              <a:rPr lang="en-US" sz="2000" dirty="0" smtClean="0">
                <a:solidFill>
                  <a:prstClr val="black"/>
                </a:solidFill>
              </a:rPr>
              <a:t>. The </a:t>
            </a:r>
            <a:r>
              <a:rPr lang="en-US" sz="2000" dirty="0">
                <a:solidFill>
                  <a:prstClr val="black"/>
                </a:solidFill>
              </a:rPr>
              <a:t>park is (by, buy, bye) the lake.</a:t>
            </a:r>
          </a:p>
        </p:txBody>
      </p:sp>
    </p:spTree>
    <p:extLst>
      <p:ext uri="{BB962C8B-B14F-4D97-AF65-F5344CB8AC3E}">
        <p14:creationId xmlns:p14="http://schemas.microsoft.com/office/powerpoint/2010/main" val="1129159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8549"/>
            <a:ext cx="10178322" cy="1492132"/>
          </a:xfrm>
        </p:spPr>
        <p:txBody>
          <a:bodyPr>
            <a:normAutofit/>
          </a:bodyPr>
          <a:lstStyle/>
          <a:p>
            <a:r>
              <a:rPr lang="en-US" sz="3200" dirty="0" smtClean="0"/>
              <a:t>Commonly misused words #1</a:t>
            </a:r>
            <a:endParaRPr lang="en-US" sz="3200" dirty="0"/>
          </a:p>
        </p:txBody>
      </p:sp>
      <p:sp>
        <p:nvSpPr>
          <p:cNvPr id="3" name="Content Placeholder 2"/>
          <p:cNvSpPr>
            <a:spLocks noGrp="1"/>
          </p:cNvSpPr>
          <p:nvPr>
            <p:ph idx="1"/>
          </p:nvPr>
        </p:nvSpPr>
        <p:spPr>
          <a:xfrm>
            <a:off x="1251678" y="576471"/>
            <a:ext cx="10178322" cy="3995529"/>
          </a:xfrm>
        </p:spPr>
        <p:txBody>
          <a:bodyPr>
            <a:normAutofit fontScale="85000" lnSpcReduction="10000"/>
          </a:bodyPr>
          <a:lstStyle/>
          <a:p>
            <a:r>
              <a:rPr lang="en-US" dirty="0"/>
              <a:t>Commonly Misused Words Worksheet #1</a:t>
            </a:r>
          </a:p>
          <a:p>
            <a:r>
              <a:rPr lang="en-US" dirty="0"/>
              <a:t>•two - to - too = two is a number, to means toward, too means also, much, or very</a:t>
            </a:r>
          </a:p>
          <a:p>
            <a:r>
              <a:rPr lang="en-US" dirty="0"/>
              <a:t>•their - there - they’re = their shows possession, there is a place, they’re is a contraction for they are</a:t>
            </a:r>
          </a:p>
          <a:p>
            <a:r>
              <a:rPr lang="en-US" dirty="0"/>
              <a:t>•I - me = I is a subject pronoun, me is an object pronoun</a:t>
            </a:r>
          </a:p>
          <a:p>
            <a:r>
              <a:rPr lang="en-US" dirty="0"/>
              <a:t>•who - whom = who is the subject pronoun, whom is an object pronoun</a:t>
            </a:r>
          </a:p>
          <a:p>
            <a:r>
              <a:rPr lang="en-US" dirty="0"/>
              <a:t>•fewer - less = fewer means a smaller number, lesser is a smaller amount.</a:t>
            </a:r>
          </a:p>
          <a:p>
            <a:r>
              <a:rPr lang="en-US" dirty="0"/>
              <a:t>•its - it’s = its shows possession, it’s is a contraction for it is</a:t>
            </a:r>
          </a:p>
          <a:p>
            <a:r>
              <a:rPr lang="en-US" dirty="0"/>
              <a:t>•your - you’re = your shows possession, you’re is a contraction for you are</a:t>
            </a:r>
          </a:p>
          <a:p>
            <a:r>
              <a:rPr lang="en-US" dirty="0"/>
              <a:t>•can - may = can shows ability, may shows permission</a:t>
            </a:r>
          </a:p>
          <a:p>
            <a:r>
              <a:rPr lang="en-US" dirty="0"/>
              <a:t>•lead - led = lead is a metal and a word for others to follow, led is the past tense form of the verb lead</a:t>
            </a:r>
          </a:p>
          <a:p>
            <a:r>
              <a:rPr lang="en-US" dirty="0"/>
              <a:t>•by - buy - bye = by means near or beside, buy means to purchase, bye is like goodbye</a:t>
            </a:r>
          </a:p>
          <a:p>
            <a:endParaRPr lang="en-US" dirty="0"/>
          </a:p>
        </p:txBody>
      </p:sp>
      <p:sp>
        <p:nvSpPr>
          <p:cNvPr id="4" name="TextBox 3"/>
          <p:cNvSpPr txBox="1"/>
          <p:nvPr/>
        </p:nvSpPr>
        <p:spPr>
          <a:xfrm>
            <a:off x="3657600" y="4388379"/>
            <a:ext cx="4546242" cy="369332"/>
          </a:xfrm>
          <a:prstGeom prst="rect">
            <a:avLst/>
          </a:prstGeom>
          <a:noFill/>
        </p:spPr>
        <p:txBody>
          <a:bodyPr wrap="square" rtlCol="0">
            <a:spAutoFit/>
          </a:bodyPr>
          <a:lstStyle/>
          <a:p>
            <a:r>
              <a:rPr lang="en-US" b="1" dirty="0">
                <a:solidFill>
                  <a:prstClr val="black"/>
                </a:solidFill>
              </a:rPr>
              <a:t>Directions: </a:t>
            </a:r>
            <a:r>
              <a:rPr lang="en-US" b="1" dirty="0" smtClean="0">
                <a:solidFill>
                  <a:prstClr val="black"/>
                </a:solidFill>
              </a:rPr>
              <a:t>write only the </a:t>
            </a:r>
            <a:r>
              <a:rPr lang="en-US" b="1" dirty="0">
                <a:solidFill>
                  <a:prstClr val="black"/>
                </a:solidFill>
              </a:rPr>
              <a:t>correct word</a:t>
            </a:r>
            <a:r>
              <a:rPr lang="en-US" dirty="0">
                <a:solidFill>
                  <a:prstClr val="black"/>
                </a:solidFill>
              </a:rPr>
              <a:t>.</a:t>
            </a:r>
          </a:p>
        </p:txBody>
      </p:sp>
      <p:sp>
        <p:nvSpPr>
          <p:cNvPr id="5" name="TextBox 4"/>
          <p:cNvSpPr txBox="1"/>
          <p:nvPr/>
        </p:nvSpPr>
        <p:spPr>
          <a:xfrm>
            <a:off x="1584102" y="4731114"/>
            <a:ext cx="8693239" cy="1938992"/>
          </a:xfrm>
          <a:prstGeom prst="rect">
            <a:avLst/>
          </a:prstGeom>
          <a:noFill/>
        </p:spPr>
        <p:txBody>
          <a:bodyPr wrap="square" rtlCol="0">
            <a:spAutoFit/>
          </a:bodyPr>
          <a:lstStyle/>
          <a:p>
            <a:r>
              <a:rPr lang="en-US" sz="2000" dirty="0">
                <a:solidFill>
                  <a:prstClr val="black"/>
                </a:solidFill>
              </a:rPr>
              <a:t>11</a:t>
            </a:r>
            <a:r>
              <a:rPr lang="en-US" sz="2000" dirty="0" smtClean="0">
                <a:solidFill>
                  <a:prstClr val="black"/>
                </a:solidFill>
              </a:rPr>
              <a:t>. I </a:t>
            </a:r>
            <a:r>
              <a:rPr lang="en-US" sz="2000" dirty="0">
                <a:solidFill>
                  <a:prstClr val="black"/>
                </a:solidFill>
              </a:rPr>
              <a:t>am going (two, to, too) the </a:t>
            </a:r>
            <a:r>
              <a:rPr lang="en-US" sz="2000" dirty="0" smtClean="0">
                <a:solidFill>
                  <a:prstClr val="black"/>
                </a:solidFill>
              </a:rPr>
              <a:t>show. 12. (</a:t>
            </a:r>
            <a:r>
              <a:rPr lang="en-US" sz="2000" dirty="0">
                <a:solidFill>
                  <a:prstClr val="black"/>
                </a:solidFill>
              </a:rPr>
              <a:t>Their, There, They’re) going to be here soon.</a:t>
            </a:r>
          </a:p>
          <a:p>
            <a:endParaRPr lang="en-US" sz="2000" dirty="0">
              <a:solidFill>
                <a:prstClr val="black"/>
              </a:solidFill>
            </a:endParaRPr>
          </a:p>
          <a:p>
            <a:r>
              <a:rPr lang="en-US" sz="2000" dirty="0">
                <a:solidFill>
                  <a:prstClr val="black"/>
                </a:solidFill>
              </a:rPr>
              <a:t>13</a:t>
            </a:r>
            <a:r>
              <a:rPr lang="en-US" sz="2000" dirty="0" smtClean="0">
                <a:solidFill>
                  <a:prstClr val="black"/>
                </a:solidFill>
              </a:rPr>
              <a:t>.  Are </a:t>
            </a:r>
            <a:r>
              <a:rPr lang="en-US" sz="2000" dirty="0">
                <a:solidFill>
                  <a:prstClr val="black"/>
                </a:solidFill>
              </a:rPr>
              <a:t>you talking to (I, me</a:t>
            </a:r>
            <a:r>
              <a:rPr lang="en-US" sz="2000" dirty="0" smtClean="0">
                <a:solidFill>
                  <a:prstClr val="black"/>
                </a:solidFill>
              </a:rPr>
              <a:t>)? 14</a:t>
            </a:r>
            <a:r>
              <a:rPr lang="en-US" sz="2000" dirty="0">
                <a:solidFill>
                  <a:prstClr val="black"/>
                </a:solidFill>
              </a:rPr>
              <a:t>.(Who, Whom) should I say is calling?</a:t>
            </a:r>
          </a:p>
          <a:p>
            <a:endParaRPr lang="en-US" sz="2000" dirty="0">
              <a:solidFill>
                <a:prstClr val="black"/>
              </a:solidFill>
            </a:endParaRPr>
          </a:p>
          <a:p>
            <a:r>
              <a:rPr lang="en-US" sz="2000" dirty="0">
                <a:solidFill>
                  <a:prstClr val="black"/>
                </a:solidFill>
              </a:rPr>
              <a:t>15</a:t>
            </a:r>
            <a:r>
              <a:rPr lang="en-US" sz="2000" dirty="0" smtClean="0">
                <a:solidFill>
                  <a:prstClr val="black"/>
                </a:solidFill>
              </a:rPr>
              <a:t>. I </a:t>
            </a:r>
            <a:r>
              <a:rPr lang="en-US" sz="2000" dirty="0">
                <a:solidFill>
                  <a:prstClr val="black"/>
                </a:solidFill>
              </a:rPr>
              <a:t>want to put (fewer, less) sugar in my tea.</a:t>
            </a:r>
          </a:p>
        </p:txBody>
      </p:sp>
    </p:spTree>
    <p:extLst>
      <p:ext uri="{BB962C8B-B14F-4D97-AF65-F5344CB8AC3E}">
        <p14:creationId xmlns:p14="http://schemas.microsoft.com/office/powerpoint/2010/main" val="3156072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99051"/>
            <a:ext cx="9914305" cy="313074"/>
          </a:xfrm>
        </p:spPr>
        <p:txBody>
          <a:bodyPr>
            <a:noAutofit/>
          </a:bodyPr>
          <a:lstStyle/>
          <a:p>
            <a:r>
              <a:rPr lang="en-US" sz="2800" dirty="0" smtClean="0"/>
              <a:t>Commonly misused words #1</a:t>
            </a:r>
            <a:endParaRPr lang="en-US" sz="2800" dirty="0"/>
          </a:p>
        </p:txBody>
      </p:sp>
      <p:sp>
        <p:nvSpPr>
          <p:cNvPr id="3" name="Content Placeholder 2"/>
          <p:cNvSpPr>
            <a:spLocks noGrp="1"/>
          </p:cNvSpPr>
          <p:nvPr>
            <p:ph idx="1"/>
          </p:nvPr>
        </p:nvSpPr>
        <p:spPr>
          <a:xfrm>
            <a:off x="978795" y="618186"/>
            <a:ext cx="10451206" cy="4196073"/>
          </a:xfrm>
        </p:spPr>
        <p:txBody>
          <a:bodyPr>
            <a:normAutofit fontScale="77500" lnSpcReduction="20000"/>
          </a:bodyPr>
          <a:lstStyle/>
          <a:p>
            <a:r>
              <a:rPr lang="en-US" sz="2400" dirty="0"/>
              <a:t>Commonly Misused Words Worksheet #1</a:t>
            </a:r>
          </a:p>
          <a:p>
            <a:r>
              <a:rPr lang="en-US" sz="2400" dirty="0"/>
              <a:t>•two - to - too = two is a number, to means toward, too means also, much, or very</a:t>
            </a:r>
          </a:p>
          <a:p>
            <a:r>
              <a:rPr lang="en-US" sz="2400" dirty="0"/>
              <a:t>•their - there - they’re = their shows possession, there is a place, they’re is a contraction for they are</a:t>
            </a:r>
          </a:p>
          <a:p>
            <a:r>
              <a:rPr lang="en-US" sz="2400" dirty="0"/>
              <a:t>•I - me = I is a subject pronoun, me is an object pronoun</a:t>
            </a:r>
          </a:p>
          <a:p>
            <a:r>
              <a:rPr lang="en-US" sz="2400" dirty="0"/>
              <a:t>•who - whom = who is the subject pronoun, whom is an object pronoun</a:t>
            </a:r>
          </a:p>
          <a:p>
            <a:r>
              <a:rPr lang="en-US" sz="2400" dirty="0"/>
              <a:t>•fewer - less = fewer means a smaller number, lesser is a smaller amount.</a:t>
            </a:r>
          </a:p>
          <a:p>
            <a:r>
              <a:rPr lang="en-US" sz="2400" dirty="0"/>
              <a:t>•its - it’s = its shows possession, it’s is a contraction for it is</a:t>
            </a:r>
          </a:p>
          <a:p>
            <a:r>
              <a:rPr lang="en-US" sz="2400" dirty="0"/>
              <a:t>•your - you’re = your shows possession, you’re is a contraction for you are</a:t>
            </a:r>
          </a:p>
          <a:p>
            <a:r>
              <a:rPr lang="en-US" sz="2400" dirty="0"/>
              <a:t>•can - may = can shows ability, may shows permission</a:t>
            </a:r>
          </a:p>
          <a:p>
            <a:r>
              <a:rPr lang="en-US" sz="2400" dirty="0"/>
              <a:t>•lead - led = lead is a metal and a word for others to follow, led is the past tense form of the verb lead</a:t>
            </a:r>
          </a:p>
          <a:p>
            <a:r>
              <a:rPr lang="en-US" sz="2400" dirty="0"/>
              <a:t>•by - buy - bye = by means near or beside, buy means to purchase, bye is like goodbye</a:t>
            </a:r>
          </a:p>
          <a:p>
            <a:endParaRPr lang="en-US" dirty="0"/>
          </a:p>
        </p:txBody>
      </p:sp>
      <p:sp>
        <p:nvSpPr>
          <p:cNvPr id="4" name="TextBox 3"/>
          <p:cNvSpPr txBox="1"/>
          <p:nvPr/>
        </p:nvSpPr>
        <p:spPr>
          <a:xfrm>
            <a:off x="3696237" y="4444928"/>
            <a:ext cx="4546242" cy="369332"/>
          </a:xfrm>
          <a:prstGeom prst="rect">
            <a:avLst/>
          </a:prstGeom>
          <a:noFill/>
        </p:spPr>
        <p:txBody>
          <a:bodyPr wrap="square" rtlCol="0">
            <a:spAutoFit/>
          </a:bodyPr>
          <a:lstStyle/>
          <a:p>
            <a:r>
              <a:rPr lang="en-US" b="1" dirty="0">
                <a:solidFill>
                  <a:prstClr val="black"/>
                </a:solidFill>
              </a:rPr>
              <a:t>Directions: </a:t>
            </a:r>
            <a:r>
              <a:rPr lang="en-US" b="1" dirty="0" smtClean="0">
                <a:solidFill>
                  <a:prstClr val="black"/>
                </a:solidFill>
              </a:rPr>
              <a:t>write only the </a:t>
            </a:r>
            <a:r>
              <a:rPr lang="en-US" b="1" dirty="0">
                <a:solidFill>
                  <a:prstClr val="black"/>
                </a:solidFill>
              </a:rPr>
              <a:t>correct word</a:t>
            </a:r>
            <a:r>
              <a:rPr lang="en-US" dirty="0">
                <a:solidFill>
                  <a:prstClr val="black"/>
                </a:solidFill>
              </a:rPr>
              <a:t>.</a:t>
            </a:r>
          </a:p>
        </p:txBody>
      </p:sp>
      <p:sp>
        <p:nvSpPr>
          <p:cNvPr id="5" name="TextBox 4"/>
          <p:cNvSpPr txBox="1"/>
          <p:nvPr/>
        </p:nvSpPr>
        <p:spPr>
          <a:xfrm>
            <a:off x="1191296" y="4919008"/>
            <a:ext cx="10238704" cy="1938992"/>
          </a:xfrm>
          <a:prstGeom prst="rect">
            <a:avLst/>
          </a:prstGeom>
          <a:noFill/>
        </p:spPr>
        <p:txBody>
          <a:bodyPr wrap="square" rtlCol="0">
            <a:spAutoFit/>
          </a:bodyPr>
          <a:lstStyle/>
          <a:p>
            <a:r>
              <a:rPr lang="en-US" sz="2400" dirty="0">
                <a:solidFill>
                  <a:prstClr val="black"/>
                </a:solidFill>
              </a:rPr>
              <a:t>16</a:t>
            </a:r>
            <a:r>
              <a:rPr lang="en-US" sz="2400" dirty="0" smtClean="0">
                <a:solidFill>
                  <a:prstClr val="black"/>
                </a:solidFill>
              </a:rPr>
              <a:t>. (</a:t>
            </a:r>
            <a:r>
              <a:rPr lang="en-US" sz="2400" dirty="0">
                <a:solidFill>
                  <a:prstClr val="black"/>
                </a:solidFill>
              </a:rPr>
              <a:t>Its, It’s) time to </a:t>
            </a:r>
            <a:r>
              <a:rPr lang="en-US" sz="2400" dirty="0" smtClean="0">
                <a:solidFill>
                  <a:prstClr val="black"/>
                </a:solidFill>
              </a:rPr>
              <a:t>go.  		17. (</a:t>
            </a:r>
            <a:r>
              <a:rPr lang="en-US" sz="2400" dirty="0">
                <a:solidFill>
                  <a:prstClr val="black"/>
                </a:solidFill>
              </a:rPr>
              <a:t>Your, You’re) going to be late.</a:t>
            </a:r>
          </a:p>
          <a:p>
            <a:endParaRPr lang="en-US" sz="2400" dirty="0">
              <a:solidFill>
                <a:prstClr val="black"/>
              </a:solidFill>
            </a:endParaRPr>
          </a:p>
          <a:p>
            <a:r>
              <a:rPr lang="en-US" sz="2400" dirty="0">
                <a:solidFill>
                  <a:prstClr val="black"/>
                </a:solidFill>
              </a:rPr>
              <a:t>18</a:t>
            </a:r>
            <a:r>
              <a:rPr lang="en-US" sz="2400" dirty="0" smtClean="0">
                <a:solidFill>
                  <a:prstClr val="black"/>
                </a:solidFill>
              </a:rPr>
              <a:t>. I </a:t>
            </a:r>
            <a:r>
              <a:rPr lang="en-US" sz="2400" dirty="0">
                <a:solidFill>
                  <a:prstClr val="black"/>
                </a:solidFill>
              </a:rPr>
              <a:t>know you (can, may) do it all by </a:t>
            </a:r>
            <a:r>
              <a:rPr lang="en-US" sz="2400" dirty="0" smtClean="0">
                <a:solidFill>
                  <a:prstClr val="black"/>
                </a:solidFill>
              </a:rPr>
              <a:t>yourself.    	19.  That </a:t>
            </a:r>
            <a:r>
              <a:rPr lang="en-US" sz="2400" dirty="0">
                <a:solidFill>
                  <a:prstClr val="black"/>
                </a:solidFill>
              </a:rPr>
              <a:t>is made </a:t>
            </a:r>
            <a:r>
              <a:rPr lang="en-US" sz="2400" dirty="0" smtClean="0">
                <a:solidFill>
                  <a:prstClr val="black"/>
                </a:solidFill>
              </a:rPr>
              <a:t>of (lead</a:t>
            </a:r>
            <a:r>
              <a:rPr lang="en-US" sz="2400" dirty="0">
                <a:solidFill>
                  <a:prstClr val="black"/>
                </a:solidFill>
              </a:rPr>
              <a:t>, led).</a:t>
            </a:r>
          </a:p>
          <a:p>
            <a:endParaRPr lang="en-US" sz="2400" dirty="0">
              <a:solidFill>
                <a:prstClr val="black"/>
              </a:solidFill>
            </a:endParaRPr>
          </a:p>
          <a:p>
            <a:r>
              <a:rPr lang="en-US" sz="2400" dirty="0">
                <a:solidFill>
                  <a:prstClr val="black"/>
                </a:solidFill>
              </a:rPr>
              <a:t>20.We need to (by, buy, bye) some milk.</a:t>
            </a:r>
          </a:p>
        </p:txBody>
      </p:sp>
    </p:spTree>
    <p:extLst>
      <p:ext uri="{BB962C8B-B14F-4D97-AF65-F5344CB8AC3E}">
        <p14:creationId xmlns:p14="http://schemas.microsoft.com/office/powerpoint/2010/main" val="614195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645" y="0"/>
            <a:ext cx="10178322" cy="1492132"/>
          </a:xfrm>
        </p:spPr>
        <p:txBody>
          <a:bodyPr/>
          <a:lstStyle/>
          <a:p>
            <a:r>
              <a:rPr lang="en-US" dirty="0"/>
              <a:t>Commonly misused words </a:t>
            </a:r>
            <a:r>
              <a:rPr lang="en-US" dirty="0" smtClean="0"/>
              <a:t>#2</a:t>
            </a:r>
            <a:endParaRPr lang="en-US" dirty="0"/>
          </a:p>
        </p:txBody>
      </p:sp>
      <p:sp>
        <p:nvSpPr>
          <p:cNvPr id="3" name="Content Placeholder 2"/>
          <p:cNvSpPr>
            <a:spLocks noGrp="1"/>
          </p:cNvSpPr>
          <p:nvPr>
            <p:ph idx="1"/>
          </p:nvPr>
        </p:nvSpPr>
        <p:spPr>
          <a:xfrm>
            <a:off x="1148646" y="591307"/>
            <a:ext cx="10416582" cy="4876801"/>
          </a:xfrm>
        </p:spPr>
        <p:txBody>
          <a:bodyPr>
            <a:normAutofit fontScale="85000" lnSpcReduction="20000"/>
          </a:bodyPr>
          <a:lstStyle/>
          <a:p>
            <a:r>
              <a:rPr lang="en-US" sz="2400" dirty="0"/>
              <a:t>•accept - except = accept means to receive, except means to leave out or take</a:t>
            </a:r>
          </a:p>
          <a:p>
            <a:r>
              <a:rPr lang="en-US" sz="2400" dirty="0"/>
              <a:t>•affect - effect = affect is a verb meaning to influence, effect is a noun meaning result</a:t>
            </a:r>
          </a:p>
          <a:p>
            <a:r>
              <a:rPr lang="en-US" sz="2400" dirty="0"/>
              <a:t>•capital - capitol = capital is the seat of government, capitol is the building where the legislative body meets</a:t>
            </a:r>
          </a:p>
          <a:p>
            <a:r>
              <a:rPr lang="en-US" sz="2400" dirty="0"/>
              <a:t>•compliment - complement = compliment is saying something nice, complement is something that completes</a:t>
            </a:r>
          </a:p>
          <a:p>
            <a:r>
              <a:rPr lang="en-US" sz="2400" dirty="0"/>
              <a:t>•council - counsel = council is a group, counsel is a verb meaning advise</a:t>
            </a:r>
          </a:p>
          <a:p>
            <a:r>
              <a:rPr lang="en-US" sz="2400" dirty="0"/>
              <a:t>•descent - dissent = descent means a decline, dissent means disagree or opposition</a:t>
            </a:r>
          </a:p>
          <a:p>
            <a:r>
              <a:rPr lang="en-US" sz="2400" dirty="0"/>
              <a:t>•lose - loose = lose means to not win or you can’t find something, loose means roomy or unrestrained</a:t>
            </a:r>
          </a:p>
          <a:p>
            <a:r>
              <a:rPr lang="en-US" sz="2400" dirty="0"/>
              <a:t>•precede - proceed = precede means to come before, proceed means to continue or go forward</a:t>
            </a:r>
          </a:p>
          <a:p>
            <a:r>
              <a:rPr lang="en-US" sz="2400" dirty="0"/>
              <a:t>•principal, principle = principal means the main person or part, principle means a fundamental truth</a:t>
            </a:r>
          </a:p>
          <a:p>
            <a:r>
              <a:rPr lang="en-US" sz="2400" dirty="0"/>
              <a:t>•stationary, stationery = stationary means standing still, stationery means paper to write on</a:t>
            </a:r>
          </a:p>
          <a:p>
            <a:endParaRPr lang="en-US" dirty="0"/>
          </a:p>
        </p:txBody>
      </p:sp>
      <p:pic>
        <p:nvPicPr>
          <p:cNvPr id="4" name="Picture 3"/>
          <p:cNvPicPr>
            <a:picLocks noChangeAspect="1"/>
          </p:cNvPicPr>
          <p:nvPr/>
        </p:nvPicPr>
        <p:blipFill>
          <a:blip r:embed="rId2"/>
          <a:stretch>
            <a:fillRect/>
          </a:stretch>
        </p:blipFill>
        <p:spPr>
          <a:xfrm>
            <a:off x="3482480" y="5218150"/>
            <a:ext cx="4602879" cy="499915"/>
          </a:xfrm>
          <a:prstGeom prst="rect">
            <a:avLst/>
          </a:prstGeom>
        </p:spPr>
      </p:pic>
      <p:sp>
        <p:nvSpPr>
          <p:cNvPr id="5" name="TextBox 4"/>
          <p:cNvSpPr txBox="1"/>
          <p:nvPr/>
        </p:nvSpPr>
        <p:spPr>
          <a:xfrm>
            <a:off x="1148647" y="5468397"/>
            <a:ext cx="10416581" cy="1477328"/>
          </a:xfrm>
          <a:prstGeom prst="rect">
            <a:avLst/>
          </a:prstGeom>
          <a:noFill/>
        </p:spPr>
        <p:txBody>
          <a:bodyPr wrap="square" rtlCol="0">
            <a:spAutoFit/>
          </a:bodyPr>
          <a:lstStyle/>
          <a:p>
            <a:r>
              <a:rPr lang="en-US" dirty="0" smtClean="0"/>
              <a:t>1. </a:t>
            </a:r>
            <a:r>
              <a:rPr lang="en-US" dirty="0"/>
              <a:t>The school (principal, principle) came in to the </a:t>
            </a:r>
            <a:r>
              <a:rPr lang="en-US" dirty="0" smtClean="0"/>
              <a:t>room.	2</a:t>
            </a:r>
            <a:r>
              <a:rPr lang="en-US" dirty="0"/>
              <a:t>. My pants are too (lose, loose).</a:t>
            </a:r>
          </a:p>
          <a:p>
            <a:endParaRPr lang="en-US" dirty="0"/>
          </a:p>
          <a:p>
            <a:r>
              <a:rPr lang="en-US" dirty="0"/>
              <a:t>3. We went before the teen (council, counsel</a:t>
            </a:r>
            <a:r>
              <a:rPr lang="en-US" dirty="0" smtClean="0"/>
              <a:t>).		4</a:t>
            </a:r>
            <a:r>
              <a:rPr lang="en-US" dirty="0"/>
              <a:t>. The (capital, capitol) of Colorado is Denver.</a:t>
            </a:r>
          </a:p>
          <a:p>
            <a:endParaRPr lang="en-US" dirty="0"/>
          </a:p>
          <a:p>
            <a:r>
              <a:rPr lang="en-US" dirty="0"/>
              <a:t>5. I like all (accept, except) the blue one.</a:t>
            </a:r>
          </a:p>
        </p:txBody>
      </p:sp>
    </p:spTree>
    <p:extLst>
      <p:ext uri="{BB962C8B-B14F-4D97-AF65-F5344CB8AC3E}">
        <p14:creationId xmlns:p14="http://schemas.microsoft.com/office/powerpoint/2010/main" val="1085283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misused words </a:t>
            </a:r>
            <a:r>
              <a:rPr lang="en-US" dirty="0" smtClean="0"/>
              <a:t>#2</a:t>
            </a:r>
            <a:endParaRPr lang="en-US" dirty="0"/>
          </a:p>
        </p:txBody>
      </p:sp>
      <p:sp>
        <p:nvSpPr>
          <p:cNvPr id="3" name="Content Placeholder 2"/>
          <p:cNvSpPr>
            <a:spLocks noGrp="1"/>
          </p:cNvSpPr>
          <p:nvPr>
            <p:ph idx="1"/>
          </p:nvPr>
        </p:nvSpPr>
        <p:spPr>
          <a:xfrm>
            <a:off x="1148647" y="1128451"/>
            <a:ext cx="10178322" cy="3593591"/>
          </a:xfrm>
        </p:spPr>
        <p:txBody>
          <a:bodyPr>
            <a:normAutofit fontScale="85000" lnSpcReduction="10000"/>
          </a:bodyPr>
          <a:lstStyle/>
          <a:p>
            <a:r>
              <a:rPr lang="en-US" dirty="0"/>
              <a:t>•accept - except = accept means to receive, except means to leave out or take</a:t>
            </a:r>
          </a:p>
          <a:p>
            <a:r>
              <a:rPr lang="en-US" dirty="0"/>
              <a:t>•affect - effect = affect is a verb meaning to influence, effect is a noun meaning result</a:t>
            </a:r>
          </a:p>
          <a:p>
            <a:r>
              <a:rPr lang="en-US" dirty="0"/>
              <a:t>•capital - capitol = capital is the seat of government, capitol is the building where the legislative body meets</a:t>
            </a:r>
          </a:p>
          <a:p>
            <a:r>
              <a:rPr lang="en-US" dirty="0"/>
              <a:t>•compliment - complement = compliment is saying something nice, complement is something that completes</a:t>
            </a:r>
          </a:p>
          <a:p>
            <a:r>
              <a:rPr lang="en-US" dirty="0"/>
              <a:t>•council - counsel = council is a group, counsel is a verb meaning advise</a:t>
            </a:r>
          </a:p>
          <a:p>
            <a:r>
              <a:rPr lang="en-US" dirty="0"/>
              <a:t>•descent - dissent = descent means a decline, dissent means disagree or opposition</a:t>
            </a:r>
          </a:p>
          <a:p>
            <a:r>
              <a:rPr lang="en-US" dirty="0"/>
              <a:t>•lose - loose = lose means to not win or you can’t find something, loose means roomy or unrestrained</a:t>
            </a:r>
          </a:p>
          <a:p>
            <a:r>
              <a:rPr lang="en-US" dirty="0"/>
              <a:t>•precede - proceed = precede means to come before, proceed means to continue or go forward</a:t>
            </a:r>
          </a:p>
          <a:p>
            <a:r>
              <a:rPr lang="en-US" dirty="0"/>
              <a:t>•principal, principle = principal means the main person or part, principle means a fundamental truth</a:t>
            </a:r>
          </a:p>
          <a:p>
            <a:r>
              <a:rPr lang="en-US" dirty="0"/>
              <a:t>•stationary, stationery = stationary means standing still, stationery means paper to write on</a:t>
            </a:r>
          </a:p>
          <a:p>
            <a:endParaRPr lang="en-US" dirty="0"/>
          </a:p>
        </p:txBody>
      </p:sp>
      <p:pic>
        <p:nvPicPr>
          <p:cNvPr id="4" name="Picture 3"/>
          <p:cNvPicPr>
            <a:picLocks noChangeAspect="1"/>
          </p:cNvPicPr>
          <p:nvPr/>
        </p:nvPicPr>
        <p:blipFill>
          <a:blip r:embed="rId2"/>
          <a:stretch>
            <a:fillRect/>
          </a:stretch>
        </p:blipFill>
        <p:spPr>
          <a:xfrm>
            <a:off x="3588498" y="4582839"/>
            <a:ext cx="4602879" cy="499915"/>
          </a:xfrm>
          <a:prstGeom prst="rect">
            <a:avLst/>
          </a:prstGeom>
        </p:spPr>
      </p:pic>
      <p:sp>
        <p:nvSpPr>
          <p:cNvPr id="5" name="TextBox 4"/>
          <p:cNvSpPr txBox="1"/>
          <p:nvPr/>
        </p:nvSpPr>
        <p:spPr>
          <a:xfrm>
            <a:off x="1251678" y="5082754"/>
            <a:ext cx="10416581" cy="1631216"/>
          </a:xfrm>
          <a:prstGeom prst="rect">
            <a:avLst/>
          </a:prstGeom>
          <a:noFill/>
        </p:spPr>
        <p:txBody>
          <a:bodyPr wrap="square" rtlCol="0">
            <a:spAutoFit/>
          </a:bodyPr>
          <a:lstStyle/>
          <a:p>
            <a:r>
              <a:rPr lang="en-US" sz="2000" dirty="0">
                <a:solidFill>
                  <a:prstClr val="black"/>
                </a:solidFill>
              </a:rPr>
              <a:t>6. This is a (stationary, stationery) </a:t>
            </a:r>
            <a:r>
              <a:rPr lang="en-US" sz="2000" dirty="0" smtClean="0">
                <a:solidFill>
                  <a:prstClr val="black"/>
                </a:solidFill>
              </a:rPr>
              <a:t>bike.		7</a:t>
            </a:r>
            <a:r>
              <a:rPr lang="en-US" sz="2000" dirty="0">
                <a:solidFill>
                  <a:prstClr val="black"/>
                </a:solidFill>
              </a:rPr>
              <a:t>. I would like to (precede, proceed) with my story.</a:t>
            </a:r>
          </a:p>
          <a:p>
            <a:endParaRPr lang="en-US" sz="2000" dirty="0">
              <a:solidFill>
                <a:prstClr val="black"/>
              </a:solidFill>
            </a:endParaRPr>
          </a:p>
          <a:p>
            <a:r>
              <a:rPr lang="en-US" sz="2000" dirty="0">
                <a:solidFill>
                  <a:prstClr val="black"/>
                </a:solidFill>
              </a:rPr>
              <a:t>8. It was a steep (descent, dissent) into the </a:t>
            </a:r>
            <a:r>
              <a:rPr lang="en-US" sz="2000" dirty="0" smtClean="0">
                <a:solidFill>
                  <a:prstClr val="black"/>
                </a:solidFill>
              </a:rPr>
              <a:t>cave.		9</a:t>
            </a:r>
            <a:r>
              <a:rPr lang="en-US" sz="2000" dirty="0">
                <a:solidFill>
                  <a:prstClr val="black"/>
                </a:solidFill>
              </a:rPr>
              <a:t>. Most drugs have side (affects, effects).</a:t>
            </a:r>
          </a:p>
          <a:p>
            <a:endParaRPr lang="en-US" sz="2000" dirty="0">
              <a:solidFill>
                <a:prstClr val="black"/>
              </a:solidFill>
            </a:endParaRPr>
          </a:p>
          <a:p>
            <a:r>
              <a:rPr lang="en-US" sz="2000" dirty="0">
                <a:solidFill>
                  <a:prstClr val="black"/>
                </a:solidFill>
              </a:rPr>
              <a:t>10. Warm bread (compliments, complements) any meal.</a:t>
            </a:r>
          </a:p>
        </p:txBody>
      </p:sp>
    </p:spTree>
    <p:extLst>
      <p:ext uri="{BB962C8B-B14F-4D97-AF65-F5344CB8AC3E}">
        <p14:creationId xmlns:p14="http://schemas.microsoft.com/office/powerpoint/2010/main" val="2186152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misused words </a:t>
            </a:r>
            <a:r>
              <a:rPr lang="en-US" dirty="0" smtClean="0"/>
              <a:t>#2</a:t>
            </a:r>
            <a:endParaRPr lang="en-US" dirty="0"/>
          </a:p>
        </p:txBody>
      </p:sp>
      <p:sp>
        <p:nvSpPr>
          <p:cNvPr id="3" name="Content Placeholder 2"/>
          <p:cNvSpPr>
            <a:spLocks noGrp="1"/>
          </p:cNvSpPr>
          <p:nvPr>
            <p:ph idx="1"/>
          </p:nvPr>
        </p:nvSpPr>
        <p:spPr>
          <a:xfrm>
            <a:off x="1148647" y="1128451"/>
            <a:ext cx="10178322" cy="3593591"/>
          </a:xfrm>
        </p:spPr>
        <p:txBody>
          <a:bodyPr>
            <a:normAutofit fontScale="85000" lnSpcReduction="10000"/>
          </a:bodyPr>
          <a:lstStyle/>
          <a:p>
            <a:r>
              <a:rPr lang="en-US" dirty="0"/>
              <a:t>•accept - except = accept means to receive, except means to leave out or take</a:t>
            </a:r>
          </a:p>
          <a:p>
            <a:r>
              <a:rPr lang="en-US" dirty="0"/>
              <a:t>•affect - effect = affect is a verb meaning to influence, effect is a noun meaning result</a:t>
            </a:r>
          </a:p>
          <a:p>
            <a:r>
              <a:rPr lang="en-US" dirty="0"/>
              <a:t>•capital - capitol = capital is the seat of government, capitol is the building where the legislative body meets</a:t>
            </a:r>
          </a:p>
          <a:p>
            <a:r>
              <a:rPr lang="en-US" dirty="0"/>
              <a:t>•compliment - complement = compliment is saying something nice, complement is something that completes</a:t>
            </a:r>
          </a:p>
          <a:p>
            <a:r>
              <a:rPr lang="en-US" dirty="0"/>
              <a:t>•council - counsel = council is a group, counsel is a verb meaning advise</a:t>
            </a:r>
          </a:p>
          <a:p>
            <a:r>
              <a:rPr lang="en-US" dirty="0"/>
              <a:t>•descent - dissent = descent means a decline, dissent means disagree or opposition</a:t>
            </a:r>
          </a:p>
          <a:p>
            <a:r>
              <a:rPr lang="en-US" dirty="0"/>
              <a:t>•lose - loose = lose means to not win or you can’t find something, loose means roomy or unrestrained</a:t>
            </a:r>
          </a:p>
          <a:p>
            <a:r>
              <a:rPr lang="en-US" dirty="0"/>
              <a:t>•precede - proceed = precede means to come before, proceed means to continue or go forward</a:t>
            </a:r>
          </a:p>
          <a:p>
            <a:r>
              <a:rPr lang="en-US" dirty="0"/>
              <a:t>•principal, principle = principal means the main person or part, principle means a fundamental truth</a:t>
            </a:r>
          </a:p>
          <a:p>
            <a:r>
              <a:rPr lang="en-US" dirty="0"/>
              <a:t>•stationary, stationery = stationary means standing still, stationery means paper to write on</a:t>
            </a:r>
          </a:p>
          <a:p>
            <a:endParaRPr lang="en-US" dirty="0"/>
          </a:p>
        </p:txBody>
      </p:sp>
      <p:pic>
        <p:nvPicPr>
          <p:cNvPr id="4" name="Picture 3"/>
          <p:cNvPicPr>
            <a:picLocks noChangeAspect="1"/>
          </p:cNvPicPr>
          <p:nvPr/>
        </p:nvPicPr>
        <p:blipFill>
          <a:blip r:embed="rId2"/>
          <a:stretch>
            <a:fillRect/>
          </a:stretch>
        </p:blipFill>
        <p:spPr>
          <a:xfrm>
            <a:off x="3588498" y="4582839"/>
            <a:ext cx="4602879" cy="499915"/>
          </a:xfrm>
          <a:prstGeom prst="rect">
            <a:avLst/>
          </a:prstGeom>
        </p:spPr>
      </p:pic>
      <p:sp>
        <p:nvSpPr>
          <p:cNvPr id="5" name="TextBox 4"/>
          <p:cNvSpPr txBox="1"/>
          <p:nvPr/>
        </p:nvSpPr>
        <p:spPr>
          <a:xfrm>
            <a:off x="759854" y="4927486"/>
            <a:ext cx="12698568" cy="1938992"/>
          </a:xfrm>
          <a:prstGeom prst="rect">
            <a:avLst/>
          </a:prstGeom>
          <a:noFill/>
        </p:spPr>
        <p:txBody>
          <a:bodyPr wrap="square" rtlCol="0">
            <a:spAutoFit/>
          </a:bodyPr>
          <a:lstStyle/>
          <a:p>
            <a:r>
              <a:rPr lang="en-US" sz="2000" dirty="0">
                <a:solidFill>
                  <a:prstClr val="black"/>
                </a:solidFill>
              </a:rPr>
              <a:t>11. I practice so I won’t (lose, loose) the </a:t>
            </a:r>
            <a:r>
              <a:rPr lang="en-US" sz="2000" dirty="0" smtClean="0">
                <a:solidFill>
                  <a:prstClr val="black"/>
                </a:solidFill>
              </a:rPr>
              <a:t>game.	12</a:t>
            </a:r>
            <a:r>
              <a:rPr lang="en-US" sz="2000" dirty="0">
                <a:solidFill>
                  <a:prstClr val="black"/>
                </a:solidFill>
              </a:rPr>
              <a:t>. The Senate was in session at the (capital, capitol) today.</a:t>
            </a:r>
          </a:p>
          <a:p>
            <a:endParaRPr lang="en-US" sz="2000" dirty="0">
              <a:solidFill>
                <a:prstClr val="black"/>
              </a:solidFill>
            </a:endParaRPr>
          </a:p>
          <a:p>
            <a:r>
              <a:rPr lang="en-US" sz="2000" dirty="0">
                <a:solidFill>
                  <a:prstClr val="black"/>
                </a:solidFill>
              </a:rPr>
              <a:t>13. My daughter likes purple (stationary, stationery</a:t>
            </a:r>
            <a:r>
              <a:rPr lang="en-US" sz="2000" dirty="0" smtClean="0">
                <a:solidFill>
                  <a:prstClr val="black"/>
                </a:solidFill>
              </a:rPr>
              <a:t>).</a:t>
            </a:r>
          </a:p>
          <a:p>
            <a:r>
              <a:rPr lang="en-US" sz="2000" dirty="0" smtClean="0">
                <a:solidFill>
                  <a:prstClr val="black"/>
                </a:solidFill>
              </a:rPr>
              <a:t>	</a:t>
            </a:r>
          </a:p>
          <a:p>
            <a:r>
              <a:rPr lang="en-US" sz="2000" dirty="0" smtClean="0">
                <a:solidFill>
                  <a:prstClr val="black"/>
                </a:solidFill>
              </a:rPr>
              <a:t>14</a:t>
            </a:r>
            <a:r>
              <a:rPr lang="en-US" sz="2000" dirty="0">
                <a:solidFill>
                  <a:prstClr val="black"/>
                </a:solidFill>
              </a:rPr>
              <a:t>. The government’s decision met with much (descent, dissent</a:t>
            </a:r>
            <a:r>
              <a:rPr lang="en-US" sz="2000" dirty="0" smtClean="0">
                <a:solidFill>
                  <a:prstClr val="black"/>
                </a:solidFill>
              </a:rPr>
              <a:t>).  15</a:t>
            </a:r>
            <a:r>
              <a:rPr lang="en-US" sz="2000" dirty="0">
                <a:solidFill>
                  <a:prstClr val="black"/>
                </a:solidFill>
              </a:rPr>
              <a:t>. Everybody likes to receive (compliments, complements</a:t>
            </a:r>
            <a:r>
              <a:rPr lang="en-US" sz="2000" dirty="0" smtClean="0">
                <a:solidFill>
                  <a:prstClr val="black"/>
                </a:solidFill>
              </a:rPr>
              <a:t>).</a:t>
            </a:r>
            <a:endParaRPr lang="en-US" sz="2000" dirty="0">
              <a:solidFill>
                <a:prstClr val="black"/>
              </a:solidFill>
            </a:endParaRPr>
          </a:p>
        </p:txBody>
      </p:sp>
    </p:spTree>
    <p:extLst>
      <p:ext uri="{BB962C8B-B14F-4D97-AF65-F5344CB8AC3E}">
        <p14:creationId xmlns:p14="http://schemas.microsoft.com/office/powerpoint/2010/main" val="261784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a:t>
            </a:r>
            <a:endParaRPr lang="en-US" dirty="0"/>
          </a:p>
        </p:txBody>
      </p:sp>
      <p:sp>
        <p:nvSpPr>
          <p:cNvPr id="3" name="Content Placeholder 2"/>
          <p:cNvSpPr>
            <a:spLocks noGrp="1"/>
          </p:cNvSpPr>
          <p:nvPr>
            <p:ph idx="1"/>
          </p:nvPr>
        </p:nvSpPr>
        <p:spPr>
          <a:xfrm>
            <a:off x="1161526" y="1128452"/>
            <a:ext cx="10178322" cy="2194298"/>
          </a:xfrm>
        </p:spPr>
        <p:txBody>
          <a:bodyPr/>
          <a:lstStyle/>
          <a:p>
            <a:r>
              <a:rPr lang="en-US" dirty="0"/>
              <a:t>RULES: Capitalize a letter when it is</a:t>
            </a:r>
          </a:p>
          <a:p>
            <a:r>
              <a:rPr lang="en-US" dirty="0"/>
              <a:t>(1) the first word of a sentence, question, or quotation</a:t>
            </a:r>
          </a:p>
          <a:p>
            <a:r>
              <a:rPr lang="en-US" dirty="0"/>
              <a:t>(2) the salutation (or greeting) and closing (or ending) of a letter</a:t>
            </a:r>
          </a:p>
          <a:p>
            <a:r>
              <a:rPr lang="en-US" dirty="0"/>
              <a:t>(3) the pronoun “I”</a:t>
            </a:r>
          </a:p>
          <a:p>
            <a:r>
              <a:rPr lang="en-US" dirty="0"/>
              <a:t>(4) the specific name of a person or animal</a:t>
            </a:r>
          </a:p>
          <a:p>
            <a:endParaRPr lang="en-US" dirty="0"/>
          </a:p>
        </p:txBody>
      </p:sp>
      <p:sp>
        <p:nvSpPr>
          <p:cNvPr id="4" name="TextBox 3"/>
          <p:cNvSpPr txBox="1"/>
          <p:nvPr/>
        </p:nvSpPr>
        <p:spPr>
          <a:xfrm>
            <a:off x="1674254" y="3709115"/>
            <a:ext cx="8551571" cy="3674404"/>
          </a:xfrm>
          <a:prstGeom prst="rect">
            <a:avLst/>
          </a:prstGeom>
          <a:noFill/>
        </p:spPr>
        <p:txBody>
          <a:bodyPr wrap="square" rtlCol="0">
            <a:spAutoFit/>
          </a:bodyPr>
          <a:lstStyle/>
          <a:p>
            <a:pPr>
              <a:lnSpc>
                <a:spcPct val="200000"/>
              </a:lnSpc>
            </a:pPr>
            <a:r>
              <a:rPr lang="en-US" sz="2400" dirty="0"/>
              <a:t>(7)  Janet said, “</a:t>
            </a:r>
            <a:r>
              <a:rPr lang="en-US" sz="2400" dirty="0" err="1"/>
              <a:t>i</a:t>
            </a:r>
            <a:r>
              <a:rPr lang="en-US" sz="2400" dirty="0"/>
              <a:t> want to ride Charles.”  (8)  at first, neither Charles nor Gunpowder would budge.  (9)  Jessie told the girls to be firmer with their commands.  (10)  Within a few minutes, </a:t>
            </a:r>
            <a:r>
              <a:rPr lang="en-US" sz="2400" dirty="0" err="1"/>
              <a:t>becky</a:t>
            </a:r>
            <a:r>
              <a:rPr lang="en-US" sz="2400" dirty="0"/>
              <a:t> and Janet were riding with ease.  </a:t>
            </a:r>
          </a:p>
          <a:p>
            <a:pPr>
              <a:lnSpc>
                <a:spcPct val="200000"/>
              </a:lnSpc>
            </a:pPr>
            <a:endParaRPr lang="en-US" sz="2400" dirty="0">
              <a:solidFill>
                <a:prstClr val="black"/>
              </a:solidFill>
            </a:endParaRPr>
          </a:p>
        </p:txBody>
      </p:sp>
      <p:sp>
        <p:nvSpPr>
          <p:cNvPr id="5" name="TextBox 4"/>
          <p:cNvSpPr txBox="1"/>
          <p:nvPr/>
        </p:nvSpPr>
        <p:spPr>
          <a:xfrm>
            <a:off x="1161526" y="3322750"/>
            <a:ext cx="9321877" cy="369332"/>
          </a:xfrm>
          <a:prstGeom prst="rect">
            <a:avLst/>
          </a:prstGeom>
          <a:noFill/>
        </p:spPr>
        <p:txBody>
          <a:bodyPr wrap="square" rtlCol="0">
            <a:spAutoFit/>
          </a:bodyPr>
          <a:lstStyle/>
          <a:p>
            <a:r>
              <a:rPr lang="en-US" b="1" dirty="0" smtClean="0">
                <a:solidFill>
                  <a:prstClr val="black"/>
                </a:solidFill>
              </a:rPr>
              <a:t>Write the sentences correctly using the rules for capitalization. </a:t>
            </a:r>
            <a:endParaRPr lang="en-US" b="1" dirty="0">
              <a:solidFill>
                <a:prstClr val="black"/>
              </a:solidFill>
            </a:endParaRPr>
          </a:p>
        </p:txBody>
      </p:sp>
    </p:spTree>
    <p:extLst>
      <p:ext uri="{BB962C8B-B14F-4D97-AF65-F5344CB8AC3E}">
        <p14:creationId xmlns:p14="http://schemas.microsoft.com/office/powerpoint/2010/main" val="1367546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1135" y="1082390"/>
            <a:ext cx="10770865" cy="1169815"/>
          </a:xfrm>
          <a:prstGeom prst="rect">
            <a:avLst/>
          </a:prstGeom>
        </p:spPr>
      </p:pic>
      <p:sp>
        <p:nvSpPr>
          <p:cNvPr id="2" name="Title 1"/>
          <p:cNvSpPr>
            <a:spLocks noGrp="1"/>
          </p:cNvSpPr>
          <p:nvPr>
            <p:ph type="title"/>
          </p:nvPr>
        </p:nvSpPr>
        <p:spPr/>
        <p:txBody>
          <a:bodyPr/>
          <a:lstStyle/>
          <a:p>
            <a:r>
              <a:rPr lang="en-US" dirty="0" smtClean="0"/>
              <a:t>Commonly misused words #3</a:t>
            </a:r>
            <a:endParaRPr lang="en-US" dirty="0"/>
          </a:p>
        </p:txBody>
      </p:sp>
      <p:sp>
        <p:nvSpPr>
          <p:cNvPr id="3" name="Content Placeholder 2"/>
          <p:cNvSpPr>
            <a:spLocks noGrp="1"/>
          </p:cNvSpPr>
          <p:nvPr>
            <p:ph idx="1"/>
          </p:nvPr>
        </p:nvSpPr>
        <p:spPr/>
        <p:txBody>
          <a:bodyPr>
            <a:noAutofit/>
          </a:bodyPr>
          <a:lstStyle/>
          <a:p>
            <a:r>
              <a:rPr lang="en-US" sz="3600" dirty="0"/>
              <a:t>1. I did not want to (loose / lose) my bracelet. </a:t>
            </a:r>
            <a:endParaRPr lang="en-US" sz="3600" dirty="0" smtClean="0"/>
          </a:p>
          <a:p>
            <a:r>
              <a:rPr lang="en-US" sz="3600" dirty="0" smtClean="0"/>
              <a:t>2</a:t>
            </a:r>
            <a:r>
              <a:rPr lang="en-US" sz="3600" dirty="0"/>
              <a:t>. The crowd was told to (quiet / quite) down. </a:t>
            </a:r>
            <a:endParaRPr lang="en-US" sz="3600" dirty="0" smtClean="0"/>
          </a:p>
          <a:p>
            <a:r>
              <a:rPr lang="en-US" sz="3600" dirty="0" smtClean="0"/>
              <a:t>3</a:t>
            </a:r>
            <a:r>
              <a:rPr lang="en-US" sz="3600" dirty="0"/>
              <a:t>. The (whether / weather) outside was dreadful. </a:t>
            </a:r>
            <a:endParaRPr lang="en-US" sz="3600" dirty="0" smtClean="0"/>
          </a:p>
          <a:p>
            <a:r>
              <a:rPr lang="en-US" sz="3600" dirty="0" smtClean="0"/>
              <a:t>4</a:t>
            </a:r>
            <a:r>
              <a:rPr lang="en-US" sz="3600" dirty="0"/>
              <a:t>. I told my father to (led / lead) the way. </a:t>
            </a:r>
            <a:endParaRPr lang="en-US" sz="3600" dirty="0" smtClean="0"/>
          </a:p>
          <a:p>
            <a:r>
              <a:rPr lang="en-US" sz="3600" dirty="0" smtClean="0"/>
              <a:t>5</a:t>
            </a:r>
            <a:r>
              <a:rPr lang="en-US" sz="3600" dirty="0"/>
              <a:t>. I had to (chose / choose) between the black or gray sweater.</a:t>
            </a:r>
          </a:p>
        </p:txBody>
      </p:sp>
    </p:spTree>
    <p:extLst>
      <p:ext uri="{BB962C8B-B14F-4D97-AF65-F5344CB8AC3E}">
        <p14:creationId xmlns:p14="http://schemas.microsoft.com/office/powerpoint/2010/main" val="3514887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93206" y="1830302"/>
            <a:ext cx="4602879" cy="499915"/>
          </a:xfrm>
          <a:prstGeom prst="rect">
            <a:avLst/>
          </a:prstGeom>
        </p:spPr>
      </p:pic>
      <p:sp>
        <p:nvSpPr>
          <p:cNvPr id="2" name="Title 1"/>
          <p:cNvSpPr>
            <a:spLocks noGrp="1"/>
          </p:cNvSpPr>
          <p:nvPr>
            <p:ph type="title"/>
          </p:nvPr>
        </p:nvSpPr>
        <p:spPr/>
        <p:txBody>
          <a:bodyPr/>
          <a:lstStyle/>
          <a:p>
            <a:r>
              <a:rPr lang="en-US" dirty="0" smtClean="0"/>
              <a:t>Commonly misused words #3</a:t>
            </a:r>
            <a:endParaRPr lang="en-US" dirty="0"/>
          </a:p>
        </p:txBody>
      </p:sp>
      <p:sp>
        <p:nvSpPr>
          <p:cNvPr id="3" name="Content Placeholder 2"/>
          <p:cNvSpPr>
            <a:spLocks noGrp="1"/>
          </p:cNvSpPr>
          <p:nvPr>
            <p:ph idx="1"/>
          </p:nvPr>
        </p:nvSpPr>
        <p:spPr/>
        <p:txBody>
          <a:bodyPr/>
          <a:lstStyle/>
          <a:p>
            <a:pPr>
              <a:lnSpc>
                <a:spcPct val="200000"/>
              </a:lnSpc>
            </a:pPr>
            <a:r>
              <a:rPr lang="en-US" dirty="0"/>
              <a:t>6. My older brother is stronger (then / than) me.</a:t>
            </a:r>
          </a:p>
          <a:p>
            <a:pPr>
              <a:lnSpc>
                <a:spcPct val="200000"/>
              </a:lnSpc>
            </a:pPr>
            <a:r>
              <a:rPr lang="en-US" dirty="0"/>
              <a:t>7. I did not know what to (where / wear) to the baseball game.</a:t>
            </a:r>
          </a:p>
          <a:p>
            <a:pPr>
              <a:lnSpc>
                <a:spcPct val="200000"/>
              </a:lnSpc>
            </a:pPr>
            <a:r>
              <a:rPr lang="en-US" dirty="0"/>
              <a:t>8. I had to (lay / lie) down because I felt dizzy.</a:t>
            </a:r>
          </a:p>
          <a:p>
            <a:pPr>
              <a:lnSpc>
                <a:spcPct val="200000"/>
              </a:lnSpc>
            </a:pPr>
            <a:r>
              <a:rPr lang="en-US" dirty="0"/>
              <a:t>9. (May / Can) I ask you a personal question.</a:t>
            </a:r>
          </a:p>
        </p:txBody>
      </p:sp>
    </p:spTree>
    <p:extLst>
      <p:ext uri="{BB962C8B-B14F-4D97-AF65-F5344CB8AC3E}">
        <p14:creationId xmlns:p14="http://schemas.microsoft.com/office/powerpoint/2010/main" val="2711889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#3</a:t>
            </a:r>
            <a:endParaRPr lang="en-US" dirty="0"/>
          </a:p>
        </p:txBody>
      </p:sp>
      <p:sp>
        <p:nvSpPr>
          <p:cNvPr id="3" name="Content Placeholder 2"/>
          <p:cNvSpPr>
            <a:spLocks noGrp="1"/>
          </p:cNvSpPr>
          <p:nvPr>
            <p:ph idx="1"/>
          </p:nvPr>
        </p:nvSpPr>
        <p:spPr/>
        <p:txBody>
          <a:bodyPr/>
          <a:lstStyle/>
          <a:p>
            <a:pPr>
              <a:lnSpc>
                <a:spcPct val="200000"/>
              </a:lnSpc>
            </a:pPr>
            <a:r>
              <a:rPr lang="en-US" dirty="0"/>
              <a:t>Directions: </a:t>
            </a:r>
            <a:r>
              <a:rPr lang="en-US" dirty="0" smtClean="0"/>
              <a:t> Write </a:t>
            </a:r>
            <a:r>
              <a:rPr lang="en-US" dirty="0"/>
              <a:t>a sentence with the given confusing words. </a:t>
            </a:r>
            <a:endParaRPr lang="en-US" dirty="0" smtClean="0"/>
          </a:p>
          <a:p>
            <a:pPr>
              <a:lnSpc>
                <a:spcPct val="200000"/>
              </a:lnSpc>
            </a:pPr>
            <a:r>
              <a:rPr lang="en-US" dirty="0" smtClean="0"/>
              <a:t>10</a:t>
            </a:r>
            <a:r>
              <a:rPr lang="en-US" dirty="0"/>
              <a:t>. there- _________________________________________________ </a:t>
            </a:r>
            <a:endParaRPr lang="en-US" dirty="0" smtClean="0"/>
          </a:p>
          <a:p>
            <a:pPr>
              <a:lnSpc>
                <a:spcPct val="200000"/>
              </a:lnSpc>
            </a:pPr>
            <a:r>
              <a:rPr lang="en-US" dirty="0" smtClean="0"/>
              <a:t>11</a:t>
            </a:r>
            <a:r>
              <a:rPr lang="en-US" dirty="0"/>
              <a:t>. their- __________________________________________________</a:t>
            </a:r>
          </a:p>
        </p:txBody>
      </p:sp>
    </p:spTree>
    <p:extLst>
      <p:ext uri="{BB962C8B-B14F-4D97-AF65-F5344CB8AC3E}">
        <p14:creationId xmlns:p14="http://schemas.microsoft.com/office/powerpoint/2010/main" val="3394173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t>Directions: Choose the correct word to fill in the sentence.</a:t>
            </a:r>
            <a:endParaRPr lang="en-US" dirty="0"/>
          </a:p>
        </p:txBody>
      </p:sp>
      <p:sp>
        <p:nvSpPr>
          <p:cNvPr id="5" name="TextBox 4"/>
          <p:cNvSpPr txBox="1"/>
          <p:nvPr/>
        </p:nvSpPr>
        <p:spPr>
          <a:xfrm>
            <a:off x="1481070" y="4790941"/>
            <a:ext cx="7804598" cy="2031325"/>
          </a:xfrm>
          <a:prstGeom prst="rect">
            <a:avLst/>
          </a:prstGeom>
          <a:noFill/>
        </p:spPr>
        <p:txBody>
          <a:bodyPr wrap="square" rtlCol="0">
            <a:spAutoFit/>
          </a:bodyPr>
          <a:lstStyle/>
          <a:p>
            <a:pPr>
              <a:lnSpc>
                <a:spcPct val="150000"/>
              </a:lnSpc>
            </a:pPr>
            <a:r>
              <a:rPr lang="en-US" dirty="0"/>
              <a:t>1. Change all of the fluids _____________ the oil. </a:t>
            </a:r>
            <a:r>
              <a:rPr lang="en-US" u="sng" dirty="0"/>
              <a:t>Accept/ Except</a:t>
            </a:r>
          </a:p>
          <a:p>
            <a:pPr>
              <a:lnSpc>
                <a:spcPct val="150000"/>
              </a:lnSpc>
            </a:pPr>
            <a:r>
              <a:rPr lang="en-US" dirty="0"/>
              <a:t>2. A tire that has too little air pressure will _______________ your ability to drive in a straight line. </a:t>
            </a:r>
            <a:r>
              <a:rPr lang="en-US" u="sng" dirty="0"/>
              <a:t>Affect/Effect</a:t>
            </a:r>
          </a:p>
          <a:p>
            <a:pPr>
              <a:lnSpc>
                <a:spcPct val="150000"/>
              </a:lnSpc>
            </a:pPr>
            <a:r>
              <a:rPr lang="en-US" dirty="0"/>
              <a:t>3. Some people are hesitant to talk about their __________. </a:t>
            </a:r>
            <a:r>
              <a:rPr lang="en-US" u="sng" dirty="0"/>
              <a:t>Passed/ Past</a:t>
            </a:r>
          </a:p>
          <a:p>
            <a:endParaRPr lang="en-US" dirty="0"/>
          </a:p>
        </p:txBody>
      </p:sp>
    </p:spTree>
    <p:extLst>
      <p:ext uri="{BB962C8B-B14F-4D97-AF65-F5344CB8AC3E}">
        <p14:creationId xmlns:p14="http://schemas.microsoft.com/office/powerpoint/2010/main" val="4281963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solidFill>
                  <a:prstClr val="black"/>
                </a:solidFill>
              </a:rPr>
              <a:t>Directions: Choose the correct word to fill in the sentence.</a:t>
            </a:r>
            <a:endParaRPr lang="en-US" dirty="0">
              <a:solidFill>
                <a:prstClr val="black"/>
              </a:solidFill>
            </a:endParaRPr>
          </a:p>
        </p:txBody>
      </p:sp>
      <p:sp>
        <p:nvSpPr>
          <p:cNvPr id="5" name="TextBox 4"/>
          <p:cNvSpPr txBox="1"/>
          <p:nvPr/>
        </p:nvSpPr>
        <p:spPr>
          <a:xfrm>
            <a:off x="1481070" y="4790941"/>
            <a:ext cx="7804598" cy="2031325"/>
          </a:xfrm>
          <a:prstGeom prst="rect">
            <a:avLst/>
          </a:prstGeom>
          <a:noFill/>
        </p:spPr>
        <p:txBody>
          <a:bodyPr wrap="square" rtlCol="0">
            <a:spAutoFit/>
          </a:bodyPr>
          <a:lstStyle/>
          <a:p>
            <a:pPr>
              <a:lnSpc>
                <a:spcPct val="150000"/>
              </a:lnSpc>
            </a:pPr>
            <a:r>
              <a:rPr lang="en-US" dirty="0"/>
              <a:t>4. If we change __________ policy, what costs will we incur? </a:t>
            </a:r>
            <a:r>
              <a:rPr lang="en-US" u="sng" dirty="0"/>
              <a:t>Are/ Our</a:t>
            </a:r>
          </a:p>
          <a:p>
            <a:pPr>
              <a:lnSpc>
                <a:spcPct val="150000"/>
              </a:lnSpc>
            </a:pPr>
            <a:r>
              <a:rPr lang="en-US" dirty="0"/>
              <a:t>5. These are _________ books. </a:t>
            </a:r>
            <a:r>
              <a:rPr lang="en-US" u="sng" dirty="0"/>
              <a:t>Their/ There</a:t>
            </a:r>
          </a:p>
          <a:p>
            <a:pPr>
              <a:lnSpc>
                <a:spcPct val="150000"/>
              </a:lnSpc>
            </a:pPr>
            <a:r>
              <a:rPr lang="en-US" dirty="0"/>
              <a:t>6. If you __________ on the couch to take a nap, please take off you shoes. </a:t>
            </a:r>
            <a:r>
              <a:rPr lang="en-US" u="sng" dirty="0"/>
              <a:t>Lay/ Lie</a:t>
            </a:r>
          </a:p>
          <a:p>
            <a:endParaRPr lang="en-US" dirty="0">
              <a:solidFill>
                <a:prstClr val="black"/>
              </a:solidFill>
            </a:endParaRPr>
          </a:p>
        </p:txBody>
      </p:sp>
    </p:spTree>
    <p:extLst>
      <p:ext uri="{BB962C8B-B14F-4D97-AF65-F5344CB8AC3E}">
        <p14:creationId xmlns:p14="http://schemas.microsoft.com/office/powerpoint/2010/main" val="1345609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solidFill>
                  <a:prstClr val="black"/>
                </a:solidFill>
              </a:rPr>
              <a:t>Directions: Choose the correct word to fill in the sentence.</a:t>
            </a:r>
            <a:endParaRPr lang="en-US" dirty="0">
              <a:solidFill>
                <a:prstClr val="black"/>
              </a:solidFill>
            </a:endParaRPr>
          </a:p>
        </p:txBody>
      </p:sp>
      <p:sp>
        <p:nvSpPr>
          <p:cNvPr id="5" name="TextBox 4"/>
          <p:cNvSpPr txBox="1"/>
          <p:nvPr/>
        </p:nvSpPr>
        <p:spPr>
          <a:xfrm>
            <a:off x="1700011" y="4583724"/>
            <a:ext cx="7804598" cy="1754326"/>
          </a:xfrm>
          <a:prstGeom prst="rect">
            <a:avLst/>
          </a:prstGeom>
          <a:noFill/>
        </p:spPr>
        <p:txBody>
          <a:bodyPr wrap="square" rtlCol="0">
            <a:spAutoFit/>
          </a:bodyPr>
          <a:lstStyle/>
          <a:p>
            <a:pPr>
              <a:lnSpc>
                <a:spcPct val="150000"/>
              </a:lnSpc>
            </a:pPr>
            <a:r>
              <a:rPr lang="en-US" sz="2000" dirty="0"/>
              <a:t>7. Try not to ________ your temper. </a:t>
            </a:r>
            <a:r>
              <a:rPr lang="en-US" sz="2000" u="sng" dirty="0"/>
              <a:t>Loose/ Lose</a:t>
            </a:r>
          </a:p>
          <a:p>
            <a:pPr>
              <a:lnSpc>
                <a:spcPct val="150000"/>
              </a:lnSpc>
            </a:pPr>
            <a:r>
              <a:rPr lang="en-US" sz="2000" dirty="0"/>
              <a:t>8. The car has _________ badly since I bought gas yesterday. </a:t>
            </a:r>
            <a:r>
              <a:rPr lang="en-US" sz="2000" u="sng" dirty="0"/>
              <a:t>Ran/ Run</a:t>
            </a:r>
          </a:p>
          <a:p>
            <a:pPr>
              <a:lnSpc>
                <a:spcPct val="150000"/>
              </a:lnSpc>
            </a:pPr>
            <a:r>
              <a:rPr lang="en-US" sz="2000" dirty="0"/>
              <a:t>9. What steps do I need to take to _________ my car? </a:t>
            </a:r>
            <a:r>
              <a:rPr lang="en-US" sz="2000" u="sng" dirty="0"/>
              <a:t>Ensure/ Insure</a:t>
            </a:r>
          </a:p>
          <a:p>
            <a:endParaRPr lang="en-US" dirty="0">
              <a:solidFill>
                <a:prstClr val="black"/>
              </a:solidFill>
            </a:endParaRPr>
          </a:p>
        </p:txBody>
      </p:sp>
    </p:spTree>
    <p:extLst>
      <p:ext uri="{BB962C8B-B14F-4D97-AF65-F5344CB8AC3E}">
        <p14:creationId xmlns:p14="http://schemas.microsoft.com/office/powerpoint/2010/main" val="1501822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solidFill>
                  <a:prstClr val="black"/>
                </a:solidFill>
              </a:rPr>
              <a:t>Directions: Choose the correct word to fill in the sentence.</a:t>
            </a:r>
            <a:endParaRPr lang="en-US" dirty="0">
              <a:solidFill>
                <a:prstClr val="black"/>
              </a:solidFill>
            </a:endParaRPr>
          </a:p>
        </p:txBody>
      </p:sp>
      <p:sp>
        <p:nvSpPr>
          <p:cNvPr id="5" name="TextBox 4"/>
          <p:cNvSpPr txBox="1"/>
          <p:nvPr/>
        </p:nvSpPr>
        <p:spPr>
          <a:xfrm>
            <a:off x="1700011" y="4583724"/>
            <a:ext cx="7804598" cy="2585323"/>
          </a:xfrm>
          <a:prstGeom prst="rect">
            <a:avLst/>
          </a:prstGeom>
          <a:noFill/>
        </p:spPr>
        <p:txBody>
          <a:bodyPr wrap="square" rtlCol="0">
            <a:spAutoFit/>
          </a:bodyPr>
          <a:lstStyle/>
          <a:p>
            <a:pPr>
              <a:lnSpc>
                <a:spcPct val="200000"/>
              </a:lnSpc>
            </a:pPr>
            <a:r>
              <a:rPr lang="en-US" dirty="0"/>
              <a:t>10. Who's going with you in __________ car? </a:t>
            </a:r>
            <a:r>
              <a:rPr lang="en-US" u="sng" dirty="0"/>
              <a:t>Your/ You’re</a:t>
            </a:r>
          </a:p>
          <a:p>
            <a:pPr>
              <a:lnSpc>
                <a:spcPct val="200000"/>
              </a:lnSpc>
            </a:pPr>
            <a:r>
              <a:rPr lang="en-US" dirty="0"/>
              <a:t>11. Jennifer and Dan hope to talk to the _____________ about Sally’s behavior in class. </a:t>
            </a:r>
            <a:r>
              <a:rPr lang="en-US" u="sng" dirty="0"/>
              <a:t>Principle/ Principal</a:t>
            </a:r>
          </a:p>
          <a:p>
            <a:pPr>
              <a:lnSpc>
                <a:spcPct val="200000"/>
              </a:lnSpc>
            </a:pPr>
            <a:r>
              <a:rPr lang="en-US" dirty="0"/>
              <a:t>12. Relax, take a ________ before you continue your story. </a:t>
            </a:r>
            <a:r>
              <a:rPr lang="en-US" u="sng" dirty="0"/>
              <a:t>Breath/ Breathe</a:t>
            </a:r>
          </a:p>
          <a:p>
            <a:endParaRPr lang="en-US" dirty="0">
              <a:solidFill>
                <a:prstClr val="black"/>
              </a:solidFill>
            </a:endParaRPr>
          </a:p>
        </p:txBody>
      </p:sp>
    </p:spTree>
    <p:extLst>
      <p:ext uri="{BB962C8B-B14F-4D97-AF65-F5344CB8AC3E}">
        <p14:creationId xmlns:p14="http://schemas.microsoft.com/office/powerpoint/2010/main" val="2302176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solidFill>
                  <a:prstClr val="black"/>
                </a:solidFill>
              </a:rPr>
              <a:t>Directions: Choose the correct word to fill in the sentence.</a:t>
            </a:r>
            <a:endParaRPr lang="en-US" dirty="0">
              <a:solidFill>
                <a:prstClr val="black"/>
              </a:solidFill>
            </a:endParaRPr>
          </a:p>
        </p:txBody>
      </p:sp>
      <p:sp>
        <p:nvSpPr>
          <p:cNvPr id="5" name="TextBox 4"/>
          <p:cNvSpPr txBox="1"/>
          <p:nvPr/>
        </p:nvSpPr>
        <p:spPr>
          <a:xfrm>
            <a:off x="2305318" y="4400420"/>
            <a:ext cx="7804598" cy="2585323"/>
          </a:xfrm>
          <a:prstGeom prst="rect">
            <a:avLst/>
          </a:prstGeom>
          <a:noFill/>
        </p:spPr>
        <p:txBody>
          <a:bodyPr wrap="square" rtlCol="0">
            <a:spAutoFit/>
          </a:bodyPr>
          <a:lstStyle/>
          <a:p>
            <a:pPr>
              <a:lnSpc>
                <a:spcPct val="150000"/>
              </a:lnSpc>
            </a:pPr>
            <a:r>
              <a:rPr lang="en-US" sz="2400" dirty="0"/>
              <a:t>13. She is ________ engineer. </a:t>
            </a:r>
            <a:r>
              <a:rPr lang="en-US" sz="2400" u="sng" dirty="0"/>
              <a:t>A/An</a:t>
            </a:r>
          </a:p>
          <a:p>
            <a:pPr>
              <a:lnSpc>
                <a:spcPct val="150000"/>
              </a:lnSpc>
            </a:pPr>
            <a:r>
              <a:rPr lang="en-US" sz="2400" dirty="0"/>
              <a:t>14. The _________ has been awful lately. </a:t>
            </a:r>
            <a:r>
              <a:rPr lang="en-US" sz="2400" u="sng" dirty="0"/>
              <a:t>Weather/ Whether</a:t>
            </a:r>
          </a:p>
          <a:p>
            <a:pPr>
              <a:lnSpc>
                <a:spcPct val="150000"/>
              </a:lnSpc>
            </a:pPr>
            <a:r>
              <a:rPr lang="en-US" sz="2400" dirty="0"/>
              <a:t>15. You must start each sentence with a __________. </a:t>
            </a:r>
            <a:r>
              <a:rPr lang="en-US" sz="2400" u="sng" dirty="0"/>
              <a:t>Capitol/ Capital</a:t>
            </a:r>
          </a:p>
          <a:p>
            <a:endParaRPr lang="en-US" dirty="0">
              <a:solidFill>
                <a:prstClr val="black"/>
              </a:solidFill>
            </a:endParaRPr>
          </a:p>
        </p:txBody>
      </p:sp>
    </p:spTree>
    <p:extLst>
      <p:ext uri="{BB962C8B-B14F-4D97-AF65-F5344CB8AC3E}">
        <p14:creationId xmlns:p14="http://schemas.microsoft.com/office/powerpoint/2010/main" val="3550521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solidFill>
                  <a:prstClr val="black"/>
                </a:solidFill>
              </a:rPr>
              <a:t>Directions</a:t>
            </a:r>
            <a:r>
              <a:rPr lang="en-US" smtClean="0">
                <a:solidFill>
                  <a:prstClr val="black"/>
                </a:solidFill>
              </a:rPr>
              <a:t>: write only </a:t>
            </a:r>
            <a:r>
              <a:rPr lang="en-US" dirty="0" smtClean="0">
                <a:solidFill>
                  <a:prstClr val="black"/>
                </a:solidFill>
              </a:rPr>
              <a:t>the correct word to fill in the sentence.</a:t>
            </a:r>
            <a:endParaRPr lang="en-US" dirty="0">
              <a:solidFill>
                <a:prstClr val="black"/>
              </a:solidFill>
            </a:endParaRPr>
          </a:p>
        </p:txBody>
      </p:sp>
      <p:sp>
        <p:nvSpPr>
          <p:cNvPr id="5" name="TextBox 4"/>
          <p:cNvSpPr txBox="1"/>
          <p:nvPr/>
        </p:nvSpPr>
        <p:spPr>
          <a:xfrm>
            <a:off x="1481070" y="4400420"/>
            <a:ext cx="7804598" cy="2677656"/>
          </a:xfrm>
          <a:prstGeom prst="rect">
            <a:avLst/>
          </a:prstGeom>
          <a:noFill/>
        </p:spPr>
        <p:txBody>
          <a:bodyPr wrap="square" rtlCol="0">
            <a:spAutoFit/>
          </a:bodyPr>
          <a:lstStyle/>
          <a:p>
            <a:pPr>
              <a:lnSpc>
                <a:spcPct val="150000"/>
              </a:lnSpc>
            </a:pPr>
            <a:r>
              <a:rPr lang="en-US" sz="2000" dirty="0"/>
              <a:t>16. ________ they are! </a:t>
            </a:r>
            <a:r>
              <a:rPr lang="en-US" sz="2000" u="sng" dirty="0"/>
              <a:t>Here/ Hear</a:t>
            </a:r>
          </a:p>
          <a:p>
            <a:pPr>
              <a:lnSpc>
                <a:spcPct val="150000"/>
              </a:lnSpc>
            </a:pPr>
            <a:r>
              <a:rPr lang="en-US" sz="2000" dirty="0"/>
              <a:t>17. Jan plans to stop _________ after dinner. </a:t>
            </a:r>
            <a:r>
              <a:rPr lang="en-US" sz="2000" u="sng" dirty="0"/>
              <a:t>By, </a:t>
            </a:r>
            <a:r>
              <a:rPr lang="en-US" sz="2000" u="sng" dirty="0" smtClean="0"/>
              <a:t>Bye</a:t>
            </a:r>
            <a:endParaRPr lang="en-US" sz="2000" u="sng" dirty="0"/>
          </a:p>
          <a:p>
            <a:pPr>
              <a:lnSpc>
                <a:spcPct val="150000"/>
              </a:lnSpc>
            </a:pPr>
            <a:r>
              <a:rPr lang="en-US" sz="2000" dirty="0"/>
              <a:t>19. Please be very __________. </a:t>
            </a:r>
            <a:r>
              <a:rPr lang="en-US" sz="2000" u="sng" dirty="0"/>
              <a:t>Quite/ Quiet</a:t>
            </a:r>
          </a:p>
          <a:p>
            <a:pPr>
              <a:lnSpc>
                <a:spcPct val="150000"/>
              </a:lnSpc>
            </a:pPr>
            <a:r>
              <a:rPr lang="en-US" sz="2000" dirty="0"/>
              <a:t>20. I am going to buy some preprinted __________. </a:t>
            </a:r>
            <a:r>
              <a:rPr lang="en-US" sz="2000" u="sng" dirty="0"/>
              <a:t>Stationary/ Stationery</a:t>
            </a:r>
          </a:p>
          <a:p>
            <a:endParaRPr lang="en-US" dirty="0">
              <a:solidFill>
                <a:prstClr val="black"/>
              </a:solidFill>
            </a:endParaRPr>
          </a:p>
        </p:txBody>
      </p:sp>
    </p:spTree>
    <p:extLst>
      <p:ext uri="{BB962C8B-B14F-4D97-AF65-F5344CB8AC3E}">
        <p14:creationId xmlns:p14="http://schemas.microsoft.com/office/powerpoint/2010/main" val="1195213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solidFill>
                  <a:prstClr val="black"/>
                </a:solidFill>
              </a:rPr>
              <a:t>Directions: Write only the correct word to fill in the sentence.</a:t>
            </a:r>
            <a:endParaRPr lang="en-US" dirty="0">
              <a:solidFill>
                <a:prstClr val="black"/>
              </a:solidFill>
            </a:endParaRPr>
          </a:p>
        </p:txBody>
      </p:sp>
      <p:sp>
        <p:nvSpPr>
          <p:cNvPr id="5" name="TextBox 4"/>
          <p:cNvSpPr txBox="1"/>
          <p:nvPr/>
        </p:nvSpPr>
        <p:spPr>
          <a:xfrm>
            <a:off x="1481070" y="4400420"/>
            <a:ext cx="7804598" cy="2446824"/>
          </a:xfrm>
          <a:prstGeom prst="rect">
            <a:avLst/>
          </a:prstGeom>
          <a:noFill/>
        </p:spPr>
        <p:txBody>
          <a:bodyPr wrap="square" rtlCol="0">
            <a:spAutoFit/>
          </a:bodyPr>
          <a:lstStyle/>
          <a:p>
            <a:pPr>
              <a:lnSpc>
                <a:spcPct val="150000"/>
              </a:lnSpc>
            </a:pPr>
            <a:r>
              <a:rPr lang="en-US" dirty="0"/>
              <a:t>21. I _________ the double fudge chocolate brownie. </a:t>
            </a:r>
            <a:r>
              <a:rPr lang="en-US" u="sng" dirty="0"/>
              <a:t>Choose/ Chose</a:t>
            </a:r>
          </a:p>
          <a:p>
            <a:pPr>
              <a:lnSpc>
                <a:spcPct val="150000"/>
              </a:lnSpc>
            </a:pPr>
            <a:r>
              <a:rPr lang="en-US" dirty="0"/>
              <a:t>22. You won the lottery ______? </a:t>
            </a:r>
            <a:r>
              <a:rPr lang="en-US" u="sng" dirty="0"/>
              <a:t>To/ Too</a:t>
            </a:r>
          </a:p>
          <a:p>
            <a:pPr>
              <a:lnSpc>
                <a:spcPct val="150000"/>
              </a:lnSpc>
            </a:pPr>
            <a:r>
              <a:rPr lang="en-US" dirty="0"/>
              <a:t>23. Jane ________ an awesome outfit from Macys. </a:t>
            </a:r>
            <a:r>
              <a:rPr lang="en-US" u="sng" dirty="0"/>
              <a:t>Brought/ Bought</a:t>
            </a:r>
          </a:p>
          <a:p>
            <a:pPr>
              <a:lnSpc>
                <a:spcPct val="150000"/>
              </a:lnSpc>
            </a:pPr>
            <a:r>
              <a:rPr lang="en-US" dirty="0"/>
              <a:t>24. Take your items to the counter _________ pay for them. </a:t>
            </a:r>
            <a:r>
              <a:rPr lang="en-US" u="sng" dirty="0"/>
              <a:t>Than/ Then</a:t>
            </a:r>
          </a:p>
          <a:p>
            <a:pPr>
              <a:lnSpc>
                <a:spcPct val="150000"/>
              </a:lnSpc>
            </a:pPr>
            <a:r>
              <a:rPr lang="en-US" dirty="0"/>
              <a:t>25. James gave Misty a nice __________. </a:t>
            </a:r>
            <a:r>
              <a:rPr lang="en-US" u="sng" dirty="0"/>
              <a:t>Complement/ Compliment</a:t>
            </a:r>
          </a:p>
          <a:p>
            <a:endParaRPr lang="en-US" dirty="0">
              <a:solidFill>
                <a:prstClr val="black"/>
              </a:solidFill>
            </a:endParaRPr>
          </a:p>
        </p:txBody>
      </p:sp>
    </p:spTree>
    <p:extLst>
      <p:ext uri="{BB962C8B-B14F-4D97-AF65-F5344CB8AC3E}">
        <p14:creationId xmlns:p14="http://schemas.microsoft.com/office/powerpoint/2010/main" val="378258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#2</a:t>
            </a:r>
            <a:endParaRPr lang="en-US" dirty="0"/>
          </a:p>
        </p:txBody>
      </p:sp>
      <p:sp>
        <p:nvSpPr>
          <p:cNvPr id="3" name="Content Placeholder 2"/>
          <p:cNvSpPr>
            <a:spLocks noGrp="1"/>
          </p:cNvSpPr>
          <p:nvPr>
            <p:ph idx="1"/>
          </p:nvPr>
        </p:nvSpPr>
        <p:spPr>
          <a:xfrm>
            <a:off x="1161525" y="1128452"/>
            <a:ext cx="10178322" cy="2902636"/>
          </a:xfrm>
        </p:spPr>
        <p:txBody>
          <a:bodyPr/>
          <a:lstStyle/>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marL="0" indent="0">
              <a:buNone/>
            </a:pPr>
            <a:endParaRPr lang="en-US" dirty="0"/>
          </a:p>
        </p:txBody>
      </p:sp>
      <p:sp>
        <p:nvSpPr>
          <p:cNvPr id="5" name="TextBox 4"/>
          <p:cNvSpPr txBox="1"/>
          <p:nvPr/>
        </p:nvSpPr>
        <p:spPr>
          <a:xfrm>
            <a:off x="1161525" y="4031088"/>
            <a:ext cx="9321877" cy="369332"/>
          </a:xfrm>
          <a:prstGeom prst="rect">
            <a:avLst/>
          </a:prstGeom>
          <a:noFill/>
        </p:spPr>
        <p:txBody>
          <a:bodyPr wrap="square" rtlCol="0">
            <a:spAutoFit/>
          </a:bodyPr>
          <a:lstStyle/>
          <a:p>
            <a:r>
              <a:rPr lang="en-US" b="1" dirty="0" smtClean="0"/>
              <a:t>Write the sentence correctly using the rules for capitalization. </a:t>
            </a:r>
            <a:endParaRPr lang="en-US" b="1" dirty="0"/>
          </a:p>
        </p:txBody>
      </p:sp>
      <p:sp>
        <p:nvSpPr>
          <p:cNvPr id="6" name="TextBox 5"/>
          <p:cNvSpPr txBox="1"/>
          <p:nvPr/>
        </p:nvSpPr>
        <p:spPr>
          <a:xfrm>
            <a:off x="1321297" y="4567845"/>
            <a:ext cx="9002332" cy="1689245"/>
          </a:xfrm>
          <a:prstGeom prst="rect">
            <a:avLst/>
          </a:prstGeom>
          <a:noFill/>
        </p:spPr>
        <p:txBody>
          <a:bodyPr wrap="square" rtlCol="0">
            <a:spAutoFit/>
          </a:bodyPr>
          <a:lstStyle/>
          <a:p>
            <a:pPr>
              <a:lnSpc>
                <a:spcPct val="150000"/>
              </a:lnSpc>
            </a:pPr>
            <a:r>
              <a:rPr lang="en-US" dirty="0"/>
              <a:t> </a:t>
            </a:r>
            <a:r>
              <a:rPr lang="en-US" sz="2400" dirty="0"/>
              <a:t>(1)  Brazil is the largest country in South </a:t>
            </a:r>
            <a:r>
              <a:rPr lang="en-US" sz="2400" dirty="0" err="1"/>
              <a:t>america</a:t>
            </a:r>
            <a:r>
              <a:rPr lang="en-US" sz="2400" dirty="0"/>
              <a:t>.   (2)  many people in brazil live in the </a:t>
            </a:r>
            <a:r>
              <a:rPr lang="en-US" sz="2400" dirty="0" smtClean="0"/>
              <a:t>cities </a:t>
            </a:r>
            <a:r>
              <a:rPr lang="en-US" sz="2400" dirty="0"/>
              <a:t>along the coast of the </a:t>
            </a:r>
            <a:r>
              <a:rPr lang="en-US" sz="2400" dirty="0" err="1"/>
              <a:t>atlantic</a:t>
            </a:r>
            <a:r>
              <a:rPr lang="en-US" sz="2400" dirty="0"/>
              <a:t> ocean.  (3)  the city of </a:t>
            </a:r>
            <a:r>
              <a:rPr lang="en-US" sz="2400" dirty="0" err="1"/>
              <a:t>brazilia</a:t>
            </a:r>
            <a:r>
              <a:rPr lang="en-US" sz="2400" dirty="0"/>
              <a:t> is the </a:t>
            </a:r>
            <a:r>
              <a:rPr lang="en-US" sz="2400" dirty="0" smtClean="0"/>
              <a:t>nation’s capital</a:t>
            </a:r>
            <a:r>
              <a:rPr lang="en-US" sz="2400" dirty="0"/>
              <a:t>. </a:t>
            </a:r>
          </a:p>
        </p:txBody>
      </p:sp>
    </p:spTree>
    <p:extLst>
      <p:ext uri="{BB962C8B-B14F-4D97-AF65-F5344CB8AC3E}">
        <p14:creationId xmlns:p14="http://schemas.microsoft.com/office/powerpoint/2010/main" val="1264161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misused words #4</a:t>
            </a:r>
            <a:endParaRPr lang="en-US" dirty="0"/>
          </a:p>
        </p:txBody>
      </p:sp>
      <p:sp>
        <p:nvSpPr>
          <p:cNvPr id="3" name="Content Placeholder 2"/>
          <p:cNvSpPr>
            <a:spLocks noGrp="1"/>
          </p:cNvSpPr>
          <p:nvPr>
            <p:ph idx="1"/>
          </p:nvPr>
        </p:nvSpPr>
        <p:spPr>
          <a:xfrm>
            <a:off x="1251678" y="1281450"/>
            <a:ext cx="10178322" cy="2749638"/>
          </a:xfrm>
        </p:spPr>
        <p:txBody>
          <a:bodyPr/>
          <a:lstStyle/>
          <a:p>
            <a:pPr marL="0" indent="0">
              <a:buNone/>
            </a:pPr>
            <a:r>
              <a:rPr lang="en-US" dirty="0"/>
              <a:t>RULES: </a:t>
            </a:r>
            <a:endParaRPr lang="en-US" dirty="0" smtClean="0"/>
          </a:p>
          <a:p>
            <a:pPr marL="0" indent="0">
              <a:buNone/>
            </a:pPr>
            <a:r>
              <a:rPr lang="en-US" b="1" dirty="0" smtClean="0"/>
              <a:t>Homophone</a:t>
            </a:r>
            <a:r>
              <a:rPr lang="en-US" b="1" dirty="0"/>
              <a:t>: </a:t>
            </a:r>
            <a:r>
              <a:rPr lang="en-US" dirty="0"/>
              <a:t>words which have the same pronunciation as each other but different spellings and meanings. examples:-There, Their, and They're -See and Sea</a:t>
            </a:r>
          </a:p>
          <a:p>
            <a:r>
              <a:rPr lang="en-US" dirty="0"/>
              <a:t>-Know and No -To, Too, and Two</a:t>
            </a:r>
          </a:p>
          <a:p>
            <a:r>
              <a:rPr lang="en-US" b="1" dirty="0"/>
              <a:t>Homonym: </a:t>
            </a:r>
            <a:r>
              <a:rPr lang="en-US" dirty="0"/>
              <a:t>one of a group of words that share the same spelling and the same pronunciation but have different meanings, usually as a result of the two words having different origins. examples:-rose -bear -left</a:t>
            </a:r>
          </a:p>
          <a:p>
            <a:endParaRPr lang="en-US" dirty="0"/>
          </a:p>
        </p:txBody>
      </p:sp>
      <p:sp>
        <p:nvSpPr>
          <p:cNvPr id="4" name="TextBox 3"/>
          <p:cNvSpPr txBox="1"/>
          <p:nvPr/>
        </p:nvSpPr>
        <p:spPr>
          <a:xfrm>
            <a:off x="2897747" y="4031088"/>
            <a:ext cx="6387921" cy="369332"/>
          </a:xfrm>
          <a:prstGeom prst="rect">
            <a:avLst/>
          </a:prstGeom>
          <a:noFill/>
        </p:spPr>
        <p:txBody>
          <a:bodyPr wrap="square" rtlCol="0">
            <a:spAutoFit/>
          </a:bodyPr>
          <a:lstStyle/>
          <a:p>
            <a:r>
              <a:rPr lang="en-US" dirty="0" smtClean="0">
                <a:solidFill>
                  <a:prstClr val="black"/>
                </a:solidFill>
              </a:rPr>
              <a:t>Directions: Choose the correct word to fill in the sentence.</a:t>
            </a:r>
            <a:endParaRPr lang="en-US" dirty="0">
              <a:solidFill>
                <a:prstClr val="black"/>
              </a:solidFill>
            </a:endParaRPr>
          </a:p>
        </p:txBody>
      </p:sp>
      <p:sp>
        <p:nvSpPr>
          <p:cNvPr id="5" name="TextBox 4"/>
          <p:cNvSpPr txBox="1"/>
          <p:nvPr/>
        </p:nvSpPr>
        <p:spPr>
          <a:xfrm>
            <a:off x="1481070" y="4400420"/>
            <a:ext cx="7804598" cy="2862322"/>
          </a:xfrm>
          <a:prstGeom prst="rect">
            <a:avLst/>
          </a:prstGeom>
          <a:noFill/>
        </p:spPr>
        <p:txBody>
          <a:bodyPr wrap="square" rtlCol="0">
            <a:spAutoFit/>
          </a:bodyPr>
          <a:lstStyle/>
          <a:p>
            <a:pPr>
              <a:lnSpc>
                <a:spcPct val="150000"/>
              </a:lnSpc>
            </a:pPr>
            <a:r>
              <a:rPr lang="en-US" dirty="0"/>
              <a:t>26. The car has _________ badly since I bought gas yesterday. </a:t>
            </a:r>
            <a:r>
              <a:rPr lang="en-US" u="sng" dirty="0"/>
              <a:t>Ran/ Run</a:t>
            </a:r>
          </a:p>
          <a:p>
            <a:pPr>
              <a:lnSpc>
                <a:spcPct val="150000"/>
              </a:lnSpc>
            </a:pPr>
            <a:r>
              <a:rPr lang="en-US" dirty="0"/>
              <a:t>27. _________ book is this? </a:t>
            </a:r>
            <a:r>
              <a:rPr lang="en-US" u="sng" dirty="0"/>
              <a:t>Whose/ Who’s</a:t>
            </a:r>
          </a:p>
          <a:p>
            <a:pPr>
              <a:lnSpc>
                <a:spcPct val="150000"/>
              </a:lnSpc>
            </a:pPr>
            <a:r>
              <a:rPr lang="en-US" dirty="0"/>
              <a:t>28. Our policy has _________ problems, but changing the policy might cause even more. </a:t>
            </a:r>
            <a:r>
              <a:rPr lang="en-US" u="sng" dirty="0"/>
              <a:t>It’s/ Its</a:t>
            </a:r>
          </a:p>
          <a:p>
            <a:pPr>
              <a:lnSpc>
                <a:spcPct val="150000"/>
              </a:lnSpc>
            </a:pPr>
            <a:r>
              <a:rPr lang="en-US" dirty="0"/>
              <a:t>29. He is a liar, and _________ that, a thief. </a:t>
            </a:r>
            <a:r>
              <a:rPr lang="en-US" u="sng" dirty="0"/>
              <a:t>Beside/ Besides</a:t>
            </a:r>
          </a:p>
          <a:p>
            <a:pPr>
              <a:lnSpc>
                <a:spcPct val="150000"/>
              </a:lnSpc>
            </a:pPr>
            <a:r>
              <a:rPr lang="en-US" dirty="0"/>
              <a:t>30. The city _________ met on Tuesday. </a:t>
            </a:r>
            <a:r>
              <a:rPr lang="en-US" u="sng" dirty="0"/>
              <a:t>Counsel/ Council</a:t>
            </a:r>
          </a:p>
          <a:p>
            <a:endParaRPr lang="en-US" dirty="0">
              <a:solidFill>
                <a:prstClr val="black"/>
              </a:solidFill>
            </a:endParaRPr>
          </a:p>
        </p:txBody>
      </p:sp>
    </p:spTree>
    <p:extLst>
      <p:ext uri="{BB962C8B-B14F-4D97-AF65-F5344CB8AC3E}">
        <p14:creationId xmlns:p14="http://schemas.microsoft.com/office/powerpoint/2010/main" val="185224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#10</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5074276"/>
            <a:ext cx="8577329" cy="2031325"/>
          </a:xfrm>
          <a:prstGeom prst="rect">
            <a:avLst/>
          </a:prstGeom>
          <a:noFill/>
        </p:spPr>
        <p:txBody>
          <a:bodyPr wrap="square" rtlCol="0">
            <a:spAutoFit/>
          </a:bodyPr>
          <a:lstStyle/>
          <a:p>
            <a:pPr>
              <a:lnSpc>
                <a:spcPct val="150000"/>
              </a:lnSpc>
            </a:pPr>
            <a:r>
              <a:rPr lang="en-US" dirty="0"/>
              <a:t>1. The tourists visited the ship USS constitution when they traveled to </a:t>
            </a:r>
            <a:r>
              <a:rPr lang="en-US" dirty="0" err="1"/>
              <a:t>boston</a:t>
            </a:r>
            <a:r>
              <a:rPr lang="en-US" dirty="0"/>
              <a:t>.</a:t>
            </a:r>
          </a:p>
          <a:p>
            <a:pPr>
              <a:lnSpc>
                <a:spcPct val="150000"/>
              </a:lnSpc>
            </a:pPr>
            <a:r>
              <a:rPr lang="en-US" dirty="0"/>
              <a:t>2. In history III class, we learned that Charles Lindbergh’s plane was called the spirit of </a:t>
            </a:r>
            <a:r>
              <a:rPr lang="en-US" dirty="0" err="1"/>
              <a:t>st</a:t>
            </a:r>
            <a:r>
              <a:rPr lang="en-US" dirty="0"/>
              <a:t> louis.</a:t>
            </a:r>
          </a:p>
          <a:p>
            <a:pPr>
              <a:lnSpc>
                <a:spcPct val="150000"/>
              </a:lnSpc>
            </a:pPr>
            <a:r>
              <a:rPr lang="en-US" dirty="0"/>
              <a:t>3. John wrote a report on the sinking of the ship titanic and then watched the movie.</a:t>
            </a:r>
          </a:p>
          <a:p>
            <a:endParaRPr lang="en-US" dirty="0">
              <a:solidFill>
                <a:prstClr val="black"/>
              </a:solidFill>
            </a:endParaRPr>
          </a:p>
        </p:txBody>
      </p:sp>
    </p:spTree>
    <p:extLst>
      <p:ext uri="{BB962C8B-B14F-4D97-AF65-F5344CB8AC3E}">
        <p14:creationId xmlns:p14="http://schemas.microsoft.com/office/powerpoint/2010/main" val="2778290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#10</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4904832"/>
            <a:ext cx="8577329" cy="2031325"/>
          </a:xfrm>
          <a:prstGeom prst="rect">
            <a:avLst/>
          </a:prstGeom>
          <a:noFill/>
        </p:spPr>
        <p:txBody>
          <a:bodyPr wrap="square" rtlCol="0">
            <a:spAutoFit/>
          </a:bodyPr>
          <a:lstStyle/>
          <a:p>
            <a:pPr>
              <a:lnSpc>
                <a:spcPct val="150000"/>
              </a:lnSpc>
            </a:pPr>
            <a:r>
              <a:rPr lang="en-US" dirty="0"/>
              <a:t>4. </a:t>
            </a:r>
            <a:r>
              <a:rPr lang="en-US" dirty="0" err="1"/>
              <a:t>stacy</a:t>
            </a:r>
            <a:r>
              <a:rPr lang="en-US" dirty="0"/>
              <a:t> got a job at a company called telephones around the world and bought an </a:t>
            </a:r>
            <a:r>
              <a:rPr lang="en-US" dirty="0" err="1"/>
              <a:t>i</a:t>
            </a:r>
            <a:r>
              <a:rPr lang="en-US" dirty="0"/>
              <a:t> phone.</a:t>
            </a:r>
          </a:p>
          <a:p>
            <a:pPr>
              <a:lnSpc>
                <a:spcPct val="150000"/>
              </a:lnSpc>
            </a:pPr>
            <a:r>
              <a:rPr lang="en-US" dirty="0"/>
              <a:t>5. Our science I textbook has a picture of the astronaut john </a:t>
            </a:r>
            <a:r>
              <a:rPr lang="en-US" dirty="0" err="1"/>
              <a:t>glenn</a:t>
            </a:r>
            <a:r>
              <a:rPr lang="en-US" dirty="0"/>
              <a:t> inside the space ship called friendship.</a:t>
            </a:r>
          </a:p>
          <a:p>
            <a:pPr>
              <a:lnSpc>
                <a:spcPct val="150000"/>
              </a:lnSpc>
            </a:pPr>
            <a:r>
              <a:rPr lang="en-US" dirty="0"/>
              <a:t>6. The people screamed when they saw the flying machine called the </a:t>
            </a:r>
            <a:r>
              <a:rPr lang="en-US" dirty="0" err="1"/>
              <a:t>hindenburg</a:t>
            </a:r>
            <a:r>
              <a:rPr lang="en-US" dirty="0"/>
              <a:t> explode.</a:t>
            </a:r>
          </a:p>
          <a:p>
            <a:endParaRPr lang="en-US" dirty="0">
              <a:solidFill>
                <a:prstClr val="black"/>
              </a:solidFill>
            </a:endParaRPr>
          </a:p>
        </p:txBody>
      </p:sp>
    </p:spTree>
    <p:extLst>
      <p:ext uri="{BB962C8B-B14F-4D97-AF65-F5344CB8AC3E}">
        <p14:creationId xmlns:p14="http://schemas.microsoft.com/office/powerpoint/2010/main" val="2609516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#10</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4904832"/>
            <a:ext cx="8577329" cy="2031325"/>
          </a:xfrm>
          <a:prstGeom prst="rect">
            <a:avLst/>
          </a:prstGeom>
          <a:noFill/>
        </p:spPr>
        <p:txBody>
          <a:bodyPr wrap="square" rtlCol="0">
            <a:spAutoFit/>
          </a:bodyPr>
          <a:lstStyle/>
          <a:p>
            <a:pPr>
              <a:lnSpc>
                <a:spcPct val="150000"/>
              </a:lnSpc>
            </a:pPr>
            <a:r>
              <a:rPr lang="en-US" dirty="0"/>
              <a:t>7. The Smith’s guests wanted to eat breakfast at the famous restaurant called the black forest café.</a:t>
            </a:r>
          </a:p>
          <a:p>
            <a:pPr>
              <a:lnSpc>
                <a:spcPct val="150000"/>
              </a:lnSpc>
            </a:pPr>
            <a:r>
              <a:rPr lang="en-US" dirty="0"/>
              <a:t>8. Annie’s family bought a </a:t>
            </a:r>
            <a:r>
              <a:rPr lang="en-US" dirty="0" err="1"/>
              <a:t>toyota</a:t>
            </a:r>
            <a:r>
              <a:rPr lang="en-US" dirty="0"/>
              <a:t> van that they called tiny.</a:t>
            </a:r>
          </a:p>
          <a:p>
            <a:pPr>
              <a:lnSpc>
                <a:spcPct val="150000"/>
              </a:lnSpc>
            </a:pPr>
            <a:r>
              <a:rPr lang="en-US" dirty="0"/>
              <a:t>9. The train that my grandmother rode was called the silver bullet express.</a:t>
            </a:r>
          </a:p>
          <a:p>
            <a:endParaRPr lang="en-US" dirty="0">
              <a:solidFill>
                <a:prstClr val="black"/>
              </a:solidFill>
            </a:endParaRPr>
          </a:p>
        </p:txBody>
      </p:sp>
    </p:spTree>
    <p:extLst>
      <p:ext uri="{BB962C8B-B14F-4D97-AF65-F5344CB8AC3E}">
        <p14:creationId xmlns:p14="http://schemas.microsoft.com/office/powerpoint/2010/main" val="75024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#11</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4904832"/>
            <a:ext cx="8577329" cy="2215991"/>
          </a:xfrm>
          <a:prstGeom prst="rect">
            <a:avLst/>
          </a:prstGeom>
          <a:noFill/>
        </p:spPr>
        <p:txBody>
          <a:bodyPr wrap="square" rtlCol="0">
            <a:spAutoFit/>
          </a:bodyPr>
          <a:lstStyle/>
          <a:p>
            <a:pPr>
              <a:lnSpc>
                <a:spcPct val="150000"/>
              </a:lnSpc>
            </a:pPr>
            <a:r>
              <a:rPr lang="en-US" sz="2000" dirty="0"/>
              <a:t>1. mark twain, an </a:t>
            </a:r>
            <a:r>
              <a:rPr lang="en-US" sz="2000" dirty="0" err="1"/>
              <a:t>american</a:t>
            </a:r>
            <a:r>
              <a:rPr lang="en-US" sz="2000" dirty="0"/>
              <a:t> Writer, was Born in 1835 ad .</a:t>
            </a:r>
          </a:p>
          <a:p>
            <a:pPr>
              <a:lnSpc>
                <a:spcPct val="150000"/>
              </a:lnSpc>
            </a:pPr>
            <a:r>
              <a:rPr lang="en-US" sz="2000" dirty="0"/>
              <a:t>2. our Family loves </a:t>
            </a:r>
            <a:r>
              <a:rPr lang="en-US" sz="2000" dirty="0" err="1"/>
              <a:t>french</a:t>
            </a:r>
            <a:r>
              <a:rPr lang="en-US" sz="2000" dirty="0"/>
              <a:t> Cooking, especially a Dish called escargot, or Snails.</a:t>
            </a:r>
          </a:p>
          <a:p>
            <a:pPr>
              <a:lnSpc>
                <a:spcPct val="150000"/>
              </a:lnSpc>
            </a:pPr>
            <a:r>
              <a:rPr lang="en-US" sz="2000" dirty="0"/>
              <a:t>3. my grandmother Sailed on the ship queen </a:t>
            </a:r>
            <a:r>
              <a:rPr lang="en-US" sz="2000" dirty="0" err="1"/>
              <a:t>mary</a:t>
            </a:r>
            <a:r>
              <a:rPr lang="en-US" sz="2000" dirty="0"/>
              <a:t> on </a:t>
            </a:r>
            <a:r>
              <a:rPr lang="en-US" sz="2000" dirty="0" err="1"/>
              <a:t>october</a:t>
            </a:r>
            <a:r>
              <a:rPr lang="en-US" sz="2000" dirty="0"/>
              <a:t> 12, 1947, from </a:t>
            </a:r>
            <a:r>
              <a:rPr lang="en-US" sz="2000" dirty="0" err="1"/>
              <a:t>germany</a:t>
            </a:r>
            <a:r>
              <a:rPr lang="en-US" sz="2000" dirty="0"/>
              <a:t>.</a:t>
            </a:r>
          </a:p>
          <a:p>
            <a:endParaRPr lang="en-US" dirty="0">
              <a:solidFill>
                <a:prstClr val="black"/>
              </a:solidFill>
            </a:endParaRPr>
          </a:p>
        </p:txBody>
      </p:sp>
    </p:spTree>
    <p:extLst>
      <p:ext uri="{BB962C8B-B14F-4D97-AF65-F5344CB8AC3E}">
        <p14:creationId xmlns:p14="http://schemas.microsoft.com/office/powerpoint/2010/main" val="401855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#11</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4904832"/>
            <a:ext cx="8577329" cy="2031325"/>
          </a:xfrm>
          <a:prstGeom prst="rect">
            <a:avLst/>
          </a:prstGeom>
          <a:noFill/>
        </p:spPr>
        <p:txBody>
          <a:bodyPr wrap="square" rtlCol="0">
            <a:spAutoFit/>
          </a:bodyPr>
          <a:lstStyle/>
          <a:p>
            <a:pPr>
              <a:lnSpc>
                <a:spcPct val="150000"/>
              </a:lnSpc>
            </a:pPr>
            <a:r>
              <a:rPr lang="en-US" dirty="0"/>
              <a:t>4. the </a:t>
            </a:r>
            <a:r>
              <a:rPr lang="en-US" dirty="0" err="1"/>
              <a:t>concorde</a:t>
            </a:r>
            <a:r>
              <a:rPr lang="en-US" dirty="0"/>
              <a:t>, </a:t>
            </a:r>
            <a:r>
              <a:rPr lang="en-US" dirty="0" err="1"/>
              <a:t>france’s</a:t>
            </a:r>
            <a:r>
              <a:rPr lang="en-US" dirty="0"/>
              <a:t> supersonic Jet, will leave Promptly at 9:00 am from </a:t>
            </a:r>
            <a:r>
              <a:rPr lang="en-US" dirty="0" err="1"/>
              <a:t>paris</a:t>
            </a:r>
            <a:r>
              <a:rPr lang="en-US" dirty="0"/>
              <a:t> to new </a:t>
            </a:r>
            <a:r>
              <a:rPr lang="en-US" dirty="0" err="1"/>
              <a:t>york</a:t>
            </a:r>
            <a:r>
              <a:rPr lang="en-US" dirty="0"/>
              <a:t>.</a:t>
            </a:r>
          </a:p>
          <a:p>
            <a:pPr>
              <a:lnSpc>
                <a:spcPct val="150000"/>
              </a:lnSpc>
            </a:pPr>
            <a:r>
              <a:rPr lang="en-US" dirty="0"/>
              <a:t>5. John’s Mother, </a:t>
            </a:r>
            <a:r>
              <a:rPr lang="en-US" dirty="0" err="1"/>
              <a:t>mrs.</a:t>
            </a:r>
            <a:r>
              <a:rPr lang="en-US" dirty="0"/>
              <a:t> </a:t>
            </a:r>
            <a:r>
              <a:rPr lang="en-US" dirty="0" err="1"/>
              <a:t>johnson</a:t>
            </a:r>
            <a:r>
              <a:rPr lang="en-US" dirty="0"/>
              <a:t>, bought a Red ford fiesta mini van.</a:t>
            </a:r>
          </a:p>
          <a:p>
            <a:pPr>
              <a:lnSpc>
                <a:spcPct val="150000"/>
              </a:lnSpc>
            </a:pPr>
            <a:r>
              <a:rPr lang="en-US" dirty="0"/>
              <a:t>6. Rachel’s parents asked, “are you staying for Dinner, </a:t>
            </a:r>
            <a:r>
              <a:rPr lang="en-US" dirty="0" err="1"/>
              <a:t>martha</a:t>
            </a:r>
            <a:r>
              <a:rPr lang="en-US" dirty="0"/>
              <a:t>?”</a:t>
            </a:r>
          </a:p>
          <a:p>
            <a:endParaRPr lang="en-US" dirty="0">
              <a:solidFill>
                <a:prstClr val="black"/>
              </a:solidFill>
            </a:endParaRPr>
          </a:p>
        </p:txBody>
      </p:sp>
    </p:spTree>
    <p:extLst>
      <p:ext uri="{BB962C8B-B14F-4D97-AF65-F5344CB8AC3E}">
        <p14:creationId xmlns:p14="http://schemas.microsoft.com/office/powerpoint/2010/main" val="134867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#11</a:t>
            </a:r>
            <a:endParaRPr lang="en-US" dirty="0"/>
          </a:p>
        </p:txBody>
      </p:sp>
      <p:sp>
        <p:nvSpPr>
          <p:cNvPr id="3" name="Content Placeholder 2"/>
          <p:cNvSpPr>
            <a:spLocks noGrp="1"/>
          </p:cNvSpPr>
          <p:nvPr>
            <p:ph idx="1"/>
          </p:nvPr>
        </p:nvSpPr>
        <p:spPr>
          <a:xfrm>
            <a:off x="1058495" y="1023871"/>
            <a:ext cx="10178322" cy="3593591"/>
          </a:xfrm>
        </p:spPr>
        <p:txBody>
          <a:bodyPr>
            <a:normAutofit lnSpcReduction="10000"/>
          </a:bodyPr>
          <a:lstStyle/>
          <a:p>
            <a:r>
              <a:rPr lang="en-US" dirty="0"/>
              <a:t>RULES: Capitalize a letter when it is</a:t>
            </a:r>
          </a:p>
          <a:p>
            <a:r>
              <a:rPr lang="en-US" dirty="0" smtClean="0"/>
              <a:t>(</a:t>
            </a:r>
            <a:r>
              <a:rPr lang="en-US" dirty="0"/>
              <a:t>5) geographical names: continents, countries, counties, cities, towns, states, bodies of water, streets, highways, mountain ranges, areas in the country</a:t>
            </a:r>
          </a:p>
          <a:p>
            <a:r>
              <a:rPr lang="en-US" dirty="0"/>
              <a:t>(6) names of businesses, brands, ships, trains, aircraft, and space craft</a:t>
            </a:r>
          </a:p>
          <a:p>
            <a:r>
              <a:rPr lang="en-US" dirty="0"/>
              <a:t>(7) names of organizations, institutions, events in history or throughout the</a:t>
            </a:r>
          </a:p>
          <a:p>
            <a:r>
              <a:rPr lang="en-US" dirty="0"/>
              <a:t>year like holidays, days of the week.</a:t>
            </a:r>
          </a:p>
          <a:p>
            <a:r>
              <a:rPr lang="en-US" dirty="0"/>
              <a:t>(8) abbreviations</a:t>
            </a:r>
          </a:p>
          <a:p>
            <a:r>
              <a:rPr lang="en-US" dirty="0"/>
              <a:t>(9) titles of books, magazines, newspapers, short stories, movies, art, music</a:t>
            </a:r>
          </a:p>
          <a:p>
            <a:r>
              <a:rPr lang="en-US" dirty="0"/>
              <a:t>(10) languages (English) &amp; school subjects with I, II, III after them</a:t>
            </a:r>
          </a:p>
          <a:p>
            <a:endParaRPr lang="en-US" dirty="0"/>
          </a:p>
        </p:txBody>
      </p:sp>
      <p:pic>
        <p:nvPicPr>
          <p:cNvPr id="4" name="Picture 3"/>
          <p:cNvPicPr>
            <a:picLocks noChangeAspect="1"/>
          </p:cNvPicPr>
          <p:nvPr/>
        </p:nvPicPr>
        <p:blipFill>
          <a:blip r:embed="rId2"/>
          <a:stretch>
            <a:fillRect/>
          </a:stretch>
        </p:blipFill>
        <p:spPr>
          <a:xfrm>
            <a:off x="2219138" y="4482856"/>
            <a:ext cx="9376461" cy="493819"/>
          </a:xfrm>
          <a:prstGeom prst="rect">
            <a:avLst/>
          </a:prstGeom>
        </p:spPr>
      </p:pic>
      <p:sp>
        <p:nvSpPr>
          <p:cNvPr id="5" name="TextBox 4"/>
          <p:cNvSpPr txBox="1"/>
          <p:nvPr/>
        </p:nvSpPr>
        <p:spPr>
          <a:xfrm>
            <a:off x="1532586" y="4904832"/>
            <a:ext cx="8577329" cy="2031325"/>
          </a:xfrm>
          <a:prstGeom prst="rect">
            <a:avLst/>
          </a:prstGeom>
          <a:noFill/>
        </p:spPr>
        <p:txBody>
          <a:bodyPr wrap="square" rtlCol="0">
            <a:spAutoFit/>
          </a:bodyPr>
          <a:lstStyle/>
          <a:p>
            <a:pPr>
              <a:lnSpc>
                <a:spcPct val="200000"/>
              </a:lnSpc>
            </a:pPr>
            <a:r>
              <a:rPr lang="en-US" dirty="0"/>
              <a:t>7. my Sister whose Name is jasmine smith just got a </a:t>
            </a:r>
            <a:r>
              <a:rPr lang="en-US" dirty="0" err="1"/>
              <a:t>siamese</a:t>
            </a:r>
            <a:r>
              <a:rPr lang="en-US" dirty="0"/>
              <a:t> Cat for her Birthday.</a:t>
            </a:r>
          </a:p>
          <a:p>
            <a:pPr>
              <a:lnSpc>
                <a:spcPct val="200000"/>
              </a:lnSpc>
            </a:pPr>
            <a:r>
              <a:rPr lang="en-US" dirty="0"/>
              <a:t>8. can the president bush speak another Language like </a:t>
            </a:r>
            <a:r>
              <a:rPr lang="en-US" dirty="0" err="1"/>
              <a:t>spanish</a:t>
            </a:r>
            <a:r>
              <a:rPr lang="en-US" dirty="0"/>
              <a:t> or </a:t>
            </a:r>
            <a:r>
              <a:rPr lang="en-US" dirty="0" err="1"/>
              <a:t>french</a:t>
            </a:r>
            <a:r>
              <a:rPr lang="en-US" dirty="0"/>
              <a:t>?</a:t>
            </a:r>
          </a:p>
          <a:p>
            <a:pPr>
              <a:lnSpc>
                <a:spcPct val="200000"/>
              </a:lnSpc>
            </a:pPr>
            <a:r>
              <a:rPr lang="en-US" dirty="0"/>
              <a:t>9. in the Mystery Story, the villains Watch broke at 12:00 am Midnight.</a:t>
            </a:r>
          </a:p>
          <a:p>
            <a:endParaRPr lang="en-US" dirty="0">
              <a:solidFill>
                <a:prstClr val="black"/>
              </a:solidFill>
            </a:endParaRPr>
          </a:p>
        </p:txBody>
      </p:sp>
    </p:spTree>
    <p:extLst>
      <p:ext uri="{BB962C8B-B14F-4D97-AF65-F5344CB8AC3E}">
        <p14:creationId xmlns:p14="http://schemas.microsoft.com/office/powerpoint/2010/main" val="433101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a:t>
            </a:r>
            <a:endParaRPr lang="en-US" dirty="0"/>
          </a:p>
        </p:txBody>
      </p:sp>
      <p:sp>
        <p:nvSpPr>
          <p:cNvPr id="3" name="Content Placeholder 2"/>
          <p:cNvSpPr>
            <a:spLocks noGrp="1"/>
          </p:cNvSpPr>
          <p:nvPr>
            <p:ph idx="1"/>
          </p:nvPr>
        </p:nvSpPr>
        <p:spPr>
          <a:xfrm>
            <a:off x="1097131" y="1128452"/>
            <a:ext cx="10178322" cy="2580664"/>
          </a:xfrm>
        </p:spPr>
        <p:txBody>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endParaRPr lang="en-US" dirty="0"/>
          </a:p>
        </p:txBody>
      </p:sp>
      <p:sp>
        <p:nvSpPr>
          <p:cNvPr id="4" name="TextBox 3"/>
          <p:cNvSpPr txBox="1"/>
          <p:nvPr/>
        </p:nvSpPr>
        <p:spPr>
          <a:xfrm>
            <a:off x="1801036" y="3709116"/>
            <a:ext cx="8770512" cy="369332"/>
          </a:xfrm>
          <a:prstGeom prst="rect">
            <a:avLst/>
          </a:prstGeom>
          <a:noFill/>
        </p:spPr>
        <p:txBody>
          <a:bodyPr wrap="square" rtlCol="0">
            <a:spAutoFit/>
          </a:bodyPr>
          <a:lstStyle/>
          <a:p>
            <a:r>
              <a:rPr lang="en-US" dirty="0" smtClean="0"/>
              <a:t>Directions: Re-write the sentence using the correct punctuation marks.</a:t>
            </a:r>
            <a:endParaRPr lang="en-US" dirty="0"/>
          </a:p>
        </p:txBody>
      </p:sp>
      <p:sp>
        <p:nvSpPr>
          <p:cNvPr id="5" name="TextBox 4"/>
          <p:cNvSpPr txBox="1"/>
          <p:nvPr/>
        </p:nvSpPr>
        <p:spPr>
          <a:xfrm>
            <a:off x="1251678" y="4353059"/>
            <a:ext cx="9296119" cy="2585323"/>
          </a:xfrm>
          <a:prstGeom prst="rect">
            <a:avLst/>
          </a:prstGeom>
          <a:noFill/>
        </p:spPr>
        <p:txBody>
          <a:bodyPr wrap="square" rtlCol="0">
            <a:spAutoFit/>
          </a:bodyPr>
          <a:lstStyle/>
          <a:p>
            <a:pPr>
              <a:lnSpc>
                <a:spcPct val="200000"/>
              </a:lnSpc>
            </a:pPr>
            <a:r>
              <a:rPr lang="en-US" sz="2400" dirty="0"/>
              <a:t>1. What a beautiful seashell collection</a:t>
            </a:r>
          </a:p>
          <a:p>
            <a:pPr>
              <a:lnSpc>
                <a:spcPct val="200000"/>
              </a:lnSpc>
            </a:pPr>
            <a:r>
              <a:rPr lang="en-US" sz="2400" dirty="0"/>
              <a:t>2. Leslie’s mother collects drift wood from the beach</a:t>
            </a:r>
          </a:p>
          <a:p>
            <a:pPr>
              <a:lnSpc>
                <a:spcPct val="200000"/>
              </a:lnSpc>
            </a:pPr>
            <a:r>
              <a:rPr lang="en-US" sz="2400" dirty="0"/>
              <a:t>3. It’s fun to collect things</a:t>
            </a:r>
          </a:p>
          <a:p>
            <a:endParaRPr lang="en-US" dirty="0"/>
          </a:p>
        </p:txBody>
      </p:sp>
    </p:spTree>
    <p:extLst>
      <p:ext uri="{BB962C8B-B14F-4D97-AF65-F5344CB8AC3E}">
        <p14:creationId xmlns:p14="http://schemas.microsoft.com/office/powerpoint/2010/main" val="1745146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a:t>
            </a:r>
            <a:endParaRPr lang="en-US" dirty="0"/>
          </a:p>
        </p:txBody>
      </p:sp>
      <p:sp>
        <p:nvSpPr>
          <p:cNvPr id="3" name="Content Placeholder 2"/>
          <p:cNvSpPr>
            <a:spLocks noGrp="1"/>
          </p:cNvSpPr>
          <p:nvPr>
            <p:ph idx="1"/>
          </p:nvPr>
        </p:nvSpPr>
        <p:spPr>
          <a:xfrm>
            <a:off x="1097131" y="1128452"/>
            <a:ext cx="10178322" cy="2580664"/>
          </a:xfrm>
        </p:spPr>
        <p:txBody>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endParaRPr lang="en-US" dirty="0"/>
          </a:p>
        </p:txBody>
      </p:sp>
      <p:sp>
        <p:nvSpPr>
          <p:cNvPr id="4" name="TextBox 3"/>
          <p:cNvSpPr txBox="1"/>
          <p:nvPr/>
        </p:nvSpPr>
        <p:spPr>
          <a:xfrm>
            <a:off x="1801036" y="3709116"/>
            <a:ext cx="8770512" cy="369332"/>
          </a:xfrm>
          <a:prstGeom prst="rect">
            <a:avLst/>
          </a:prstGeom>
          <a:noFill/>
        </p:spPr>
        <p:txBody>
          <a:bodyPr wrap="square" rtlCol="0">
            <a:spAutoFit/>
          </a:bodyPr>
          <a:lstStyle/>
          <a:p>
            <a:r>
              <a:rPr lang="en-US" dirty="0" smtClean="0">
                <a:solidFill>
                  <a:prstClr val="black"/>
                </a:solidFill>
              </a:rPr>
              <a:t>Directions: Re-write the sentence using the correct punctuation marks.</a:t>
            </a:r>
            <a:endParaRPr lang="en-US" dirty="0">
              <a:solidFill>
                <a:prstClr val="black"/>
              </a:solidFill>
            </a:endParaRPr>
          </a:p>
        </p:txBody>
      </p:sp>
      <p:sp>
        <p:nvSpPr>
          <p:cNvPr id="5" name="TextBox 4"/>
          <p:cNvSpPr txBox="1"/>
          <p:nvPr/>
        </p:nvSpPr>
        <p:spPr>
          <a:xfrm>
            <a:off x="1251678" y="4353059"/>
            <a:ext cx="9296119" cy="2778902"/>
          </a:xfrm>
          <a:prstGeom prst="rect">
            <a:avLst/>
          </a:prstGeom>
          <a:noFill/>
        </p:spPr>
        <p:txBody>
          <a:bodyPr wrap="square" rtlCol="0">
            <a:spAutoFit/>
          </a:bodyPr>
          <a:lstStyle/>
          <a:p>
            <a:pPr>
              <a:lnSpc>
                <a:spcPct val="200000"/>
              </a:lnSpc>
            </a:pPr>
            <a:r>
              <a:rPr lang="en-US" sz="2400" dirty="0"/>
              <a:t>4. Have you seen my shell collection</a:t>
            </a:r>
          </a:p>
          <a:p>
            <a:pPr>
              <a:lnSpc>
                <a:spcPct val="200000"/>
              </a:lnSpc>
            </a:pPr>
            <a:r>
              <a:rPr lang="en-US" sz="2400" dirty="0"/>
              <a:t>5. What a colorful collection it is</a:t>
            </a:r>
          </a:p>
          <a:p>
            <a:pPr>
              <a:lnSpc>
                <a:spcPct val="200000"/>
              </a:lnSpc>
            </a:pPr>
            <a:r>
              <a:rPr lang="en-US" sz="2400" dirty="0"/>
              <a:t>6. Please don’t drop it</a:t>
            </a:r>
          </a:p>
          <a:p>
            <a:pPr>
              <a:lnSpc>
                <a:spcPct val="200000"/>
              </a:lnSpc>
            </a:pPr>
            <a:endParaRPr lang="en-US" dirty="0">
              <a:solidFill>
                <a:prstClr val="black"/>
              </a:solidFill>
            </a:endParaRPr>
          </a:p>
        </p:txBody>
      </p:sp>
    </p:spTree>
    <p:extLst>
      <p:ext uri="{BB962C8B-B14F-4D97-AF65-F5344CB8AC3E}">
        <p14:creationId xmlns:p14="http://schemas.microsoft.com/office/powerpoint/2010/main" val="55972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a:t>
            </a:r>
            <a:endParaRPr lang="en-US" dirty="0"/>
          </a:p>
        </p:txBody>
      </p:sp>
      <p:sp>
        <p:nvSpPr>
          <p:cNvPr id="3" name="Content Placeholder 2"/>
          <p:cNvSpPr>
            <a:spLocks noGrp="1"/>
          </p:cNvSpPr>
          <p:nvPr>
            <p:ph idx="1"/>
          </p:nvPr>
        </p:nvSpPr>
        <p:spPr>
          <a:xfrm>
            <a:off x="1097131" y="1128452"/>
            <a:ext cx="10178322" cy="2580664"/>
          </a:xfrm>
        </p:spPr>
        <p:txBody>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endParaRPr lang="en-US" dirty="0"/>
          </a:p>
        </p:txBody>
      </p:sp>
      <p:sp>
        <p:nvSpPr>
          <p:cNvPr id="4" name="TextBox 3"/>
          <p:cNvSpPr txBox="1"/>
          <p:nvPr/>
        </p:nvSpPr>
        <p:spPr>
          <a:xfrm>
            <a:off x="1801036" y="3709116"/>
            <a:ext cx="8770512" cy="369332"/>
          </a:xfrm>
          <a:prstGeom prst="rect">
            <a:avLst/>
          </a:prstGeom>
          <a:noFill/>
        </p:spPr>
        <p:txBody>
          <a:bodyPr wrap="square" rtlCol="0">
            <a:spAutoFit/>
          </a:bodyPr>
          <a:lstStyle/>
          <a:p>
            <a:r>
              <a:rPr lang="en-US" dirty="0" smtClean="0">
                <a:solidFill>
                  <a:prstClr val="black"/>
                </a:solidFill>
              </a:rPr>
              <a:t>Directions: Re-write the sentence using the correct punctuation marks.</a:t>
            </a:r>
            <a:endParaRPr lang="en-US" dirty="0">
              <a:solidFill>
                <a:prstClr val="black"/>
              </a:solidFill>
            </a:endParaRPr>
          </a:p>
        </p:txBody>
      </p:sp>
      <p:sp>
        <p:nvSpPr>
          <p:cNvPr id="5" name="TextBox 4"/>
          <p:cNvSpPr txBox="1"/>
          <p:nvPr/>
        </p:nvSpPr>
        <p:spPr>
          <a:xfrm>
            <a:off x="1251678" y="4314422"/>
            <a:ext cx="9296119" cy="2778902"/>
          </a:xfrm>
          <a:prstGeom prst="rect">
            <a:avLst/>
          </a:prstGeom>
          <a:noFill/>
        </p:spPr>
        <p:txBody>
          <a:bodyPr wrap="square" rtlCol="0">
            <a:spAutoFit/>
          </a:bodyPr>
          <a:lstStyle/>
          <a:p>
            <a:pPr>
              <a:lnSpc>
                <a:spcPct val="200000"/>
              </a:lnSpc>
            </a:pPr>
            <a:r>
              <a:rPr lang="en-US" sz="2400" dirty="0"/>
              <a:t>1. Easter Island is a small island in the South Pacific</a:t>
            </a:r>
          </a:p>
          <a:p>
            <a:pPr>
              <a:lnSpc>
                <a:spcPct val="200000"/>
              </a:lnSpc>
            </a:pPr>
            <a:r>
              <a:rPr lang="en-US" sz="2400" dirty="0"/>
              <a:t>2. It is 2, 300 miles west of South America</a:t>
            </a:r>
          </a:p>
          <a:p>
            <a:pPr>
              <a:lnSpc>
                <a:spcPct val="200000"/>
              </a:lnSpc>
            </a:pPr>
            <a:r>
              <a:rPr lang="en-US" sz="2400" dirty="0"/>
              <a:t>3. The island was first settled about 1,600 years ago</a:t>
            </a:r>
          </a:p>
          <a:p>
            <a:pPr>
              <a:lnSpc>
                <a:spcPct val="200000"/>
              </a:lnSpc>
            </a:pPr>
            <a:endParaRPr lang="en-US" dirty="0">
              <a:solidFill>
                <a:prstClr val="black"/>
              </a:solidFill>
            </a:endParaRPr>
          </a:p>
        </p:txBody>
      </p:sp>
    </p:spTree>
    <p:extLst>
      <p:ext uri="{BB962C8B-B14F-4D97-AF65-F5344CB8AC3E}">
        <p14:creationId xmlns:p14="http://schemas.microsoft.com/office/powerpoint/2010/main" val="190946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Exit Slip #2</a:t>
            </a:r>
            <a:endParaRPr lang="en-US" b="1" u="sng" dirty="0"/>
          </a:p>
        </p:txBody>
      </p:sp>
      <p:sp>
        <p:nvSpPr>
          <p:cNvPr id="3" name="Content Placeholder 2"/>
          <p:cNvSpPr>
            <a:spLocks noGrp="1"/>
          </p:cNvSpPr>
          <p:nvPr>
            <p:ph idx="1"/>
          </p:nvPr>
        </p:nvSpPr>
        <p:spPr/>
        <p:txBody>
          <a:bodyPr>
            <a:normAutofit/>
          </a:bodyPr>
          <a:lstStyle/>
          <a:p>
            <a:r>
              <a:rPr lang="en-US" sz="4400" dirty="0"/>
              <a:t>Reread lines 338-358.  Why does Maya believe her actions are justified?</a:t>
            </a:r>
          </a:p>
          <a:p>
            <a:r>
              <a:rPr lang="en-US" sz="4400" dirty="0"/>
              <a:t>Read lines 293-314.  Papa doesn’t say a lot during the translation, but Maya changes most of it.  What do you think this says about Maya’s father?</a:t>
            </a:r>
          </a:p>
        </p:txBody>
      </p:sp>
    </p:spTree>
    <p:extLst>
      <p:ext uri="{BB962C8B-B14F-4D97-AF65-F5344CB8AC3E}">
        <p14:creationId xmlns:p14="http://schemas.microsoft.com/office/powerpoint/2010/main" val="20317552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a:t>
            </a:r>
            <a:endParaRPr lang="en-US" dirty="0"/>
          </a:p>
        </p:txBody>
      </p:sp>
      <p:sp>
        <p:nvSpPr>
          <p:cNvPr id="3" name="Content Placeholder 2"/>
          <p:cNvSpPr>
            <a:spLocks noGrp="1"/>
          </p:cNvSpPr>
          <p:nvPr>
            <p:ph idx="1"/>
          </p:nvPr>
        </p:nvSpPr>
        <p:spPr>
          <a:xfrm>
            <a:off x="1097131" y="1128452"/>
            <a:ext cx="10178322" cy="2580664"/>
          </a:xfrm>
        </p:spPr>
        <p:txBody>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a:t>
            </a:r>
            <a:r>
              <a:rPr lang="en-US" dirty="0" smtClean="0"/>
              <a:t>emotions called </a:t>
            </a:r>
            <a:r>
              <a:rPr lang="en-US" dirty="0"/>
              <a:t>exclamatory statements</a:t>
            </a:r>
          </a:p>
          <a:p>
            <a:endParaRPr lang="en-US" dirty="0"/>
          </a:p>
        </p:txBody>
      </p:sp>
      <p:sp>
        <p:nvSpPr>
          <p:cNvPr id="4" name="TextBox 3"/>
          <p:cNvSpPr txBox="1"/>
          <p:nvPr/>
        </p:nvSpPr>
        <p:spPr>
          <a:xfrm>
            <a:off x="1801036" y="3709116"/>
            <a:ext cx="8770512" cy="369332"/>
          </a:xfrm>
          <a:prstGeom prst="rect">
            <a:avLst/>
          </a:prstGeom>
          <a:noFill/>
        </p:spPr>
        <p:txBody>
          <a:bodyPr wrap="square" rtlCol="0">
            <a:spAutoFit/>
          </a:bodyPr>
          <a:lstStyle/>
          <a:p>
            <a:r>
              <a:rPr lang="en-US" dirty="0" smtClean="0">
                <a:solidFill>
                  <a:prstClr val="black"/>
                </a:solidFill>
              </a:rPr>
              <a:t>Directions: Re-write the sentence using the correct punctuation marks.</a:t>
            </a:r>
            <a:endParaRPr lang="en-US" dirty="0">
              <a:solidFill>
                <a:prstClr val="black"/>
              </a:solidFill>
            </a:endParaRPr>
          </a:p>
        </p:txBody>
      </p:sp>
      <p:sp>
        <p:nvSpPr>
          <p:cNvPr id="5" name="TextBox 4"/>
          <p:cNvSpPr txBox="1"/>
          <p:nvPr/>
        </p:nvSpPr>
        <p:spPr>
          <a:xfrm>
            <a:off x="1251678" y="4314422"/>
            <a:ext cx="9296119" cy="2778902"/>
          </a:xfrm>
          <a:prstGeom prst="rect">
            <a:avLst/>
          </a:prstGeom>
          <a:noFill/>
        </p:spPr>
        <p:txBody>
          <a:bodyPr wrap="square" rtlCol="0">
            <a:spAutoFit/>
          </a:bodyPr>
          <a:lstStyle/>
          <a:p>
            <a:pPr>
              <a:lnSpc>
                <a:spcPct val="200000"/>
              </a:lnSpc>
            </a:pPr>
            <a:r>
              <a:rPr lang="en-US" sz="2400" dirty="0"/>
              <a:t>4. Easter Island is best know for its giant stones and statues</a:t>
            </a:r>
          </a:p>
          <a:p>
            <a:pPr>
              <a:lnSpc>
                <a:spcPct val="200000"/>
              </a:lnSpc>
            </a:pPr>
            <a:r>
              <a:rPr lang="en-US" sz="2400" dirty="0"/>
              <a:t>5. Have you ever seen a picture of one</a:t>
            </a:r>
          </a:p>
          <a:p>
            <a:pPr>
              <a:lnSpc>
                <a:spcPct val="200000"/>
              </a:lnSpc>
            </a:pPr>
            <a:r>
              <a:rPr lang="en-US" sz="2400" dirty="0"/>
              <a:t>6. The statues are called “</a:t>
            </a:r>
            <a:r>
              <a:rPr lang="en-US" sz="2400" dirty="0" err="1"/>
              <a:t>moai</a:t>
            </a:r>
            <a:r>
              <a:rPr lang="en-US" sz="2400" dirty="0"/>
              <a:t>”</a:t>
            </a:r>
          </a:p>
          <a:p>
            <a:pPr>
              <a:lnSpc>
                <a:spcPct val="200000"/>
              </a:lnSpc>
            </a:pPr>
            <a:endParaRPr lang="en-US" dirty="0">
              <a:solidFill>
                <a:prstClr val="black"/>
              </a:solidFill>
            </a:endParaRPr>
          </a:p>
        </p:txBody>
      </p:sp>
    </p:spTree>
    <p:extLst>
      <p:ext uri="{BB962C8B-B14F-4D97-AF65-F5344CB8AC3E}">
        <p14:creationId xmlns:p14="http://schemas.microsoft.com/office/powerpoint/2010/main" val="803103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a:t>
            </a:r>
            <a:endParaRPr lang="en-US" dirty="0"/>
          </a:p>
        </p:txBody>
      </p:sp>
      <p:sp>
        <p:nvSpPr>
          <p:cNvPr id="3" name="Content Placeholder 2"/>
          <p:cNvSpPr>
            <a:spLocks noGrp="1"/>
          </p:cNvSpPr>
          <p:nvPr>
            <p:ph idx="1"/>
          </p:nvPr>
        </p:nvSpPr>
        <p:spPr>
          <a:xfrm>
            <a:off x="1097131" y="1128452"/>
            <a:ext cx="10178322" cy="2580664"/>
          </a:xfrm>
        </p:spPr>
        <p:txBody>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a:t>
            </a:r>
            <a:r>
              <a:rPr lang="en-US" dirty="0" smtClean="0"/>
              <a:t>emotions called </a:t>
            </a:r>
            <a:r>
              <a:rPr lang="en-US" dirty="0"/>
              <a:t>exclamatory statements</a:t>
            </a:r>
          </a:p>
          <a:p>
            <a:endParaRPr lang="en-US" dirty="0"/>
          </a:p>
        </p:txBody>
      </p:sp>
      <p:sp>
        <p:nvSpPr>
          <p:cNvPr id="4" name="TextBox 3"/>
          <p:cNvSpPr txBox="1"/>
          <p:nvPr/>
        </p:nvSpPr>
        <p:spPr>
          <a:xfrm>
            <a:off x="1801036" y="3709116"/>
            <a:ext cx="8770512" cy="369332"/>
          </a:xfrm>
          <a:prstGeom prst="rect">
            <a:avLst/>
          </a:prstGeom>
          <a:noFill/>
        </p:spPr>
        <p:txBody>
          <a:bodyPr wrap="square" rtlCol="0">
            <a:spAutoFit/>
          </a:bodyPr>
          <a:lstStyle/>
          <a:p>
            <a:r>
              <a:rPr lang="en-US" dirty="0" smtClean="0">
                <a:solidFill>
                  <a:prstClr val="black"/>
                </a:solidFill>
              </a:rPr>
              <a:t>Directions: Re-write the sentence using the correct punctuation marks.</a:t>
            </a:r>
            <a:endParaRPr lang="en-US" dirty="0">
              <a:solidFill>
                <a:prstClr val="black"/>
              </a:solidFill>
            </a:endParaRPr>
          </a:p>
        </p:txBody>
      </p:sp>
      <p:sp>
        <p:nvSpPr>
          <p:cNvPr id="6" name="TextBox 5"/>
          <p:cNvSpPr txBox="1"/>
          <p:nvPr/>
        </p:nvSpPr>
        <p:spPr>
          <a:xfrm>
            <a:off x="1429555" y="4340180"/>
            <a:ext cx="7559899" cy="2585323"/>
          </a:xfrm>
          <a:prstGeom prst="rect">
            <a:avLst/>
          </a:prstGeom>
          <a:noFill/>
        </p:spPr>
        <p:txBody>
          <a:bodyPr wrap="square" rtlCol="0">
            <a:spAutoFit/>
          </a:bodyPr>
          <a:lstStyle/>
          <a:p>
            <a:pPr>
              <a:lnSpc>
                <a:spcPct val="150000"/>
              </a:lnSpc>
            </a:pPr>
            <a:r>
              <a:rPr lang="en-US" sz="2400" dirty="0"/>
              <a:t>7. They are over six hundred of these statues on the island</a:t>
            </a:r>
          </a:p>
          <a:p>
            <a:pPr>
              <a:lnSpc>
                <a:spcPct val="150000"/>
              </a:lnSpc>
            </a:pPr>
            <a:r>
              <a:rPr lang="en-US" sz="2400" dirty="0"/>
              <a:t>8. Most of them are 11 to 20 feet tall</a:t>
            </a:r>
          </a:p>
          <a:p>
            <a:pPr>
              <a:lnSpc>
                <a:spcPct val="150000"/>
              </a:lnSpc>
            </a:pPr>
            <a:r>
              <a:rPr lang="en-US" sz="2400" dirty="0"/>
              <a:t>9. Some of them are as tall as 40 feet high</a:t>
            </a:r>
          </a:p>
          <a:p>
            <a:pPr>
              <a:lnSpc>
                <a:spcPct val="150000"/>
              </a:lnSpc>
            </a:pPr>
            <a:r>
              <a:rPr lang="en-US" sz="2400" dirty="0"/>
              <a:t>10. What a strange sight to see</a:t>
            </a:r>
          </a:p>
          <a:p>
            <a:endParaRPr lang="en-US" dirty="0"/>
          </a:p>
        </p:txBody>
      </p:sp>
    </p:spTree>
    <p:extLst>
      <p:ext uri="{BB962C8B-B14F-4D97-AF65-F5344CB8AC3E}">
        <p14:creationId xmlns:p14="http://schemas.microsoft.com/office/powerpoint/2010/main" val="1344672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#2</a:t>
            </a:r>
            <a:endParaRPr lang="en-US" dirty="0"/>
          </a:p>
        </p:txBody>
      </p:sp>
      <p:sp>
        <p:nvSpPr>
          <p:cNvPr id="3" name="Content Placeholder 2"/>
          <p:cNvSpPr>
            <a:spLocks noGrp="1"/>
          </p:cNvSpPr>
          <p:nvPr>
            <p:ph idx="1"/>
          </p:nvPr>
        </p:nvSpPr>
        <p:spPr>
          <a:xfrm>
            <a:off x="1084253" y="1128451"/>
            <a:ext cx="10178322" cy="3593591"/>
          </a:xfrm>
        </p:spPr>
        <p:txBody>
          <a:bodyPr>
            <a:normAutofit lnSpcReduction="10000"/>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r>
              <a:rPr lang="en-US" dirty="0"/>
              <a:t>(4) commas (,) to separate</a:t>
            </a:r>
          </a:p>
          <a:p>
            <a:r>
              <a:rPr lang="en-US" dirty="0"/>
              <a:t>a. three or more items in a series</a:t>
            </a:r>
          </a:p>
          <a:p>
            <a:r>
              <a:rPr lang="en-US" dirty="0"/>
              <a:t>EX: I like apples, oranges, and bananas.</a:t>
            </a:r>
          </a:p>
          <a:p>
            <a:endParaRPr lang="en-US" dirty="0"/>
          </a:p>
        </p:txBody>
      </p:sp>
      <p:pic>
        <p:nvPicPr>
          <p:cNvPr id="4" name="Picture 3"/>
          <p:cNvPicPr>
            <a:picLocks noChangeAspect="1"/>
          </p:cNvPicPr>
          <p:nvPr/>
        </p:nvPicPr>
        <p:blipFill>
          <a:blip r:embed="rId3"/>
          <a:stretch>
            <a:fillRect/>
          </a:stretch>
        </p:blipFill>
        <p:spPr>
          <a:xfrm>
            <a:off x="5356339" y="3239542"/>
            <a:ext cx="8300025" cy="1152940"/>
          </a:xfrm>
          <a:prstGeom prst="rect">
            <a:avLst/>
          </a:prstGeom>
          <a:effectLst>
            <a:glow rad="228600">
              <a:schemeClr val="accent6">
                <a:satMod val="175000"/>
                <a:alpha val="40000"/>
              </a:schemeClr>
            </a:glow>
          </a:effectLst>
        </p:spPr>
      </p:pic>
      <p:sp>
        <p:nvSpPr>
          <p:cNvPr id="5" name="TextBox 4"/>
          <p:cNvSpPr txBox="1"/>
          <p:nvPr/>
        </p:nvSpPr>
        <p:spPr>
          <a:xfrm>
            <a:off x="1581209" y="4722042"/>
            <a:ext cx="10262035" cy="2308324"/>
          </a:xfrm>
          <a:prstGeom prst="rect">
            <a:avLst/>
          </a:prstGeom>
          <a:noFill/>
        </p:spPr>
        <p:txBody>
          <a:bodyPr wrap="square" rtlCol="0">
            <a:spAutoFit/>
          </a:bodyPr>
          <a:lstStyle/>
          <a:p>
            <a:pPr>
              <a:lnSpc>
                <a:spcPct val="150000"/>
              </a:lnSpc>
            </a:pPr>
            <a:r>
              <a:rPr lang="en-US" sz="2800" dirty="0"/>
              <a:t>1. The wall inside was crumbled and broken</a:t>
            </a:r>
          </a:p>
          <a:p>
            <a:pPr>
              <a:lnSpc>
                <a:spcPct val="150000"/>
              </a:lnSpc>
            </a:pPr>
            <a:r>
              <a:rPr lang="en-US" sz="2800" dirty="0"/>
              <a:t>2. The general entered the room saluted and smiled at his soldiers</a:t>
            </a:r>
          </a:p>
          <a:p>
            <a:pPr>
              <a:lnSpc>
                <a:spcPct val="150000"/>
              </a:lnSpc>
            </a:pPr>
            <a:r>
              <a:rPr lang="en-US" sz="2800" dirty="0"/>
              <a:t>3. Did the table </a:t>
            </a:r>
            <a:r>
              <a:rPr lang="en-US" sz="2800" dirty="0" smtClean="0"/>
              <a:t>seem </a:t>
            </a:r>
            <a:r>
              <a:rPr lang="en-US" sz="2800" dirty="0"/>
              <a:t>to be cracked broken and split</a:t>
            </a:r>
          </a:p>
          <a:p>
            <a:endParaRPr lang="en-US" dirty="0"/>
          </a:p>
        </p:txBody>
      </p:sp>
    </p:spTree>
    <p:extLst>
      <p:ext uri="{BB962C8B-B14F-4D97-AF65-F5344CB8AC3E}">
        <p14:creationId xmlns:p14="http://schemas.microsoft.com/office/powerpoint/2010/main" val="39943516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#2</a:t>
            </a:r>
            <a:endParaRPr lang="en-US" dirty="0"/>
          </a:p>
        </p:txBody>
      </p:sp>
      <p:sp>
        <p:nvSpPr>
          <p:cNvPr id="3" name="Content Placeholder 2"/>
          <p:cNvSpPr>
            <a:spLocks noGrp="1"/>
          </p:cNvSpPr>
          <p:nvPr>
            <p:ph idx="1"/>
          </p:nvPr>
        </p:nvSpPr>
        <p:spPr>
          <a:xfrm>
            <a:off x="1084253" y="1128451"/>
            <a:ext cx="10178322" cy="3593591"/>
          </a:xfrm>
        </p:spPr>
        <p:txBody>
          <a:bodyPr>
            <a:normAutofit lnSpcReduction="10000"/>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r>
              <a:rPr lang="en-US" dirty="0"/>
              <a:t>(4) commas (,) to separate</a:t>
            </a:r>
          </a:p>
          <a:p>
            <a:r>
              <a:rPr lang="en-US" dirty="0"/>
              <a:t>a. three or more items in a series</a:t>
            </a:r>
          </a:p>
          <a:p>
            <a:r>
              <a:rPr lang="en-US" dirty="0"/>
              <a:t>EX: I like apples, oranges, and bananas.</a:t>
            </a:r>
          </a:p>
          <a:p>
            <a:endParaRPr lang="en-US" dirty="0"/>
          </a:p>
        </p:txBody>
      </p:sp>
      <p:pic>
        <p:nvPicPr>
          <p:cNvPr id="4" name="Picture 3"/>
          <p:cNvPicPr>
            <a:picLocks noChangeAspect="1"/>
          </p:cNvPicPr>
          <p:nvPr/>
        </p:nvPicPr>
        <p:blipFill>
          <a:blip r:embed="rId3"/>
          <a:stretch>
            <a:fillRect/>
          </a:stretch>
        </p:blipFill>
        <p:spPr>
          <a:xfrm>
            <a:off x="1930000" y="4722042"/>
            <a:ext cx="8821677" cy="493819"/>
          </a:xfrm>
          <a:prstGeom prst="rect">
            <a:avLst/>
          </a:prstGeom>
        </p:spPr>
      </p:pic>
      <p:sp>
        <p:nvSpPr>
          <p:cNvPr id="5" name="TextBox 4"/>
          <p:cNvSpPr txBox="1"/>
          <p:nvPr/>
        </p:nvSpPr>
        <p:spPr>
          <a:xfrm>
            <a:off x="1512353" y="5112830"/>
            <a:ext cx="9322122" cy="2031325"/>
          </a:xfrm>
          <a:prstGeom prst="rect">
            <a:avLst/>
          </a:prstGeom>
          <a:noFill/>
        </p:spPr>
        <p:txBody>
          <a:bodyPr wrap="square" rtlCol="0">
            <a:spAutoFit/>
          </a:bodyPr>
          <a:lstStyle/>
          <a:p>
            <a:pPr>
              <a:lnSpc>
                <a:spcPct val="150000"/>
              </a:lnSpc>
            </a:pPr>
            <a:r>
              <a:rPr lang="en-US" sz="2400" dirty="0"/>
              <a:t>4</a:t>
            </a:r>
            <a:r>
              <a:rPr lang="en-US" sz="2400" dirty="0" smtClean="0"/>
              <a:t>. </a:t>
            </a:r>
            <a:r>
              <a:rPr lang="en-US" sz="2400" dirty="0"/>
              <a:t>What is your name where do you live and how old are </a:t>
            </a:r>
            <a:r>
              <a:rPr lang="en-US" sz="2400" dirty="0" smtClean="0"/>
              <a:t>you</a:t>
            </a:r>
          </a:p>
          <a:p>
            <a:pPr>
              <a:lnSpc>
                <a:spcPct val="150000"/>
              </a:lnSpc>
            </a:pPr>
            <a:r>
              <a:rPr lang="en-US" sz="2400" dirty="0" smtClean="0"/>
              <a:t>5</a:t>
            </a:r>
            <a:r>
              <a:rPr lang="en-US" sz="2400" dirty="0"/>
              <a:t>. Steve got the iPod from John</a:t>
            </a:r>
          </a:p>
          <a:p>
            <a:pPr>
              <a:lnSpc>
                <a:spcPct val="150000"/>
              </a:lnSpc>
            </a:pPr>
            <a:r>
              <a:rPr lang="en-US" sz="2400" dirty="0"/>
              <a:t>6. We ordered our meal and paid our check</a:t>
            </a:r>
          </a:p>
          <a:p>
            <a:endParaRPr lang="en-US" dirty="0">
              <a:solidFill>
                <a:prstClr val="black"/>
              </a:solidFill>
            </a:endParaRPr>
          </a:p>
        </p:txBody>
      </p:sp>
    </p:spTree>
    <p:extLst>
      <p:ext uri="{BB962C8B-B14F-4D97-AF65-F5344CB8AC3E}">
        <p14:creationId xmlns:p14="http://schemas.microsoft.com/office/powerpoint/2010/main" val="8180318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#2</a:t>
            </a:r>
            <a:endParaRPr lang="en-US" dirty="0"/>
          </a:p>
        </p:txBody>
      </p:sp>
      <p:sp>
        <p:nvSpPr>
          <p:cNvPr id="3" name="Content Placeholder 2"/>
          <p:cNvSpPr>
            <a:spLocks noGrp="1"/>
          </p:cNvSpPr>
          <p:nvPr>
            <p:ph idx="1"/>
          </p:nvPr>
        </p:nvSpPr>
        <p:spPr>
          <a:xfrm>
            <a:off x="1084253" y="1128451"/>
            <a:ext cx="10178322" cy="3593591"/>
          </a:xfrm>
        </p:spPr>
        <p:txBody>
          <a:bodyPr>
            <a:normAutofit lnSpcReduction="10000"/>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r>
              <a:rPr lang="en-US" dirty="0"/>
              <a:t>(4) commas (,) to separate</a:t>
            </a:r>
          </a:p>
          <a:p>
            <a:r>
              <a:rPr lang="en-US" dirty="0"/>
              <a:t>a. three or more items in a series</a:t>
            </a:r>
          </a:p>
          <a:p>
            <a:r>
              <a:rPr lang="en-US" dirty="0"/>
              <a:t>EX: I like apples, oranges, and bananas.</a:t>
            </a:r>
          </a:p>
          <a:p>
            <a:endParaRPr lang="en-US" dirty="0"/>
          </a:p>
        </p:txBody>
      </p:sp>
      <p:pic>
        <p:nvPicPr>
          <p:cNvPr id="4" name="Picture 3"/>
          <p:cNvPicPr>
            <a:picLocks noChangeAspect="1"/>
          </p:cNvPicPr>
          <p:nvPr/>
        </p:nvPicPr>
        <p:blipFill>
          <a:blip r:embed="rId3"/>
          <a:stretch>
            <a:fillRect/>
          </a:stretch>
        </p:blipFill>
        <p:spPr>
          <a:xfrm>
            <a:off x="1930000" y="4722042"/>
            <a:ext cx="8821677" cy="493819"/>
          </a:xfrm>
          <a:prstGeom prst="rect">
            <a:avLst/>
          </a:prstGeom>
        </p:spPr>
      </p:pic>
    </p:spTree>
    <p:extLst>
      <p:ext uri="{BB962C8B-B14F-4D97-AF65-F5344CB8AC3E}">
        <p14:creationId xmlns:p14="http://schemas.microsoft.com/office/powerpoint/2010/main" val="2944185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#2</a:t>
            </a:r>
            <a:endParaRPr lang="en-US" dirty="0"/>
          </a:p>
        </p:txBody>
      </p:sp>
      <p:sp>
        <p:nvSpPr>
          <p:cNvPr id="3" name="Content Placeholder 2"/>
          <p:cNvSpPr>
            <a:spLocks noGrp="1"/>
          </p:cNvSpPr>
          <p:nvPr>
            <p:ph idx="1"/>
          </p:nvPr>
        </p:nvSpPr>
        <p:spPr>
          <a:xfrm>
            <a:off x="1084253" y="1128451"/>
            <a:ext cx="10178322" cy="3593591"/>
          </a:xfrm>
        </p:spPr>
        <p:txBody>
          <a:bodyPr>
            <a:normAutofit lnSpcReduction="10000"/>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r>
              <a:rPr lang="en-US" dirty="0"/>
              <a:t>(4) commas (,) to separate</a:t>
            </a:r>
          </a:p>
          <a:p>
            <a:r>
              <a:rPr lang="en-US" dirty="0"/>
              <a:t>a. three or more items in a series</a:t>
            </a:r>
          </a:p>
          <a:p>
            <a:r>
              <a:rPr lang="en-US" dirty="0"/>
              <a:t>EX: I like apples, oranges, and bananas.</a:t>
            </a:r>
          </a:p>
          <a:p>
            <a:endParaRPr lang="en-US" dirty="0"/>
          </a:p>
        </p:txBody>
      </p:sp>
      <p:pic>
        <p:nvPicPr>
          <p:cNvPr id="4" name="Picture 3"/>
          <p:cNvPicPr>
            <a:picLocks noChangeAspect="1"/>
          </p:cNvPicPr>
          <p:nvPr/>
        </p:nvPicPr>
        <p:blipFill>
          <a:blip r:embed="rId3"/>
          <a:stretch>
            <a:fillRect/>
          </a:stretch>
        </p:blipFill>
        <p:spPr>
          <a:xfrm>
            <a:off x="1930000" y="4722042"/>
            <a:ext cx="8821677" cy="493819"/>
          </a:xfrm>
          <a:prstGeom prst="rect">
            <a:avLst/>
          </a:prstGeom>
        </p:spPr>
      </p:pic>
      <p:sp>
        <p:nvSpPr>
          <p:cNvPr id="5" name="TextBox 4"/>
          <p:cNvSpPr txBox="1"/>
          <p:nvPr/>
        </p:nvSpPr>
        <p:spPr>
          <a:xfrm>
            <a:off x="1512353" y="5112830"/>
            <a:ext cx="9322122" cy="2031325"/>
          </a:xfrm>
          <a:prstGeom prst="rect">
            <a:avLst/>
          </a:prstGeom>
          <a:noFill/>
        </p:spPr>
        <p:txBody>
          <a:bodyPr wrap="square" rtlCol="0">
            <a:spAutoFit/>
          </a:bodyPr>
          <a:lstStyle/>
          <a:p>
            <a:pPr>
              <a:lnSpc>
                <a:spcPct val="150000"/>
              </a:lnSpc>
            </a:pPr>
            <a:r>
              <a:rPr lang="en-US" sz="2400" dirty="0"/>
              <a:t>7. Go to your room</a:t>
            </a:r>
          </a:p>
          <a:p>
            <a:pPr>
              <a:lnSpc>
                <a:spcPct val="150000"/>
              </a:lnSpc>
            </a:pPr>
            <a:r>
              <a:rPr lang="en-US" sz="2400" dirty="0"/>
              <a:t>8. Who wants a cold drink salty snack or sweet treat</a:t>
            </a:r>
          </a:p>
          <a:p>
            <a:pPr>
              <a:lnSpc>
                <a:spcPct val="150000"/>
              </a:lnSpc>
            </a:pPr>
            <a:r>
              <a:rPr lang="en-US" sz="2400" dirty="0"/>
              <a:t>9. The teacher continued working with her students</a:t>
            </a:r>
          </a:p>
          <a:p>
            <a:endParaRPr lang="en-US" dirty="0">
              <a:solidFill>
                <a:prstClr val="black"/>
              </a:solidFill>
            </a:endParaRPr>
          </a:p>
        </p:txBody>
      </p:sp>
    </p:spTree>
    <p:extLst>
      <p:ext uri="{BB962C8B-B14F-4D97-AF65-F5344CB8AC3E}">
        <p14:creationId xmlns:p14="http://schemas.microsoft.com/office/powerpoint/2010/main" val="33240478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a:t>
            </a:r>
            <a:endParaRPr lang="en-US" dirty="0"/>
          </a:p>
        </p:txBody>
      </p:sp>
      <p:sp>
        <p:nvSpPr>
          <p:cNvPr id="3" name="Content Placeholder 2"/>
          <p:cNvSpPr>
            <a:spLocks noGrp="1"/>
          </p:cNvSpPr>
          <p:nvPr>
            <p:ph idx="1"/>
          </p:nvPr>
        </p:nvSpPr>
        <p:spPr>
          <a:xfrm>
            <a:off x="1135768" y="1128451"/>
            <a:ext cx="10178322" cy="3237487"/>
          </a:xfrm>
        </p:spPr>
        <p:txBody>
          <a:bodyPr numCol="2">
            <a:normAutofit fontScale="77500" lnSpcReduction="20000"/>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r>
              <a:rPr lang="en-US" dirty="0"/>
              <a:t>(4) commas (,) to separate</a:t>
            </a:r>
          </a:p>
          <a:p>
            <a:r>
              <a:rPr lang="en-US" dirty="0"/>
              <a:t>a. three or more items in a series</a:t>
            </a:r>
          </a:p>
          <a:p>
            <a:r>
              <a:rPr lang="en-US" dirty="0"/>
              <a:t>EX: I like apples, oranges, and bananas.</a:t>
            </a:r>
          </a:p>
          <a:p>
            <a:r>
              <a:rPr lang="en-US" dirty="0"/>
              <a:t>b. beginning phrases from the main idea of the sentence</a:t>
            </a:r>
          </a:p>
          <a:p>
            <a:r>
              <a:rPr lang="en-US" dirty="0"/>
              <a:t>EX: After the long rain, John planted some seeds.</a:t>
            </a:r>
          </a:p>
          <a:p>
            <a:r>
              <a:rPr lang="en-US" dirty="0" err="1"/>
              <a:t>c.</a:t>
            </a:r>
            <a:r>
              <a:rPr lang="en-US" dirty="0"/>
              <a:t> direct address (naming the person to whom you are speaking)</a:t>
            </a:r>
          </a:p>
          <a:p>
            <a:r>
              <a:rPr lang="en-US" dirty="0"/>
              <a:t>EX: John, please pay attention.</a:t>
            </a:r>
          </a:p>
          <a:p>
            <a:pPr marL="0" indent="0">
              <a:buNone/>
            </a:pPr>
            <a:r>
              <a:rPr lang="en-US" dirty="0"/>
              <a:t>Please pay attention, John.</a:t>
            </a:r>
          </a:p>
          <a:p>
            <a:pPr marL="0" indent="0">
              <a:buNone/>
            </a:pPr>
            <a:r>
              <a:rPr lang="en-US" dirty="0"/>
              <a:t>Please, John, pay attention</a:t>
            </a:r>
          </a:p>
          <a:p>
            <a:endParaRPr lang="en-US" dirty="0"/>
          </a:p>
        </p:txBody>
      </p:sp>
      <p:pic>
        <p:nvPicPr>
          <p:cNvPr id="4" name="Picture 3"/>
          <p:cNvPicPr>
            <a:picLocks noChangeAspect="1"/>
          </p:cNvPicPr>
          <p:nvPr/>
        </p:nvPicPr>
        <p:blipFill>
          <a:blip r:embed="rId2"/>
          <a:stretch>
            <a:fillRect/>
          </a:stretch>
        </p:blipFill>
        <p:spPr>
          <a:xfrm>
            <a:off x="2187437" y="4365938"/>
            <a:ext cx="8821677" cy="493819"/>
          </a:xfrm>
          <a:prstGeom prst="rect">
            <a:avLst/>
          </a:prstGeom>
        </p:spPr>
      </p:pic>
      <p:sp>
        <p:nvSpPr>
          <p:cNvPr id="5" name="TextBox 4"/>
          <p:cNvSpPr txBox="1"/>
          <p:nvPr/>
        </p:nvSpPr>
        <p:spPr>
          <a:xfrm>
            <a:off x="1251678" y="4859757"/>
            <a:ext cx="9757436" cy="2215991"/>
          </a:xfrm>
          <a:prstGeom prst="rect">
            <a:avLst/>
          </a:prstGeom>
          <a:noFill/>
        </p:spPr>
        <p:txBody>
          <a:bodyPr wrap="square" rtlCol="0">
            <a:spAutoFit/>
          </a:bodyPr>
          <a:lstStyle/>
          <a:p>
            <a:pPr>
              <a:lnSpc>
                <a:spcPct val="200000"/>
              </a:lnSpc>
            </a:pPr>
            <a:r>
              <a:rPr lang="en-US" sz="2000" dirty="0"/>
              <a:t>1. John doesn’t Janice look lovely and sound wonderful</a:t>
            </a:r>
          </a:p>
          <a:p>
            <a:pPr>
              <a:lnSpc>
                <a:spcPct val="200000"/>
              </a:lnSpc>
            </a:pPr>
            <a:r>
              <a:rPr lang="en-US" sz="2000" dirty="0"/>
              <a:t>2. Come in Steve close the door and have a seat</a:t>
            </a:r>
          </a:p>
          <a:p>
            <a:pPr>
              <a:lnSpc>
                <a:spcPct val="200000"/>
              </a:lnSpc>
            </a:pPr>
            <a:r>
              <a:rPr lang="en-US" sz="2000" dirty="0"/>
              <a:t>3. I’d like Melissa to come to visit during the summer Aunt Rita</a:t>
            </a:r>
          </a:p>
          <a:p>
            <a:endParaRPr lang="en-US" dirty="0"/>
          </a:p>
        </p:txBody>
      </p:sp>
    </p:spTree>
    <p:extLst>
      <p:ext uri="{BB962C8B-B14F-4D97-AF65-F5344CB8AC3E}">
        <p14:creationId xmlns:p14="http://schemas.microsoft.com/office/powerpoint/2010/main" val="983782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12/8/16</a:t>
            </a:r>
            <a:endParaRPr lang="en-US" dirty="0"/>
          </a:p>
        </p:txBody>
      </p:sp>
      <p:sp>
        <p:nvSpPr>
          <p:cNvPr id="3" name="Content Placeholder 2"/>
          <p:cNvSpPr>
            <a:spLocks noGrp="1"/>
          </p:cNvSpPr>
          <p:nvPr>
            <p:ph idx="1"/>
          </p:nvPr>
        </p:nvSpPr>
        <p:spPr>
          <a:xfrm>
            <a:off x="1135768" y="1128451"/>
            <a:ext cx="10178322" cy="3237487"/>
          </a:xfrm>
        </p:spPr>
        <p:txBody>
          <a:bodyPr numCol="2">
            <a:normAutofit fontScale="77500" lnSpcReduction="20000"/>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r>
              <a:rPr lang="en-US" dirty="0"/>
              <a:t>(4) commas (,) to separate</a:t>
            </a:r>
          </a:p>
          <a:p>
            <a:r>
              <a:rPr lang="en-US" dirty="0"/>
              <a:t>a. three or more items in a series</a:t>
            </a:r>
          </a:p>
          <a:p>
            <a:r>
              <a:rPr lang="en-US" dirty="0"/>
              <a:t>EX: I like apples, oranges, and bananas.</a:t>
            </a:r>
          </a:p>
          <a:p>
            <a:r>
              <a:rPr lang="en-US" dirty="0"/>
              <a:t>b. beginning phrases from the main idea of the sentence</a:t>
            </a:r>
          </a:p>
          <a:p>
            <a:r>
              <a:rPr lang="en-US" dirty="0"/>
              <a:t>EX: After the long rain, John planted some seeds.</a:t>
            </a:r>
          </a:p>
          <a:p>
            <a:r>
              <a:rPr lang="en-US" dirty="0" err="1"/>
              <a:t>c.</a:t>
            </a:r>
            <a:r>
              <a:rPr lang="en-US" dirty="0"/>
              <a:t> direct address (naming the person to whom you are speaking)</a:t>
            </a:r>
          </a:p>
          <a:p>
            <a:r>
              <a:rPr lang="en-US" dirty="0"/>
              <a:t>EX: John, please pay attention.</a:t>
            </a:r>
          </a:p>
          <a:p>
            <a:pPr marL="0" indent="0">
              <a:buNone/>
            </a:pPr>
            <a:r>
              <a:rPr lang="en-US" dirty="0"/>
              <a:t>Please pay attention, John.</a:t>
            </a:r>
          </a:p>
          <a:p>
            <a:pPr marL="0" indent="0">
              <a:buNone/>
            </a:pPr>
            <a:r>
              <a:rPr lang="en-US" dirty="0"/>
              <a:t>Please, John, pay attention</a:t>
            </a:r>
          </a:p>
          <a:p>
            <a:endParaRPr lang="en-US" dirty="0"/>
          </a:p>
        </p:txBody>
      </p:sp>
      <p:pic>
        <p:nvPicPr>
          <p:cNvPr id="4" name="Picture 3"/>
          <p:cNvPicPr>
            <a:picLocks noChangeAspect="1"/>
          </p:cNvPicPr>
          <p:nvPr/>
        </p:nvPicPr>
        <p:blipFill>
          <a:blip r:embed="rId2"/>
          <a:stretch>
            <a:fillRect/>
          </a:stretch>
        </p:blipFill>
        <p:spPr>
          <a:xfrm>
            <a:off x="2187437" y="4365938"/>
            <a:ext cx="8821677" cy="493819"/>
          </a:xfrm>
          <a:prstGeom prst="rect">
            <a:avLst/>
          </a:prstGeom>
        </p:spPr>
      </p:pic>
      <p:sp>
        <p:nvSpPr>
          <p:cNvPr id="5" name="TextBox 4"/>
          <p:cNvSpPr txBox="1"/>
          <p:nvPr/>
        </p:nvSpPr>
        <p:spPr>
          <a:xfrm>
            <a:off x="1251678" y="4859757"/>
            <a:ext cx="9757436" cy="2215991"/>
          </a:xfrm>
          <a:prstGeom prst="rect">
            <a:avLst/>
          </a:prstGeom>
          <a:noFill/>
        </p:spPr>
        <p:txBody>
          <a:bodyPr wrap="square" rtlCol="0">
            <a:spAutoFit/>
          </a:bodyPr>
          <a:lstStyle/>
          <a:p>
            <a:pPr>
              <a:lnSpc>
                <a:spcPct val="200000"/>
              </a:lnSpc>
            </a:pPr>
            <a:r>
              <a:rPr lang="en-US" sz="2000" dirty="0"/>
              <a:t>4. Pam Sue and Tammy love to cook shop and swim</a:t>
            </a:r>
          </a:p>
          <a:p>
            <a:pPr>
              <a:lnSpc>
                <a:spcPct val="200000"/>
              </a:lnSpc>
            </a:pPr>
            <a:r>
              <a:rPr lang="en-US" sz="2000" dirty="0"/>
              <a:t>5. Ron have you seen my lost dog</a:t>
            </a:r>
          </a:p>
          <a:p>
            <a:pPr>
              <a:lnSpc>
                <a:spcPct val="200000"/>
              </a:lnSpc>
            </a:pPr>
            <a:r>
              <a:rPr lang="en-US" sz="2000" dirty="0"/>
              <a:t>6. Mom Jacob and I went shopping while Dad and Sam took a nap</a:t>
            </a:r>
          </a:p>
          <a:p>
            <a:endParaRPr lang="en-US" dirty="0">
              <a:solidFill>
                <a:prstClr val="black"/>
              </a:solidFill>
            </a:endParaRPr>
          </a:p>
        </p:txBody>
      </p:sp>
    </p:spTree>
    <p:extLst>
      <p:ext uri="{BB962C8B-B14F-4D97-AF65-F5344CB8AC3E}">
        <p14:creationId xmlns:p14="http://schemas.microsoft.com/office/powerpoint/2010/main" val="17833554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#3</a:t>
            </a:r>
            <a:endParaRPr lang="en-US" dirty="0"/>
          </a:p>
        </p:txBody>
      </p:sp>
      <p:sp>
        <p:nvSpPr>
          <p:cNvPr id="3" name="Content Placeholder 2"/>
          <p:cNvSpPr>
            <a:spLocks noGrp="1"/>
          </p:cNvSpPr>
          <p:nvPr>
            <p:ph idx="1"/>
          </p:nvPr>
        </p:nvSpPr>
        <p:spPr>
          <a:xfrm>
            <a:off x="1135768" y="1128451"/>
            <a:ext cx="10178322" cy="3237487"/>
          </a:xfrm>
        </p:spPr>
        <p:txBody>
          <a:bodyPr numCol="2">
            <a:normAutofit fontScale="77500" lnSpcReduction="20000"/>
          </a:bodyPr>
          <a:lstStyle/>
          <a:p>
            <a:r>
              <a:rPr lang="en-US" dirty="0"/>
              <a:t>RULES: Punctuate using the following rules:</a:t>
            </a:r>
          </a:p>
          <a:p>
            <a:r>
              <a:rPr lang="en-US" dirty="0"/>
              <a:t>(1) periods (.) with sentences called declarative statements</a:t>
            </a:r>
          </a:p>
          <a:p>
            <a:r>
              <a:rPr lang="en-US" dirty="0"/>
              <a:t>or commands called imperative statements</a:t>
            </a:r>
          </a:p>
          <a:p>
            <a:r>
              <a:rPr lang="en-US" dirty="0"/>
              <a:t>(2) question marks (?) with questions called interrogative statements</a:t>
            </a:r>
          </a:p>
          <a:p>
            <a:r>
              <a:rPr lang="en-US" dirty="0"/>
              <a:t>(3) exclamation points (!) with strong feeling or emotions</a:t>
            </a:r>
          </a:p>
          <a:p>
            <a:r>
              <a:rPr lang="en-US" dirty="0"/>
              <a:t>called exclamatory statements</a:t>
            </a:r>
          </a:p>
          <a:p>
            <a:r>
              <a:rPr lang="en-US" dirty="0"/>
              <a:t>(4) commas (,) to separate</a:t>
            </a:r>
          </a:p>
          <a:p>
            <a:r>
              <a:rPr lang="en-US" dirty="0"/>
              <a:t>a. three or more items in a series</a:t>
            </a:r>
          </a:p>
          <a:p>
            <a:r>
              <a:rPr lang="en-US" dirty="0"/>
              <a:t>EX: I like apples, oranges, and bananas.</a:t>
            </a:r>
          </a:p>
          <a:p>
            <a:r>
              <a:rPr lang="en-US" dirty="0"/>
              <a:t>b. beginning phrases from the main idea of the sentence</a:t>
            </a:r>
          </a:p>
          <a:p>
            <a:r>
              <a:rPr lang="en-US" dirty="0"/>
              <a:t>EX: After the long rain, John planted some seeds.</a:t>
            </a:r>
          </a:p>
          <a:p>
            <a:r>
              <a:rPr lang="en-US" dirty="0" err="1"/>
              <a:t>c.</a:t>
            </a:r>
            <a:r>
              <a:rPr lang="en-US" dirty="0"/>
              <a:t> direct address (naming the person to whom you are speaking)</a:t>
            </a:r>
          </a:p>
          <a:p>
            <a:r>
              <a:rPr lang="en-US" dirty="0"/>
              <a:t>EX: John, please pay attention.</a:t>
            </a:r>
          </a:p>
          <a:p>
            <a:pPr marL="0" indent="0">
              <a:buNone/>
            </a:pPr>
            <a:r>
              <a:rPr lang="en-US" dirty="0"/>
              <a:t>Please pay attention, John.</a:t>
            </a:r>
          </a:p>
          <a:p>
            <a:pPr marL="0" indent="0">
              <a:buNone/>
            </a:pPr>
            <a:r>
              <a:rPr lang="en-US" dirty="0"/>
              <a:t>Please, John, pay attention</a:t>
            </a:r>
          </a:p>
          <a:p>
            <a:pPr marL="0" indent="0">
              <a:buNone/>
            </a:pPr>
            <a:endParaRPr lang="en-US" dirty="0"/>
          </a:p>
        </p:txBody>
      </p:sp>
      <p:pic>
        <p:nvPicPr>
          <p:cNvPr id="4" name="Picture 3"/>
          <p:cNvPicPr>
            <a:picLocks noChangeAspect="1"/>
          </p:cNvPicPr>
          <p:nvPr/>
        </p:nvPicPr>
        <p:blipFill>
          <a:blip r:embed="rId2"/>
          <a:stretch>
            <a:fillRect/>
          </a:stretch>
        </p:blipFill>
        <p:spPr>
          <a:xfrm>
            <a:off x="2303347" y="4365937"/>
            <a:ext cx="8821677" cy="493819"/>
          </a:xfrm>
          <a:prstGeom prst="rect">
            <a:avLst/>
          </a:prstGeom>
        </p:spPr>
      </p:pic>
      <p:sp>
        <p:nvSpPr>
          <p:cNvPr id="5" name="TextBox 4"/>
          <p:cNvSpPr txBox="1"/>
          <p:nvPr/>
        </p:nvSpPr>
        <p:spPr>
          <a:xfrm>
            <a:off x="1135768" y="4496937"/>
            <a:ext cx="9757436" cy="2585323"/>
          </a:xfrm>
          <a:prstGeom prst="rect">
            <a:avLst/>
          </a:prstGeom>
          <a:noFill/>
        </p:spPr>
        <p:txBody>
          <a:bodyPr wrap="square" rtlCol="0">
            <a:spAutoFit/>
          </a:bodyPr>
          <a:lstStyle/>
          <a:p>
            <a:pPr>
              <a:lnSpc>
                <a:spcPct val="200000"/>
              </a:lnSpc>
            </a:pPr>
            <a:r>
              <a:rPr lang="en-US" sz="2400" dirty="0"/>
              <a:t>7. Go to your room right now Phillip</a:t>
            </a:r>
          </a:p>
          <a:p>
            <a:pPr>
              <a:lnSpc>
                <a:spcPct val="200000"/>
              </a:lnSpc>
            </a:pPr>
            <a:r>
              <a:rPr lang="en-US" sz="2400" dirty="0"/>
              <a:t>8. Trick or </a:t>
            </a:r>
            <a:r>
              <a:rPr lang="en-US" sz="2400" dirty="0" smtClean="0"/>
              <a:t>treat</a:t>
            </a:r>
          </a:p>
          <a:p>
            <a:pPr>
              <a:lnSpc>
                <a:spcPct val="200000"/>
              </a:lnSpc>
            </a:pPr>
            <a:r>
              <a:rPr lang="en-US" sz="2400" dirty="0" smtClean="0"/>
              <a:t>9. Please sit down </a:t>
            </a:r>
            <a:r>
              <a:rPr lang="en-US" sz="2400" dirty="0" err="1" smtClean="0"/>
              <a:t>elijah</a:t>
            </a:r>
            <a:endParaRPr lang="en-US" sz="2400" dirty="0"/>
          </a:p>
          <a:p>
            <a:endParaRPr lang="en-US" dirty="0">
              <a:solidFill>
                <a:prstClr val="black"/>
              </a:solidFill>
            </a:endParaRPr>
          </a:p>
        </p:txBody>
      </p:sp>
    </p:spTree>
    <p:extLst>
      <p:ext uri="{BB962C8B-B14F-4D97-AF65-F5344CB8AC3E}">
        <p14:creationId xmlns:p14="http://schemas.microsoft.com/office/powerpoint/2010/main" val="36350002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#4</a:t>
            </a:r>
            <a:endParaRPr lang="en-US" dirty="0"/>
          </a:p>
        </p:txBody>
      </p:sp>
      <p:sp>
        <p:nvSpPr>
          <p:cNvPr id="3" name="Content Placeholder 2"/>
          <p:cNvSpPr>
            <a:spLocks noGrp="1"/>
          </p:cNvSpPr>
          <p:nvPr>
            <p:ph idx="1"/>
          </p:nvPr>
        </p:nvSpPr>
        <p:spPr>
          <a:xfrm>
            <a:off x="1251678" y="1128451"/>
            <a:ext cx="10178322" cy="3263245"/>
          </a:xfrm>
        </p:spPr>
        <p:txBody>
          <a:bodyPr numCol="2">
            <a:normAutofit fontScale="92500" lnSpcReduction="10000"/>
          </a:bodyPr>
          <a:lstStyle/>
          <a:p>
            <a:r>
              <a:rPr lang="en-US" dirty="0" smtClean="0"/>
              <a:t>RULES: 	(4</a:t>
            </a:r>
            <a:r>
              <a:rPr lang="en-US" dirty="0"/>
              <a:t>)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endParaRPr lang="en-US" dirty="0"/>
          </a:p>
        </p:txBody>
      </p:sp>
      <p:pic>
        <p:nvPicPr>
          <p:cNvPr id="4" name="Picture 3"/>
          <p:cNvPicPr>
            <a:picLocks noChangeAspect="1"/>
          </p:cNvPicPr>
          <p:nvPr/>
        </p:nvPicPr>
        <p:blipFill>
          <a:blip r:embed="rId2"/>
          <a:stretch>
            <a:fillRect/>
          </a:stretch>
        </p:blipFill>
        <p:spPr>
          <a:xfrm>
            <a:off x="4914201" y="3897877"/>
            <a:ext cx="8821677" cy="493819"/>
          </a:xfrm>
          <a:prstGeom prst="rect">
            <a:avLst/>
          </a:prstGeom>
          <a:effectLst>
            <a:glow rad="228600">
              <a:schemeClr val="accent1">
                <a:satMod val="175000"/>
                <a:alpha val="40000"/>
              </a:schemeClr>
            </a:glow>
          </a:effectLst>
        </p:spPr>
      </p:pic>
      <p:sp>
        <p:nvSpPr>
          <p:cNvPr id="5" name="TextBox 4"/>
          <p:cNvSpPr txBox="1"/>
          <p:nvPr/>
        </p:nvSpPr>
        <p:spPr>
          <a:xfrm>
            <a:off x="960784" y="4391696"/>
            <a:ext cx="11231216" cy="2585323"/>
          </a:xfrm>
          <a:prstGeom prst="rect">
            <a:avLst/>
          </a:prstGeom>
          <a:noFill/>
        </p:spPr>
        <p:txBody>
          <a:bodyPr wrap="square" rtlCol="0">
            <a:spAutoFit/>
          </a:bodyPr>
          <a:lstStyle/>
          <a:p>
            <a:pPr>
              <a:lnSpc>
                <a:spcPct val="200000"/>
              </a:lnSpc>
            </a:pPr>
            <a:r>
              <a:rPr lang="en-US" sz="2400" b="1" dirty="0"/>
              <a:t>1. Have you ever been to Charleston South Carolina</a:t>
            </a:r>
          </a:p>
          <a:p>
            <a:pPr>
              <a:lnSpc>
                <a:spcPct val="200000"/>
              </a:lnSpc>
            </a:pPr>
            <a:r>
              <a:rPr lang="en-US" sz="2400" b="1" dirty="0"/>
              <a:t>2. We went to Destin Florida to shop at Silver Sands Outlet Mall</a:t>
            </a:r>
          </a:p>
          <a:p>
            <a:pPr>
              <a:lnSpc>
                <a:spcPct val="200000"/>
              </a:lnSpc>
            </a:pPr>
            <a:r>
              <a:rPr lang="en-US" sz="2400" b="1" dirty="0"/>
              <a:t>3. Did you know that on October 26 1825 the first boat sailed the Erie Canal</a:t>
            </a:r>
          </a:p>
          <a:p>
            <a:endParaRPr lang="en-US" dirty="0"/>
          </a:p>
        </p:txBody>
      </p:sp>
    </p:spTree>
    <p:extLst>
      <p:ext uri="{BB962C8B-B14F-4D97-AF65-F5344CB8AC3E}">
        <p14:creationId xmlns:p14="http://schemas.microsoft.com/office/powerpoint/2010/main" val="132791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#2</a:t>
            </a:r>
            <a:endParaRPr lang="en-US" dirty="0"/>
          </a:p>
        </p:txBody>
      </p:sp>
      <p:sp>
        <p:nvSpPr>
          <p:cNvPr id="3" name="Content Placeholder 2"/>
          <p:cNvSpPr>
            <a:spLocks noGrp="1"/>
          </p:cNvSpPr>
          <p:nvPr>
            <p:ph idx="1"/>
          </p:nvPr>
        </p:nvSpPr>
        <p:spPr>
          <a:xfrm>
            <a:off x="1161525" y="1128452"/>
            <a:ext cx="10178322" cy="2902636"/>
          </a:xfrm>
        </p:spPr>
        <p:txBody>
          <a:bodyPr/>
          <a:lstStyle/>
          <a:p>
            <a:r>
              <a:rPr lang="en-US" dirty="0"/>
              <a:t>RULES:	Capitalize a letter when it is </a:t>
            </a:r>
          </a:p>
          <a:p>
            <a:pPr lvl="0"/>
            <a:r>
              <a:rPr lang="en-US" dirty="0"/>
              <a:t>the first word of a sentence, question, or quotation</a:t>
            </a:r>
          </a:p>
          <a:p>
            <a:pPr lvl="0"/>
            <a:r>
              <a:rPr lang="en-US" dirty="0"/>
              <a:t>the salutation (or greeting) and closing (or ending) of a letter</a:t>
            </a:r>
          </a:p>
          <a:p>
            <a:pPr lvl="0"/>
            <a:r>
              <a:rPr lang="en-US" dirty="0"/>
              <a:t>the pronoun “I”</a:t>
            </a:r>
          </a:p>
          <a:p>
            <a:pPr lvl="0"/>
            <a:r>
              <a:rPr lang="en-US" dirty="0"/>
              <a:t>the specific name of a person or animal</a:t>
            </a:r>
          </a:p>
          <a:p>
            <a:pPr lvl="0"/>
            <a:r>
              <a:rPr lang="en-US" dirty="0"/>
              <a:t>geographical names:  continents, countries, counties, cities, towns, states, bodies of water, streets, highways, mountain ranges, areas in the country </a:t>
            </a:r>
          </a:p>
          <a:p>
            <a:pPr marL="0" indent="0">
              <a:buNone/>
            </a:pPr>
            <a:endParaRPr lang="en-US" dirty="0"/>
          </a:p>
        </p:txBody>
      </p:sp>
      <p:sp>
        <p:nvSpPr>
          <p:cNvPr id="5" name="TextBox 4"/>
          <p:cNvSpPr txBox="1"/>
          <p:nvPr/>
        </p:nvSpPr>
        <p:spPr>
          <a:xfrm>
            <a:off x="1161525" y="4031088"/>
            <a:ext cx="9321877" cy="369332"/>
          </a:xfrm>
          <a:prstGeom prst="rect">
            <a:avLst/>
          </a:prstGeom>
          <a:noFill/>
        </p:spPr>
        <p:txBody>
          <a:bodyPr wrap="square" rtlCol="0">
            <a:spAutoFit/>
          </a:bodyPr>
          <a:lstStyle/>
          <a:p>
            <a:r>
              <a:rPr lang="en-US" b="1" dirty="0" smtClean="0">
                <a:solidFill>
                  <a:prstClr val="black"/>
                </a:solidFill>
              </a:rPr>
              <a:t>Write the sentence correctly using the rules for capitalization. </a:t>
            </a:r>
            <a:endParaRPr lang="en-US" b="1" dirty="0">
              <a:solidFill>
                <a:prstClr val="black"/>
              </a:solidFill>
            </a:endParaRPr>
          </a:p>
        </p:txBody>
      </p:sp>
      <p:sp>
        <p:nvSpPr>
          <p:cNvPr id="6" name="TextBox 5"/>
          <p:cNvSpPr txBox="1"/>
          <p:nvPr/>
        </p:nvSpPr>
        <p:spPr>
          <a:xfrm>
            <a:off x="1321297" y="4567845"/>
            <a:ext cx="9002332" cy="1689245"/>
          </a:xfrm>
          <a:prstGeom prst="rect">
            <a:avLst/>
          </a:prstGeom>
          <a:noFill/>
        </p:spPr>
        <p:txBody>
          <a:bodyPr wrap="square" rtlCol="0">
            <a:spAutoFit/>
          </a:bodyPr>
          <a:lstStyle/>
          <a:p>
            <a:pPr>
              <a:lnSpc>
                <a:spcPct val="150000"/>
              </a:lnSpc>
            </a:pPr>
            <a:r>
              <a:rPr lang="en-US" sz="2400" dirty="0">
                <a:solidFill>
                  <a:prstClr val="black"/>
                </a:solidFill>
              </a:rPr>
              <a:t>(4)  Rain forests lie along the amazon river in brazil.  (5)  </a:t>
            </a:r>
            <a:r>
              <a:rPr lang="en-US" sz="2400" dirty="0" err="1">
                <a:solidFill>
                  <a:prstClr val="black"/>
                </a:solidFill>
              </a:rPr>
              <a:t>iguacu</a:t>
            </a:r>
            <a:r>
              <a:rPr lang="en-US" sz="2400" dirty="0">
                <a:solidFill>
                  <a:prstClr val="black"/>
                </a:solidFill>
              </a:rPr>
              <a:t> falls, a </a:t>
            </a:r>
            <a:r>
              <a:rPr lang="en-US" sz="2400" dirty="0" smtClean="0">
                <a:solidFill>
                  <a:prstClr val="black"/>
                </a:solidFill>
              </a:rPr>
              <a:t>beautiful </a:t>
            </a:r>
            <a:r>
              <a:rPr lang="en-US" sz="2400" dirty="0">
                <a:solidFill>
                  <a:prstClr val="black"/>
                </a:solidFill>
              </a:rPr>
              <a:t>waterfall, is more than two miles wide.  (6)  it lies on the boarder </a:t>
            </a:r>
            <a:r>
              <a:rPr lang="en-US" sz="2400" dirty="0" smtClean="0">
                <a:solidFill>
                  <a:prstClr val="black"/>
                </a:solidFill>
              </a:rPr>
              <a:t>between </a:t>
            </a:r>
            <a:r>
              <a:rPr lang="en-US" sz="2400" dirty="0">
                <a:solidFill>
                  <a:prstClr val="black"/>
                </a:solidFill>
              </a:rPr>
              <a:t>Brazil and the country </a:t>
            </a:r>
            <a:r>
              <a:rPr lang="en-US" sz="2400" dirty="0" smtClean="0">
                <a:solidFill>
                  <a:prstClr val="black"/>
                </a:solidFill>
              </a:rPr>
              <a:t>of </a:t>
            </a:r>
            <a:r>
              <a:rPr lang="en-US" sz="2400" dirty="0" err="1" smtClean="0">
                <a:solidFill>
                  <a:prstClr val="black"/>
                </a:solidFill>
              </a:rPr>
              <a:t>argentina</a:t>
            </a:r>
            <a:r>
              <a:rPr lang="en-US" sz="2400" dirty="0">
                <a:solidFill>
                  <a:prstClr val="black"/>
                </a:solidFill>
              </a:rPr>
              <a:t>.</a:t>
            </a:r>
          </a:p>
        </p:txBody>
      </p:sp>
    </p:spTree>
    <p:extLst>
      <p:ext uri="{BB962C8B-B14F-4D97-AF65-F5344CB8AC3E}">
        <p14:creationId xmlns:p14="http://schemas.microsoft.com/office/powerpoint/2010/main" val="3929721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876" y="-135037"/>
            <a:ext cx="8610600" cy="1293028"/>
          </a:xfrm>
        </p:spPr>
        <p:txBody>
          <a:bodyPr/>
          <a:lstStyle/>
          <a:p>
            <a:r>
              <a:rPr lang="en-US" dirty="0" smtClean="0"/>
              <a:t>PERFORMANCE TASK</a:t>
            </a:r>
            <a:endParaRPr lang="en-US" dirty="0"/>
          </a:p>
        </p:txBody>
      </p:sp>
      <p:sp>
        <p:nvSpPr>
          <p:cNvPr id="3" name="Content Placeholder 2"/>
          <p:cNvSpPr>
            <a:spLocks noGrp="1"/>
          </p:cNvSpPr>
          <p:nvPr>
            <p:ph idx="1"/>
          </p:nvPr>
        </p:nvSpPr>
        <p:spPr>
          <a:xfrm>
            <a:off x="254833" y="1409075"/>
            <a:ext cx="11797259" cy="5226187"/>
          </a:xfrm>
        </p:spPr>
        <p:txBody>
          <a:bodyPr>
            <a:normAutofit/>
          </a:bodyPr>
          <a:lstStyle/>
          <a:p>
            <a:r>
              <a:rPr lang="en-US" sz="2400" dirty="0" smtClean="0">
                <a:solidFill>
                  <a:srgbClr val="FFFF00"/>
                </a:solidFill>
              </a:rPr>
              <a:t>Use a graphic organizer to categorize the horror stories you have read and the horror films you have seen.</a:t>
            </a:r>
          </a:p>
          <a:p>
            <a:endParaRPr lang="en-US" sz="2400" dirty="0">
              <a:solidFill>
                <a:srgbClr val="FFFF00"/>
              </a:solidFill>
            </a:endParaRPr>
          </a:p>
          <a:p>
            <a:r>
              <a:rPr lang="en-US" sz="2400" dirty="0" smtClean="0">
                <a:solidFill>
                  <a:srgbClr val="FFFF00"/>
                </a:solidFill>
              </a:rPr>
              <a:t>Review the characters, setting, events, and organization of the stories and films.</a:t>
            </a:r>
          </a:p>
          <a:p>
            <a:endParaRPr lang="en-US" sz="2400" dirty="0">
              <a:solidFill>
                <a:srgbClr val="FFFF00"/>
              </a:solidFill>
            </a:endParaRPr>
          </a:p>
          <a:p>
            <a:r>
              <a:rPr lang="en-US" sz="2400" dirty="0" smtClean="0">
                <a:solidFill>
                  <a:srgbClr val="FFFF00"/>
                </a:solidFill>
              </a:rPr>
              <a:t>Prompt: Select </a:t>
            </a:r>
            <a:r>
              <a:rPr lang="en-US" sz="2400" u="sng" dirty="0" smtClean="0">
                <a:solidFill>
                  <a:srgbClr val="FFFF00"/>
                </a:solidFill>
              </a:rPr>
              <a:t>two or more</a:t>
            </a:r>
            <a:r>
              <a:rPr lang="en-US" sz="2400" dirty="0" smtClean="0">
                <a:solidFill>
                  <a:srgbClr val="FFFF00"/>
                </a:solidFill>
              </a:rPr>
              <a:t> stories from collection two in order to write a literary criticism informing the reader how the stories fit into the horror genre and make comparisons between the works. Be sure to explain what creates suspense in each one? Do they have similar themes or settings? Are the sources of horror alike in some way?</a:t>
            </a:r>
          </a:p>
        </p:txBody>
      </p:sp>
    </p:spTree>
    <p:extLst>
      <p:ext uri="{BB962C8B-B14F-4D97-AF65-F5344CB8AC3E}">
        <p14:creationId xmlns:p14="http://schemas.microsoft.com/office/powerpoint/2010/main" val="82346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492132"/>
          </a:xfrm>
        </p:spPr>
        <p:txBody>
          <a:bodyPr/>
          <a:lstStyle/>
          <a:p>
            <a:r>
              <a:rPr lang="en-US" dirty="0" smtClean="0"/>
              <a:t>Collection 2 essay</a:t>
            </a:r>
            <a:endParaRPr lang="en-US" dirty="0"/>
          </a:p>
        </p:txBody>
      </p:sp>
      <p:sp>
        <p:nvSpPr>
          <p:cNvPr id="5" name="Content Placeholder 4"/>
          <p:cNvSpPr>
            <a:spLocks noGrp="1"/>
          </p:cNvSpPr>
          <p:nvPr>
            <p:ph idx="1"/>
          </p:nvPr>
        </p:nvSpPr>
        <p:spPr>
          <a:xfrm>
            <a:off x="874643" y="735496"/>
            <a:ext cx="10555357" cy="5923721"/>
          </a:xfrm>
        </p:spPr>
        <p:txBody>
          <a:bodyPr>
            <a:normAutofit/>
          </a:bodyPr>
          <a:lstStyle/>
          <a:p>
            <a:r>
              <a:rPr lang="en-US" sz="3200" dirty="0"/>
              <a:t>	Use a graphic organizer to categorize the horror stories you have read and the horror films you have seen.</a:t>
            </a:r>
          </a:p>
          <a:p>
            <a:r>
              <a:rPr lang="en-US" sz="3200" dirty="0"/>
              <a:t>	Review the characters, setting, events, and organization of the stories and films.</a:t>
            </a:r>
          </a:p>
          <a:p>
            <a:r>
              <a:rPr lang="en-US" sz="3200" dirty="0"/>
              <a:t>	Prompt: Select two or more stories from collection two in order to write a literary criticism informing the reader how the stories fit into the horror genre and make comparisons between the works. Be sure to explain what creates suspense in each one? Do they have similar themes or settings? Are the sources of horror alike in some way?</a:t>
            </a:r>
          </a:p>
          <a:p>
            <a:endParaRPr lang="en-US" dirty="0"/>
          </a:p>
        </p:txBody>
      </p:sp>
    </p:spTree>
    <p:extLst>
      <p:ext uri="{BB962C8B-B14F-4D97-AF65-F5344CB8AC3E}">
        <p14:creationId xmlns:p14="http://schemas.microsoft.com/office/powerpoint/2010/main" val="30691959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#4</a:t>
            </a:r>
            <a:endParaRPr lang="en-US" dirty="0"/>
          </a:p>
        </p:txBody>
      </p:sp>
      <p:sp>
        <p:nvSpPr>
          <p:cNvPr id="3" name="Content Placeholder 2"/>
          <p:cNvSpPr>
            <a:spLocks noGrp="1"/>
          </p:cNvSpPr>
          <p:nvPr>
            <p:ph idx="1"/>
          </p:nvPr>
        </p:nvSpPr>
        <p:spPr>
          <a:xfrm>
            <a:off x="1251678" y="1128451"/>
            <a:ext cx="10178322" cy="3263245"/>
          </a:xfrm>
        </p:spPr>
        <p:txBody>
          <a:bodyPr numCol="2">
            <a:normAutofit fontScale="92500" lnSpcReduction="10000"/>
          </a:bodyPr>
          <a:lstStyle/>
          <a:p>
            <a:r>
              <a:rPr lang="en-US" dirty="0" smtClean="0"/>
              <a:t>RULES: 	(4</a:t>
            </a:r>
            <a:r>
              <a:rPr lang="en-US" dirty="0"/>
              <a:t>)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endParaRPr lang="en-US" dirty="0"/>
          </a:p>
        </p:txBody>
      </p:sp>
      <p:pic>
        <p:nvPicPr>
          <p:cNvPr id="4" name="Picture 3"/>
          <p:cNvPicPr>
            <a:picLocks noChangeAspect="1"/>
          </p:cNvPicPr>
          <p:nvPr/>
        </p:nvPicPr>
        <p:blipFill>
          <a:blip r:embed="rId2"/>
          <a:stretch>
            <a:fillRect/>
          </a:stretch>
        </p:blipFill>
        <p:spPr>
          <a:xfrm>
            <a:off x="2608323" y="4391696"/>
            <a:ext cx="8821677" cy="493819"/>
          </a:xfrm>
          <a:prstGeom prst="rect">
            <a:avLst/>
          </a:prstGeom>
        </p:spPr>
      </p:pic>
      <p:sp>
        <p:nvSpPr>
          <p:cNvPr id="5" name="TextBox 4"/>
          <p:cNvSpPr txBox="1"/>
          <p:nvPr/>
        </p:nvSpPr>
        <p:spPr>
          <a:xfrm>
            <a:off x="1251678" y="4885515"/>
            <a:ext cx="9849911" cy="2215991"/>
          </a:xfrm>
          <a:prstGeom prst="rect">
            <a:avLst/>
          </a:prstGeom>
          <a:noFill/>
        </p:spPr>
        <p:txBody>
          <a:bodyPr wrap="square" rtlCol="0">
            <a:spAutoFit/>
          </a:bodyPr>
          <a:lstStyle/>
          <a:p>
            <a:pPr>
              <a:lnSpc>
                <a:spcPct val="150000"/>
              </a:lnSpc>
            </a:pPr>
            <a:r>
              <a:rPr lang="en-US" sz="2000" dirty="0"/>
              <a:t>4. On November 4 1985 my little nephew was born in Houston Texas</a:t>
            </a:r>
          </a:p>
          <a:p>
            <a:pPr>
              <a:lnSpc>
                <a:spcPct val="150000"/>
              </a:lnSpc>
            </a:pPr>
            <a:r>
              <a:rPr lang="en-US" sz="2000" dirty="0"/>
              <a:t>5. Nick moved to 18 Maple Road Sacramento California</a:t>
            </a:r>
          </a:p>
          <a:p>
            <a:pPr>
              <a:lnSpc>
                <a:spcPct val="150000"/>
              </a:lnSpc>
            </a:pPr>
            <a:r>
              <a:rPr lang="en-US" sz="2000" dirty="0"/>
              <a:t>6. Mr. Thornhill took a train to Chicago Illinois on May 5 2000</a:t>
            </a:r>
          </a:p>
          <a:p>
            <a:pPr>
              <a:lnSpc>
                <a:spcPct val="150000"/>
              </a:lnSpc>
            </a:pPr>
            <a:r>
              <a:rPr lang="en-US" sz="2000" dirty="0"/>
              <a:t>7. We fly into Miami Florida on Tuesday December 10 2007</a:t>
            </a:r>
          </a:p>
          <a:p>
            <a:endParaRPr lang="en-US" dirty="0">
              <a:solidFill>
                <a:prstClr val="black"/>
              </a:solidFill>
            </a:endParaRPr>
          </a:p>
        </p:txBody>
      </p:sp>
    </p:spTree>
    <p:extLst>
      <p:ext uri="{BB962C8B-B14F-4D97-AF65-F5344CB8AC3E}">
        <p14:creationId xmlns:p14="http://schemas.microsoft.com/office/powerpoint/2010/main" val="2786193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#6</a:t>
            </a:r>
            <a:endParaRPr lang="en-US" dirty="0"/>
          </a:p>
        </p:txBody>
      </p:sp>
      <p:sp>
        <p:nvSpPr>
          <p:cNvPr id="3" name="Content Placeholder 2"/>
          <p:cNvSpPr>
            <a:spLocks noGrp="1"/>
          </p:cNvSpPr>
          <p:nvPr>
            <p:ph idx="1"/>
          </p:nvPr>
        </p:nvSpPr>
        <p:spPr>
          <a:xfrm>
            <a:off x="1122890" y="1128451"/>
            <a:ext cx="10178322" cy="3593591"/>
          </a:xfrm>
        </p:spPr>
        <p:txBody>
          <a:bodyPr numCol="2">
            <a:normAutofit fontScale="85000" lnSpcReduction="10000"/>
          </a:bodyPr>
          <a:lstStyle/>
          <a:p>
            <a:r>
              <a:rPr lang="en-US" dirty="0"/>
              <a:t>RULES: Punctuate using the following rules:</a:t>
            </a:r>
          </a:p>
          <a:p>
            <a:r>
              <a:rPr lang="en-US" dirty="0"/>
              <a:t>(1) end points (.) (?) (!)</a:t>
            </a:r>
          </a:p>
          <a:p>
            <a:r>
              <a:rPr lang="en-US" dirty="0"/>
              <a:t>(2)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r>
              <a:rPr lang="en-US" dirty="0"/>
              <a:t>e. salutations for friendly letters and closings of all letters</a:t>
            </a:r>
          </a:p>
          <a:p>
            <a:r>
              <a:rPr lang="en-US" dirty="0"/>
              <a:t>EX: Dear Granny, Love, Sincerely,</a:t>
            </a:r>
          </a:p>
          <a:p>
            <a:endParaRPr lang="en-US" dirty="0"/>
          </a:p>
        </p:txBody>
      </p:sp>
      <p:pic>
        <p:nvPicPr>
          <p:cNvPr id="4" name="Picture 3"/>
          <p:cNvPicPr>
            <a:picLocks noChangeAspect="1"/>
          </p:cNvPicPr>
          <p:nvPr/>
        </p:nvPicPr>
        <p:blipFill>
          <a:blip r:embed="rId2"/>
          <a:stretch>
            <a:fillRect/>
          </a:stretch>
        </p:blipFill>
        <p:spPr>
          <a:xfrm>
            <a:off x="2135921" y="4475132"/>
            <a:ext cx="8821677" cy="493819"/>
          </a:xfrm>
          <a:prstGeom prst="rect">
            <a:avLst/>
          </a:prstGeom>
        </p:spPr>
      </p:pic>
      <p:sp>
        <p:nvSpPr>
          <p:cNvPr id="5" name="TextBox 4"/>
          <p:cNvSpPr txBox="1"/>
          <p:nvPr/>
        </p:nvSpPr>
        <p:spPr>
          <a:xfrm>
            <a:off x="1429555" y="4968951"/>
            <a:ext cx="9298546" cy="1061829"/>
          </a:xfrm>
          <a:prstGeom prst="rect">
            <a:avLst/>
          </a:prstGeom>
          <a:noFill/>
        </p:spPr>
        <p:txBody>
          <a:bodyPr wrap="square" rtlCol="0">
            <a:spAutoFit/>
          </a:bodyPr>
          <a:lstStyle/>
          <a:p>
            <a:r>
              <a:rPr lang="en-US" dirty="0"/>
              <a:t>October 31 2007</a:t>
            </a:r>
          </a:p>
          <a:p>
            <a:r>
              <a:rPr lang="en-US" dirty="0"/>
              <a:t>Dear Suzie</a:t>
            </a:r>
          </a:p>
          <a:p>
            <a:pPr>
              <a:lnSpc>
                <a:spcPct val="150000"/>
              </a:lnSpc>
            </a:pPr>
            <a:r>
              <a:rPr lang="en-US" dirty="0"/>
              <a:t>I’m a student at Bennett C Russell Elementary School in Milton Florida where I am a fourth </a:t>
            </a:r>
            <a:r>
              <a:rPr lang="en-US" dirty="0" smtClean="0"/>
              <a:t>grader</a:t>
            </a:r>
            <a:endParaRPr lang="en-US" dirty="0"/>
          </a:p>
        </p:txBody>
      </p:sp>
    </p:spTree>
    <p:extLst>
      <p:ext uri="{BB962C8B-B14F-4D97-AF65-F5344CB8AC3E}">
        <p14:creationId xmlns:p14="http://schemas.microsoft.com/office/powerpoint/2010/main" val="3401511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#6</a:t>
            </a:r>
            <a:endParaRPr lang="en-US" dirty="0"/>
          </a:p>
        </p:txBody>
      </p:sp>
      <p:sp>
        <p:nvSpPr>
          <p:cNvPr id="3" name="Content Placeholder 2"/>
          <p:cNvSpPr>
            <a:spLocks noGrp="1"/>
          </p:cNvSpPr>
          <p:nvPr>
            <p:ph idx="1"/>
          </p:nvPr>
        </p:nvSpPr>
        <p:spPr>
          <a:xfrm>
            <a:off x="1122890" y="1128451"/>
            <a:ext cx="10178322" cy="3593591"/>
          </a:xfrm>
        </p:spPr>
        <p:txBody>
          <a:bodyPr numCol="2">
            <a:normAutofit fontScale="85000" lnSpcReduction="10000"/>
          </a:bodyPr>
          <a:lstStyle/>
          <a:p>
            <a:r>
              <a:rPr lang="en-US" dirty="0"/>
              <a:t>RULES: Punctuate using the following rules:</a:t>
            </a:r>
          </a:p>
          <a:p>
            <a:r>
              <a:rPr lang="en-US" dirty="0"/>
              <a:t>(1) end points (.) (?) (!)</a:t>
            </a:r>
          </a:p>
          <a:p>
            <a:r>
              <a:rPr lang="en-US" dirty="0"/>
              <a:t>(2)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r>
              <a:rPr lang="en-US" dirty="0"/>
              <a:t>e. salutations for friendly letters and closings of all letters</a:t>
            </a:r>
          </a:p>
          <a:p>
            <a:r>
              <a:rPr lang="en-US" dirty="0"/>
              <a:t>EX: Dear Granny, Love, Sincerely,</a:t>
            </a:r>
          </a:p>
          <a:p>
            <a:endParaRPr lang="en-US" dirty="0"/>
          </a:p>
        </p:txBody>
      </p:sp>
      <p:pic>
        <p:nvPicPr>
          <p:cNvPr id="4" name="Picture 3"/>
          <p:cNvPicPr>
            <a:picLocks noChangeAspect="1"/>
          </p:cNvPicPr>
          <p:nvPr/>
        </p:nvPicPr>
        <p:blipFill>
          <a:blip r:embed="rId2"/>
          <a:stretch>
            <a:fillRect/>
          </a:stretch>
        </p:blipFill>
        <p:spPr>
          <a:xfrm>
            <a:off x="2135921" y="4475132"/>
            <a:ext cx="8821677" cy="493819"/>
          </a:xfrm>
          <a:prstGeom prst="rect">
            <a:avLst/>
          </a:prstGeom>
        </p:spPr>
      </p:pic>
      <p:sp>
        <p:nvSpPr>
          <p:cNvPr id="5" name="TextBox 4"/>
          <p:cNvSpPr txBox="1"/>
          <p:nvPr/>
        </p:nvSpPr>
        <p:spPr>
          <a:xfrm>
            <a:off x="1429555" y="4968951"/>
            <a:ext cx="9298546" cy="1846275"/>
          </a:xfrm>
          <a:prstGeom prst="rect">
            <a:avLst/>
          </a:prstGeom>
          <a:noFill/>
        </p:spPr>
        <p:txBody>
          <a:bodyPr wrap="square" rtlCol="0">
            <a:spAutoFit/>
          </a:bodyPr>
          <a:lstStyle/>
          <a:p>
            <a:pPr>
              <a:lnSpc>
                <a:spcPct val="200000"/>
              </a:lnSpc>
            </a:pPr>
            <a:r>
              <a:rPr lang="en-US" sz="2000" dirty="0" smtClean="0"/>
              <a:t> </a:t>
            </a:r>
            <a:r>
              <a:rPr lang="en-US" sz="2000" dirty="0"/>
              <a:t>We have a great day planned for Halloween which falls on Wednesday October 31 2007 this year My teacher has decorated our classroom with orange lights scary decorations and a spooky witch’s </a:t>
            </a:r>
            <a:r>
              <a:rPr lang="en-US" sz="2000" dirty="0" smtClean="0"/>
              <a:t>head</a:t>
            </a:r>
            <a:endParaRPr lang="en-US" sz="2000" dirty="0">
              <a:solidFill>
                <a:prstClr val="black"/>
              </a:solidFill>
            </a:endParaRPr>
          </a:p>
        </p:txBody>
      </p:sp>
    </p:spTree>
    <p:extLst>
      <p:ext uri="{BB962C8B-B14F-4D97-AF65-F5344CB8AC3E}">
        <p14:creationId xmlns:p14="http://schemas.microsoft.com/office/powerpoint/2010/main" val="1869685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#6</a:t>
            </a:r>
            <a:endParaRPr lang="en-US" dirty="0"/>
          </a:p>
        </p:txBody>
      </p:sp>
      <p:sp>
        <p:nvSpPr>
          <p:cNvPr id="3" name="Content Placeholder 2"/>
          <p:cNvSpPr>
            <a:spLocks noGrp="1"/>
          </p:cNvSpPr>
          <p:nvPr>
            <p:ph idx="1"/>
          </p:nvPr>
        </p:nvSpPr>
        <p:spPr>
          <a:xfrm>
            <a:off x="1122890" y="1128451"/>
            <a:ext cx="10178322" cy="3593591"/>
          </a:xfrm>
        </p:spPr>
        <p:txBody>
          <a:bodyPr numCol="2">
            <a:normAutofit fontScale="85000" lnSpcReduction="10000"/>
          </a:bodyPr>
          <a:lstStyle/>
          <a:p>
            <a:r>
              <a:rPr lang="en-US" dirty="0"/>
              <a:t>RULES: Punctuate using the following rules:</a:t>
            </a:r>
          </a:p>
          <a:p>
            <a:r>
              <a:rPr lang="en-US" dirty="0"/>
              <a:t>(1) end points (.) (?) (!)</a:t>
            </a:r>
          </a:p>
          <a:p>
            <a:r>
              <a:rPr lang="en-US" dirty="0"/>
              <a:t>(2)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r>
              <a:rPr lang="en-US" dirty="0"/>
              <a:t>e. salutations for friendly letters and closings of all letters</a:t>
            </a:r>
          </a:p>
          <a:p>
            <a:r>
              <a:rPr lang="en-US" dirty="0"/>
              <a:t>EX: Dear Granny, Love, Sincerely,</a:t>
            </a:r>
          </a:p>
          <a:p>
            <a:endParaRPr lang="en-US" dirty="0"/>
          </a:p>
        </p:txBody>
      </p:sp>
      <p:pic>
        <p:nvPicPr>
          <p:cNvPr id="4" name="Picture 3"/>
          <p:cNvPicPr>
            <a:picLocks noChangeAspect="1"/>
          </p:cNvPicPr>
          <p:nvPr/>
        </p:nvPicPr>
        <p:blipFill>
          <a:blip r:embed="rId2"/>
          <a:stretch>
            <a:fillRect/>
          </a:stretch>
        </p:blipFill>
        <p:spPr>
          <a:xfrm>
            <a:off x="2135921" y="4475132"/>
            <a:ext cx="8821677" cy="493819"/>
          </a:xfrm>
          <a:prstGeom prst="rect">
            <a:avLst/>
          </a:prstGeom>
        </p:spPr>
      </p:pic>
      <p:sp>
        <p:nvSpPr>
          <p:cNvPr id="5" name="TextBox 4"/>
          <p:cNvSpPr txBox="1"/>
          <p:nvPr/>
        </p:nvSpPr>
        <p:spPr>
          <a:xfrm>
            <a:off x="1429555" y="4968951"/>
            <a:ext cx="9298546" cy="2461828"/>
          </a:xfrm>
          <a:prstGeom prst="rect">
            <a:avLst/>
          </a:prstGeom>
          <a:noFill/>
        </p:spPr>
        <p:txBody>
          <a:bodyPr wrap="square" rtlCol="0">
            <a:spAutoFit/>
          </a:bodyPr>
          <a:lstStyle/>
          <a:p>
            <a:pPr>
              <a:lnSpc>
                <a:spcPct val="150000"/>
              </a:lnSpc>
            </a:pPr>
            <a:r>
              <a:rPr lang="en-US" sz="2000" dirty="0" smtClean="0">
                <a:solidFill>
                  <a:prstClr val="black"/>
                </a:solidFill>
              </a:rPr>
              <a:t> </a:t>
            </a:r>
            <a:r>
              <a:rPr lang="en-US" sz="2000" dirty="0" smtClean="0"/>
              <a:t>Throughout </a:t>
            </a:r>
            <a:r>
              <a:rPr lang="en-US" sz="2000" dirty="0"/>
              <a:t>the day we will be snacking watching a great movie and having </a:t>
            </a:r>
            <a:r>
              <a:rPr lang="en-US" sz="2000" dirty="0" smtClean="0"/>
              <a:t>fun I </a:t>
            </a:r>
            <a:r>
              <a:rPr lang="en-US" sz="2000" dirty="0"/>
              <a:t>wish you could be here</a:t>
            </a:r>
          </a:p>
          <a:p>
            <a:pPr>
              <a:lnSpc>
                <a:spcPct val="150000"/>
              </a:lnSpc>
            </a:pPr>
            <a:r>
              <a:rPr lang="en-US" sz="2000" dirty="0"/>
              <a:t>Your Friend</a:t>
            </a:r>
          </a:p>
          <a:p>
            <a:pPr>
              <a:lnSpc>
                <a:spcPct val="150000"/>
              </a:lnSpc>
            </a:pPr>
            <a:r>
              <a:rPr lang="en-US" sz="2000" dirty="0"/>
              <a:t>Samantha</a:t>
            </a:r>
          </a:p>
          <a:p>
            <a:pPr>
              <a:lnSpc>
                <a:spcPct val="200000"/>
              </a:lnSpc>
            </a:pPr>
            <a:endParaRPr lang="en-US" sz="2000" dirty="0">
              <a:solidFill>
                <a:prstClr val="black"/>
              </a:solidFill>
            </a:endParaRPr>
          </a:p>
        </p:txBody>
      </p:sp>
    </p:spTree>
    <p:extLst>
      <p:ext uri="{BB962C8B-B14F-4D97-AF65-F5344CB8AC3E}">
        <p14:creationId xmlns:p14="http://schemas.microsoft.com/office/powerpoint/2010/main" val="38961197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#7</a:t>
            </a:r>
            <a:endParaRPr lang="en-US" dirty="0"/>
          </a:p>
        </p:txBody>
      </p:sp>
      <p:sp>
        <p:nvSpPr>
          <p:cNvPr id="3" name="Content Placeholder 2"/>
          <p:cNvSpPr>
            <a:spLocks noGrp="1"/>
          </p:cNvSpPr>
          <p:nvPr>
            <p:ph idx="1"/>
          </p:nvPr>
        </p:nvSpPr>
        <p:spPr>
          <a:xfrm>
            <a:off x="1251678" y="1128452"/>
            <a:ext cx="10178322" cy="3404912"/>
          </a:xfrm>
        </p:spPr>
        <p:txBody>
          <a:bodyPr numCol="2">
            <a:normAutofit fontScale="77500" lnSpcReduction="20000"/>
          </a:bodyPr>
          <a:lstStyle/>
          <a:p>
            <a:r>
              <a:rPr lang="en-US" dirty="0"/>
              <a:t>RULES: Punctuate using the following rules:</a:t>
            </a:r>
          </a:p>
          <a:p>
            <a:r>
              <a:rPr lang="en-US" dirty="0"/>
              <a:t>(1) end points (.) (?) (!)</a:t>
            </a:r>
          </a:p>
          <a:p>
            <a:r>
              <a:rPr lang="en-US" dirty="0"/>
              <a:t>(2)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r>
              <a:rPr lang="en-US" dirty="0"/>
              <a:t>e. salutations for friendly letters and closings of all letters</a:t>
            </a:r>
          </a:p>
          <a:p>
            <a:r>
              <a:rPr lang="en-US" dirty="0"/>
              <a:t>EX: Dear Granny, Love, Sincerely,</a:t>
            </a:r>
          </a:p>
          <a:p>
            <a:r>
              <a:rPr lang="en-US" dirty="0"/>
              <a:t>e. compound sentences before and, but, for (because), yet, so, nor, or</a:t>
            </a:r>
          </a:p>
          <a:p>
            <a:r>
              <a:rPr lang="en-US" dirty="0"/>
              <a:t>EX: I drink Dr. Pepper, but Ms. Rawls likes Diet Coke.</a:t>
            </a:r>
          </a:p>
          <a:p>
            <a:endParaRPr lang="en-US" dirty="0"/>
          </a:p>
        </p:txBody>
      </p:sp>
      <p:pic>
        <p:nvPicPr>
          <p:cNvPr id="4" name="Picture 3"/>
          <p:cNvPicPr>
            <a:picLocks noChangeAspect="1"/>
          </p:cNvPicPr>
          <p:nvPr/>
        </p:nvPicPr>
        <p:blipFill>
          <a:blip r:embed="rId2"/>
          <a:stretch>
            <a:fillRect/>
          </a:stretch>
        </p:blipFill>
        <p:spPr>
          <a:xfrm>
            <a:off x="2602227" y="4533364"/>
            <a:ext cx="8827773" cy="493819"/>
          </a:xfrm>
          <a:prstGeom prst="rect">
            <a:avLst/>
          </a:prstGeom>
        </p:spPr>
      </p:pic>
      <p:sp>
        <p:nvSpPr>
          <p:cNvPr id="5" name="TextBox 4"/>
          <p:cNvSpPr txBox="1"/>
          <p:nvPr/>
        </p:nvSpPr>
        <p:spPr>
          <a:xfrm>
            <a:off x="1455312" y="5027183"/>
            <a:ext cx="9040969" cy="1754326"/>
          </a:xfrm>
          <a:prstGeom prst="rect">
            <a:avLst/>
          </a:prstGeom>
          <a:noFill/>
        </p:spPr>
        <p:txBody>
          <a:bodyPr wrap="square" rtlCol="0">
            <a:spAutoFit/>
          </a:bodyPr>
          <a:lstStyle/>
          <a:p>
            <a:pPr>
              <a:lnSpc>
                <a:spcPct val="150000"/>
              </a:lnSpc>
            </a:pPr>
            <a:r>
              <a:rPr lang="en-US" sz="2000" dirty="0"/>
              <a:t>1. Bicycle safety Jonathon is important so you should learn the rules</a:t>
            </a:r>
          </a:p>
          <a:p>
            <a:pPr>
              <a:lnSpc>
                <a:spcPct val="150000"/>
              </a:lnSpc>
            </a:pPr>
            <a:r>
              <a:rPr lang="en-US" sz="2000" dirty="0"/>
              <a:t>2. Drivers can’t always see you but you can usually see them</a:t>
            </a:r>
          </a:p>
          <a:p>
            <a:pPr>
              <a:lnSpc>
                <a:spcPct val="150000"/>
              </a:lnSpc>
            </a:pPr>
            <a:r>
              <a:rPr lang="en-US" sz="2000" dirty="0"/>
              <a:t>3. Karen owns a helmet yet she sometimes forgets to take it with her</a:t>
            </a:r>
          </a:p>
          <a:p>
            <a:endParaRPr lang="en-US" dirty="0"/>
          </a:p>
        </p:txBody>
      </p:sp>
    </p:spTree>
    <p:extLst>
      <p:ext uri="{BB962C8B-B14F-4D97-AF65-F5344CB8AC3E}">
        <p14:creationId xmlns:p14="http://schemas.microsoft.com/office/powerpoint/2010/main" val="4162887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#7</a:t>
            </a:r>
            <a:endParaRPr lang="en-US" dirty="0"/>
          </a:p>
        </p:txBody>
      </p:sp>
      <p:sp>
        <p:nvSpPr>
          <p:cNvPr id="3" name="Content Placeholder 2"/>
          <p:cNvSpPr>
            <a:spLocks noGrp="1"/>
          </p:cNvSpPr>
          <p:nvPr>
            <p:ph idx="1"/>
          </p:nvPr>
        </p:nvSpPr>
        <p:spPr>
          <a:xfrm>
            <a:off x="1251678" y="1128452"/>
            <a:ext cx="10178322" cy="3404912"/>
          </a:xfrm>
        </p:spPr>
        <p:txBody>
          <a:bodyPr numCol="2">
            <a:normAutofit fontScale="77500" lnSpcReduction="20000"/>
          </a:bodyPr>
          <a:lstStyle/>
          <a:p>
            <a:r>
              <a:rPr lang="en-US" dirty="0"/>
              <a:t>RULES: Punctuate using the following rules:</a:t>
            </a:r>
          </a:p>
          <a:p>
            <a:r>
              <a:rPr lang="en-US" dirty="0"/>
              <a:t>(1) end points (.) (?) (!)</a:t>
            </a:r>
          </a:p>
          <a:p>
            <a:r>
              <a:rPr lang="en-US" dirty="0"/>
              <a:t>(2)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r>
              <a:rPr lang="en-US" dirty="0"/>
              <a:t>e. salutations for friendly letters and closings of all letters</a:t>
            </a:r>
          </a:p>
          <a:p>
            <a:r>
              <a:rPr lang="en-US" dirty="0"/>
              <a:t>EX: Dear Granny, Love, Sincerely,</a:t>
            </a:r>
          </a:p>
          <a:p>
            <a:r>
              <a:rPr lang="en-US" dirty="0"/>
              <a:t>e. compound sentences before and, but, for (because), yet, so, nor, or</a:t>
            </a:r>
          </a:p>
          <a:p>
            <a:r>
              <a:rPr lang="en-US" dirty="0"/>
              <a:t>EX: I drink Dr. Pepper, but Ms. Rawls likes Diet Coke.</a:t>
            </a:r>
          </a:p>
          <a:p>
            <a:pPr marL="0" indent="0">
              <a:buNone/>
            </a:pPr>
            <a:endParaRPr lang="en-US" dirty="0"/>
          </a:p>
        </p:txBody>
      </p:sp>
      <p:pic>
        <p:nvPicPr>
          <p:cNvPr id="4" name="Picture 3"/>
          <p:cNvPicPr>
            <a:picLocks noChangeAspect="1"/>
          </p:cNvPicPr>
          <p:nvPr/>
        </p:nvPicPr>
        <p:blipFill>
          <a:blip r:embed="rId2"/>
          <a:stretch>
            <a:fillRect/>
          </a:stretch>
        </p:blipFill>
        <p:spPr>
          <a:xfrm>
            <a:off x="2602227" y="4533364"/>
            <a:ext cx="8827773" cy="493819"/>
          </a:xfrm>
          <a:prstGeom prst="rect">
            <a:avLst/>
          </a:prstGeom>
        </p:spPr>
      </p:pic>
      <p:sp>
        <p:nvSpPr>
          <p:cNvPr id="5" name="TextBox 4"/>
          <p:cNvSpPr txBox="1"/>
          <p:nvPr/>
        </p:nvSpPr>
        <p:spPr>
          <a:xfrm>
            <a:off x="1365160" y="4780273"/>
            <a:ext cx="9040969" cy="2121030"/>
          </a:xfrm>
          <a:prstGeom prst="rect">
            <a:avLst/>
          </a:prstGeom>
          <a:noFill/>
        </p:spPr>
        <p:txBody>
          <a:bodyPr wrap="square" rtlCol="0">
            <a:spAutoFit/>
          </a:bodyPr>
          <a:lstStyle/>
          <a:p>
            <a:pPr>
              <a:lnSpc>
                <a:spcPct val="200000"/>
              </a:lnSpc>
            </a:pPr>
            <a:r>
              <a:rPr lang="en-US" dirty="0"/>
              <a:t>4. Are you going to carry it or will you wear it</a:t>
            </a:r>
          </a:p>
          <a:p>
            <a:pPr>
              <a:lnSpc>
                <a:spcPct val="200000"/>
              </a:lnSpc>
            </a:pPr>
            <a:r>
              <a:rPr lang="en-US" dirty="0"/>
              <a:t>5. Most helmets have reflectors but drivers may not still see you</a:t>
            </a:r>
          </a:p>
          <a:p>
            <a:pPr>
              <a:lnSpc>
                <a:spcPct val="200000"/>
              </a:lnSpc>
            </a:pPr>
            <a:r>
              <a:rPr lang="en-US" dirty="0"/>
              <a:t>6. My reflector that I bought in Miami Florida is shiny red and round yet it is very small</a:t>
            </a:r>
          </a:p>
          <a:p>
            <a:pPr>
              <a:lnSpc>
                <a:spcPct val="150000"/>
              </a:lnSpc>
            </a:pPr>
            <a:endParaRPr lang="en-US" dirty="0">
              <a:solidFill>
                <a:prstClr val="black"/>
              </a:solidFill>
            </a:endParaRPr>
          </a:p>
        </p:txBody>
      </p:sp>
    </p:spTree>
    <p:extLst>
      <p:ext uri="{BB962C8B-B14F-4D97-AF65-F5344CB8AC3E}">
        <p14:creationId xmlns:p14="http://schemas.microsoft.com/office/powerpoint/2010/main" val="224450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Punctuation #7</a:t>
            </a:r>
            <a:endParaRPr lang="en-US" dirty="0"/>
          </a:p>
        </p:txBody>
      </p:sp>
      <p:sp>
        <p:nvSpPr>
          <p:cNvPr id="3" name="Content Placeholder 2"/>
          <p:cNvSpPr>
            <a:spLocks noGrp="1"/>
          </p:cNvSpPr>
          <p:nvPr>
            <p:ph idx="1"/>
          </p:nvPr>
        </p:nvSpPr>
        <p:spPr>
          <a:xfrm>
            <a:off x="1251678" y="1128452"/>
            <a:ext cx="10178322" cy="3404912"/>
          </a:xfrm>
        </p:spPr>
        <p:txBody>
          <a:bodyPr numCol="2">
            <a:normAutofit fontScale="77500" lnSpcReduction="20000"/>
          </a:bodyPr>
          <a:lstStyle/>
          <a:p>
            <a:r>
              <a:rPr lang="en-US" dirty="0"/>
              <a:t>RULES: Punctuate using the following rules:</a:t>
            </a:r>
          </a:p>
          <a:p>
            <a:r>
              <a:rPr lang="en-US" dirty="0"/>
              <a:t>(1) end points (.) (?) (!)</a:t>
            </a:r>
          </a:p>
          <a:p>
            <a:r>
              <a:rPr lang="en-US" dirty="0"/>
              <a:t>(2) commas (,) to separate</a:t>
            </a:r>
          </a:p>
          <a:p>
            <a:r>
              <a:rPr lang="en-US" dirty="0"/>
              <a:t>a. three or more items in a series</a:t>
            </a:r>
          </a:p>
          <a:p>
            <a:r>
              <a:rPr lang="en-US" dirty="0"/>
              <a:t>EX: I like apples, oranges, and bananas.</a:t>
            </a:r>
          </a:p>
          <a:p>
            <a:r>
              <a:rPr lang="en-US" dirty="0"/>
              <a:t>b. beginning words from the main idea of the sentence</a:t>
            </a:r>
          </a:p>
          <a:p>
            <a:r>
              <a:rPr lang="en-US" dirty="0"/>
              <a:t>EX: After the long rain, John planted some seeds.</a:t>
            </a:r>
          </a:p>
          <a:p>
            <a:r>
              <a:rPr lang="en-US" dirty="0" err="1"/>
              <a:t>c.</a:t>
            </a:r>
            <a:r>
              <a:rPr lang="en-US" dirty="0"/>
              <a:t> direct address (the person whom you are speaking to)</a:t>
            </a:r>
          </a:p>
          <a:p>
            <a:r>
              <a:rPr lang="en-US" dirty="0"/>
              <a:t>EX: John, please pay attention.</a:t>
            </a:r>
          </a:p>
          <a:p>
            <a:r>
              <a:rPr lang="en-US" dirty="0"/>
              <a:t>Please pay attention, John.</a:t>
            </a:r>
          </a:p>
          <a:p>
            <a:r>
              <a:rPr lang="en-US" dirty="0"/>
              <a:t>Please, John, pay attention</a:t>
            </a:r>
          </a:p>
          <a:p>
            <a:r>
              <a:rPr lang="en-US" dirty="0"/>
              <a:t>d. separate dates, addresses, and cities, states</a:t>
            </a:r>
          </a:p>
          <a:p>
            <a:r>
              <a:rPr lang="en-US" dirty="0"/>
              <a:t>EX: Today is October 29, 2007, two days before Halloween.</a:t>
            </a:r>
          </a:p>
          <a:p>
            <a:r>
              <a:rPr lang="en-US" dirty="0"/>
              <a:t>I live at 991 Candlestick Drive, Pensacola, Florida, USA.</a:t>
            </a:r>
          </a:p>
          <a:p>
            <a:r>
              <a:rPr lang="en-US" dirty="0"/>
              <a:t>e. salutations for friendly letters and closings of all letters</a:t>
            </a:r>
          </a:p>
          <a:p>
            <a:r>
              <a:rPr lang="en-US" dirty="0"/>
              <a:t>EX: Dear Granny, Love, Sincerely,</a:t>
            </a:r>
          </a:p>
          <a:p>
            <a:r>
              <a:rPr lang="en-US" dirty="0"/>
              <a:t>e. compound sentences before and, but, for (because), yet, so, nor, or</a:t>
            </a:r>
          </a:p>
          <a:p>
            <a:r>
              <a:rPr lang="en-US" dirty="0"/>
              <a:t>EX: I drink Dr. Pepper, but Ms. Rawls likes Diet Coke.</a:t>
            </a:r>
          </a:p>
          <a:p>
            <a:pPr marL="0" indent="0">
              <a:buNone/>
            </a:pPr>
            <a:endParaRPr lang="en-US" dirty="0"/>
          </a:p>
        </p:txBody>
      </p:sp>
      <p:pic>
        <p:nvPicPr>
          <p:cNvPr id="4" name="Picture 3"/>
          <p:cNvPicPr>
            <a:picLocks noChangeAspect="1"/>
          </p:cNvPicPr>
          <p:nvPr/>
        </p:nvPicPr>
        <p:blipFill>
          <a:blip r:embed="rId2"/>
          <a:stretch>
            <a:fillRect/>
          </a:stretch>
        </p:blipFill>
        <p:spPr>
          <a:xfrm>
            <a:off x="2602227" y="4533364"/>
            <a:ext cx="8827773" cy="493819"/>
          </a:xfrm>
          <a:prstGeom prst="rect">
            <a:avLst/>
          </a:prstGeom>
        </p:spPr>
      </p:pic>
      <p:sp>
        <p:nvSpPr>
          <p:cNvPr id="5" name="TextBox 4"/>
          <p:cNvSpPr txBox="1"/>
          <p:nvPr/>
        </p:nvSpPr>
        <p:spPr>
          <a:xfrm>
            <a:off x="1365160" y="4780273"/>
            <a:ext cx="9040969" cy="2640403"/>
          </a:xfrm>
          <a:prstGeom prst="rect">
            <a:avLst/>
          </a:prstGeom>
          <a:noFill/>
        </p:spPr>
        <p:txBody>
          <a:bodyPr wrap="square" rtlCol="0">
            <a:spAutoFit/>
          </a:bodyPr>
          <a:lstStyle/>
          <a:p>
            <a:pPr>
              <a:lnSpc>
                <a:spcPct val="150000"/>
              </a:lnSpc>
            </a:pPr>
            <a:r>
              <a:rPr lang="en-US" dirty="0"/>
              <a:t>7. Like most things your wear on your head helmets can be light and they should be very comfortable</a:t>
            </a:r>
          </a:p>
          <a:p>
            <a:pPr>
              <a:lnSpc>
                <a:spcPct val="150000"/>
              </a:lnSpc>
            </a:pPr>
            <a:r>
              <a:rPr lang="en-US" dirty="0"/>
              <a:t>8. Air vents are helpful for you may sweat</a:t>
            </a:r>
          </a:p>
          <a:p>
            <a:pPr>
              <a:lnSpc>
                <a:spcPct val="150000"/>
              </a:lnSpc>
            </a:pPr>
            <a:r>
              <a:rPr lang="en-US" dirty="0"/>
              <a:t>9. There’s a bicycle club in town so why don’t we join it</a:t>
            </a:r>
          </a:p>
          <a:p>
            <a:pPr>
              <a:lnSpc>
                <a:spcPct val="150000"/>
              </a:lnSpc>
            </a:pPr>
            <a:r>
              <a:rPr lang="en-US" dirty="0"/>
              <a:t>10. Jake did not race on Saturday August 17 2006 nor did he race this year</a:t>
            </a:r>
          </a:p>
          <a:p>
            <a:pPr>
              <a:lnSpc>
                <a:spcPct val="200000"/>
              </a:lnSpc>
            </a:pPr>
            <a:endParaRPr lang="en-US" dirty="0">
              <a:solidFill>
                <a:prstClr val="black"/>
              </a:solidFill>
            </a:endParaRPr>
          </a:p>
        </p:txBody>
      </p:sp>
    </p:spTree>
    <p:extLst>
      <p:ext uri="{BB962C8B-B14F-4D97-AF65-F5344CB8AC3E}">
        <p14:creationId xmlns:p14="http://schemas.microsoft.com/office/powerpoint/2010/main" val="557428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Sentences and sentence fragments</a:t>
            </a:r>
            <a:endParaRPr lang="en-US" dirty="0"/>
          </a:p>
        </p:txBody>
      </p:sp>
      <p:sp>
        <p:nvSpPr>
          <p:cNvPr id="3" name="Content Placeholder 2"/>
          <p:cNvSpPr>
            <a:spLocks noGrp="1"/>
          </p:cNvSpPr>
          <p:nvPr>
            <p:ph idx="1"/>
          </p:nvPr>
        </p:nvSpPr>
        <p:spPr>
          <a:xfrm>
            <a:off x="1122890" y="1783726"/>
            <a:ext cx="10178322" cy="2195846"/>
          </a:xfrm>
        </p:spPr>
        <p:txBody>
          <a:bodyPr>
            <a:normAutofit fontScale="77500" lnSpcReduction="20000"/>
          </a:bodyPr>
          <a:lstStyle/>
          <a:p>
            <a:r>
              <a:rPr lang="en-US" dirty="0" smtClean="0"/>
              <a:t>RULES: A </a:t>
            </a:r>
            <a:r>
              <a:rPr lang="en-US" dirty="0"/>
              <a:t>sentence is a group of words that expresses a complete thought. Each sentence has a</a:t>
            </a:r>
          </a:p>
          <a:p>
            <a:r>
              <a:rPr lang="en-US" dirty="0"/>
              <a:t>subject part that names whom or what the sentence is about and a predicate part that</a:t>
            </a:r>
          </a:p>
          <a:p>
            <a:r>
              <a:rPr lang="en-US" dirty="0"/>
              <a:t>tells what the subject does or has. The predicate may also tell what the subject is or is like.</a:t>
            </a:r>
          </a:p>
          <a:p>
            <a:r>
              <a:rPr lang="en-US" dirty="0"/>
              <a:t>There are four types of sentences: declarative, interrogative, exclamatory, and</a:t>
            </a:r>
          </a:p>
          <a:p>
            <a:r>
              <a:rPr lang="en-US" dirty="0"/>
              <a:t>imperative.</a:t>
            </a:r>
          </a:p>
          <a:p>
            <a:r>
              <a:rPr lang="en-US" dirty="0"/>
              <a:t>A sentence fragment is a group of words that lacks either a subject, a predicate, or both.</a:t>
            </a:r>
          </a:p>
          <a:p>
            <a:r>
              <a:rPr lang="en-US" dirty="0"/>
              <a:t>A fragment does not express a complete thought.</a:t>
            </a:r>
          </a:p>
        </p:txBody>
      </p:sp>
      <p:sp>
        <p:nvSpPr>
          <p:cNvPr id="4" name="Rectangle 3"/>
          <p:cNvSpPr/>
          <p:nvPr/>
        </p:nvSpPr>
        <p:spPr>
          <a:xfrm>
            <a:off x="1251678" y="3979572"/>
            <a:ext cx="10178322" cy="923330"/>
          </a:xfrm>
          <a:prstGeom prst="rect">
            <a:avLst/>
          </a:prstGeom>
        </p:spPr>
        <p:txBody>
          <a:bodyPr wrap="square">
            <a:spAutoFit/>
          </a:bodyPr>
          <a:lstStyle/>
          <a:p>
            <a:r>
              <a:rPr lang="en-US" b="1" dirty="0" smtClean="0"/>
              <a:t>Directions: Decide </a:t>
            </a:r>
            <a:r>
              <a:rPr lang="en-US" b="1" dirty="0"/>
              <a:t>whether each item is a sentence or a sentence fragment. If it is a sentence, </a:t>
            </a:r>
            <a:r>
              <a:rPr lang="en-US" b="1" dirty="0" smtClean="0"/>
              <a:t>write whether </a:t>
            </a:r>
            <a:r>
              <a:rPr lang="en-US" b="1" dirty="0"/>
              <a:t>it is declarative, interrogative, exclamatory, or imperative, and add the correct</a:t>
            </a:r>
          </a:p>
          <a:p>
            <a:r>
              <a:rPr lang="en-US" b="1" dirty="0"/>
              <a:t>end mark. If it is a sentence fragment, write fragment.</a:t>
            </a:r>
          </a:p>
        </p:txBody>
      </p:sp>
      <p:sp>
        <p:nvSpPr>
          <p:cNvPr id="5" name="TextBox 4"/>
          <p:cNvSpPr txBox="1"/>
          <p:nvPr/>
        </p:nvSpPr>
        <p:spPr>
          <a:xfrm>
            <a:off x="1251678" y="4930465"/>
            <a:ext cx="8742328" cy="1754326"/>
          </a:xfrm>
          <a:prstGeom prst="rect">
            <a:avLst/>
          </a:prstGeom>
          <a:noFill/>
        </p:spPr>
        <p:txBody>
          <a:bodyPr wrap="square" rtlCol="0">
            <a:spAutoFit/>
          </a:bodyPr>
          <a:lstStyle/>
          <a:p>
            <a:pPr marL="342900" indent="-342900">
              <a:buAutoNum type="arabicPeriod"/>
            </a:pPr>
            <a:r>
              <a:rPr lang="en-US" dirty="0" smtClean="0"/>
              <a:t>I </a:t>
            </a:r>
            <a:r>
              <a:rPr lang="en-US" dirty="0"/>
              <a:t>will be there by 8:15 in the morning _________________________________________ </a:t>
            </a:r>
            <a:endParaRPr lang="en-US" dirty="0" smtClean="0"/>
          </a:p>
          <a:p>
            <a:pPr marL="342900" indent="-342900">
              <a:buAutoNum type="arabicPeriod"/>
            </a:pPr>
            <a:r>
              <a:rPr lang="en-US" dirty="0" smtClean="0"/>
              <a:t>Saving </a:t>
            </a:r>
            <a:r>
              <a:rPr lang="en-US" dirty="0"/>
              <a:t>a seat for me _______________________________________________________ </a:t>
            </a:r>
            <a:endParaRPr lang="en-US" dirty="0" smtClean="0"/>
          </a:p>
          <a:p>
            <a:pPr marL="342900" indent="-342900">
              <a:buAutoNum type="arabicPeriod"/>
            </a:pPr>
            <a:r>
              <a:rPr lang="en-US" dirty="0" smtClean="0"/>
              <a:t>Please </a:t>
            </a:r>
            <a:r>
              <a:rPr lang="en-US" dirty="0"/>
              <a:t>be on time _________________________________________________________ </a:t>
            </a:r>
            <a:endParaRPr lang="en-US" dirty="0" smtClean="0"/>
          </a:p>
        </p:txBody>
      </p:sp>
    </p:spTree>
    <p:extLst>
      <p:ext uri="{BB962C8B-B14F-4D97-AF65-F5344CB8AC3E}">
        <p14:creationId xmlns:p14="http://schemas.microsoft.com/office/powerpoint/2010/main" val="196699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a:t>
            </a:r>
            <a:endParaRPr lang="en-US" dirty="0"/>
          </a:p>
        </p:txBody>
      </p:sp>
      <p:sp>
        <p:nvSpPr>
          <p:cNvPr id="3" name="Content Placeholder 2"/>
          <p:cNvSpPr>
            <a:spLocks noGrp="1"/>
          </p:cNvSpPr>
          <p:nvPr>
            <p:ph idx="1"/>
          </p:nvPr>
        </p:nvSpPr>
        <p:spPr>
          <a:xfrm>
            <a:off x="1251678" y="2286001"/>
            <a:ext cx="5574125" cy="3593591"/>
          </a:xfrm>
        </p:spPr>
        <p:txBody>
          <a:bodyPr/>
          <a:lstStyle/>
          <a:p>
            <a:r>
              <a:rPr lang="en-US" dirty="0"/>
              <a:t>Directions: For each common noun, write a proper noun. Don’t forget to capitalize</a:t>
            </a:r>
            <a:r>
              <a:rPr lang="en-US" dirty="0" smtClean="0"/>
              <a:t>.</a:t>
            </a:r>
          </a:p>
          <a:p>
            <a:pPr marL="0" indent="0">
              <a:buNone/>
            </a:pPr>
            <a:r>
              <a:rPr lang="en-US" dirty="0" smtClean="0"/>
              <a:t> </a:t>
            </a:r>
            <a:r>
              <a:rPr lang="en-US" dirty="0"/>
              <a:t>_________________ a county in Florida</a:t>
            </a:r>
          </a:p>
          <a:p>
            <a:pPr marL="0" indent="0">
              <a:buNone/>
            </a:pPr>
            <a:r>
              <a:rPr lang="en-US" dirty="0" smtClean="0"/>
              <a:t> </a:t>
            </a:r>
            <a:r>
              <a:rPr lang="en-US" dirty="0"/>
              <a:t>_________________ a continent</a:t>
            </a:r>
          </a:p>
          <a:p>
            <a:pPr marL="0" indent="0">
              <a:buNone/>
            </a:pPr>
            <a:r>
              <a:rPr lang="en-US" dirty="0" smtClean="0"/>
              <a:t> </a:t>
            </a:r>
            <a:r>
              <a:rPr lang="en-US" dirty="0"/>
              <a:t>_________________ a mountain</a:t>
            </a:r>
          </a:p>
          <a:p>
            <a:pPr marL="0" indent="0">
              <a:buNone/>
            </a:pPr>
            <a:r>
              <a:rPr lang="en-US" dirty="0" smtClean="0"/>
              <a:t>_________________ </a:t>
            </a:r>
            <a:r>
              <a:rPr lang="en-US" dirty="0"/>
              <a:t>a river</a:t>
            </a:r>
          </a:p>
          <a:p>
            <a:pPr marL="0" indent="0">
              <a:buNone/>
            </a:pPr>
            <a:r>
              <a:rPr lang="en-US" dirty="0" smtClean="0"/>
              <a:t> </a:t>
            </a:r>
            <a:r>
              <a:rPr lang="en-US" dirty="0"/>
              <a:t>_________________ an ocean</a:t>
            </a:r>
          </a:p>
          <a:p>
            <a:endParaRPr lang="en-US" dirty="0"/>
          </a:p>
        </p:txBody>
      </p:sp>
      <p:sp>
        <p:nvSpPr>
          <p:cNvPr id="5" name="TextBox 4"/>
          <p:cNvSpPr txBox="1"/>
          <p:nvPr/>
        </p:nvSpPr>
        <p:spPr>
          <a:xfrm>
            <a:off x="8075054" y="2691685"/>
            <a:ext cx="2923504" cy="1138773"/>
          </a:xfrm>
          <a:prstGeom prst="rect">
            <a:avLst/>
          </a:prstGeom>
          <a:noFill/>
        </p:spPr>
        <p:txBody>
          <a:bodyPr wrap="square" rtlCol="0">
            <a:spAutoFit/>
          </a:bodyPr>
          <a:lstStyle/>
          <a:p>
            <a:r>
              <a:rPr lang="en-US" dirty="0" smtClean="0"/>
              <a:t>Ex. _______ an ocean</a:t>
            </a:r>
          </a:p>
          <a:p>
            <a:endParaRPr lang="en-US" dirty="0"/>
          </a:p>
          <a:p>
            <a:r>
              <a:rPr lang="en-US" dirty="0" smtClean="0"/>
              <a:t>Answer: </a:t>
            </a:r>
            <a:r>
              <a:rPr lang="en-US" sz="3200" dirty="0" smtClean="0">
                <a:latin typeface="Bradley Hand ITC" panose="03070402050302030203" pitchFamily="66" charset="0"/>
              </a:rPr>
              <a:t>Atlantic</a:t>
            </a:r>
            <a:endParaRPr lang="en-US" sz="3200" dirty="0">
              <a:latin typeface="Bradley Hand ITC" panose="03070402050302030203" pitchFamily="66" charset="0"/>
            </a:endParaRPr>
          </a:p>
        </p:txBody>
      </p:sp>
    </p:spTree>
    <p:extLst>
      <p:ext uri="{BB962C8B-B14F-4D97-AF65-F5344CB8AC3E}">
        <p14:creationId xmlns:p14="http://schemas.microsoft.com/office/powerpoint/2010/main" val="28515111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Sentences and sentence fragments</a:t>
            </a:r>
            <a:endParaRPr lang="en-US" dirty="0"/>
          </a:p>
        </p:txBody>
      </p:sp>
      <p:sp>
        <p:nvSpPr>
          <p:cNvPr id="3" name="Content Placeholder 2"/>
          <p:cNvSpPr>
            <a:spLocks noGrp="1"/>
          </p:cNvSpPr>
          <p:nvPr>
            <p:ph idx="1"/>
          </p:nvPr>
        </p:nvSpPr>
        <p:spPr>
          <a:xfrm>
            <a:off x="1122890" y="1783726"/>
            <a:ext cx="10178322" cy="2195846"/>
          </a:xfrm>
        </p:spPr>
        <p:txBody>
          <a:bodyPr>
            <a:normAutofit fontScale="77500" lnSpcReduction="20000"/>
          </a:bodyPr>
          <a:lstStyle/>
          <a:p>
            <a:r>
              <a:rPr lang="en-US" dirty="0" smtClean="0"/>
              <a:t>RULES: A </a:t>
            </a:r>
            <a:r>
              <a:rPr lang="en-US" dirty="0"/>
              <a:t>sentence is a group of words that expresses a complete thought. Each sentence has a</a:t>
            </a:r>
          </a:p>
          <a:p>
            <a:r>
              <a:rPr lang="en-US" dirty="0"/>
              <a:t>subject part that names whom or what the sentence is about and a predicate part that</a:t>
            </a:r>
          </a:p>
          <a:p>
            <a:r>
              <a:rPr lang="en-US" dirty="0"/>
              <a:t>tells what the subject does or has. The predicate may also tell what the subject is or is like.</a:t>
            </a:r>
          </a:p>
          <a:p>
            <a:r>
              <a:rPr lang="en-US" dirty="0"/>
              <a:t>There are four types of sentences: declarative, interrogative, exclamatory, and</a:t>
            </a:r>
          </a:p>
          <a:p>
            <a:r>
              <a:rPr lang="en-US" dirty="0"/>
              <a:t>imperative.</a:t>
            </a:r>
          </a:p>
          <a:p>
            <a:r>
              <a:rPr lang="en-US" dirty="0"/>
              <a:t>A sentence fragment is a group of words that lacks either a subject, a predicate, or both.</a:t>
            </a:r>
          </a:p>
          <a:p>
            <a:r>
              <a:rPr lang="en-US" dirty="0"/>
              <a:t>A fragment does not express a complete thought.</a:t>
            </a:r>
          </a:p>
        </p:txBody>
      </p:sp>
      <p:sp>
        <p:nvSpPr>
          <p:cNvPr id="4" name="Rectangle 3"/>
          <p:cNvSpPr/>
          <p:nvPr/>
        </p:nvSpPr>
        <p:spPr>
          <a:xfrm>
            <a:off x="1251678" y="3979572"/>
            <a:ext cx="10178322" cy="923330"/>
          </a:xfrm>
          <a:prstGeom prst="rect">
            <a:avLst/>
          </a:prstGeom>
        </p:spPr>
        <p:txBody>
          <a:bodyPr wrap="square">
            <a:spAutoFit/>
          </a:bodyPr>
          <a:lstStyle/>
          <a:p>
            <a:r>
              <a:rPr lang="en-US" b="1" dirty="0" smtClean="0">
                <a:solidFill>
                  <a:prstClr val="black"/>
                </a:solidFill>
              </a:rPr>
              <a:t>Directions: Decide </a:t>
            </a:r>
            <a:r>
              <a:rPr lang="en-US" b="1" dirty="0">
                <a:solidFill>
                  <a:prstClr val="black"/>
                </a:solidFill>
              </a:rPr>
              <a:t>whether each item is a sentence or a sentence fragment. If it is a sentence, </a:t>
            </a:r>
            <a:r>
              <a:rPr lang="en-US" b="1" dirty="0" smtClean="0">
                <a:solidFill>
                  <a:prstClr val="black"/>
                </a:solidFill>
              </a:rPr>
              <a:t>write whether </a:t>
            </a:r>
            <a:r>
              <a:rPr lang="en-US" b="1" dirty="0">
                <a:solidFill>
                  <a:prstClr val="black"/>
                </a:solidFill>
              </a:rPr>
              <a:t>it is declarative, interrogative, exclamatory, or imperative, and add the correct</a:t>
            </a:r>
          </a:p>
          <a:p>
            <a:r>
              <a:rPr lang="en-US" b="1" dirty="0">
                <a:solidFill>
                  <a:prstClr val="black"/>
                </a:solidFill>
              </a:rPr>
              <a:t>end mark. If it is a sentence fragment, write fragment.</a:t>
            </a:r>
          </a:p>
        </p:txBody>
      </p:sp>
      <p:sp>
        <p:nvSpPr>
          <p:cNvPr id="5" name="TextBox 4"/>
          <p:cNvSpPr txBox="1"/>
          <p:nvPr/>
        </p:nvSpPr>
        <p:spPr>
          <a:xfrm>
            <a:off x="1251678" y="4930465"/>
            <a:ext cx="8742328" cy="1754326"/>
          </a:xfrm>
          <a:prstGeom prst="rect">
            <a:avLst/>
          </a:prstGeom>
          <a:noFill/>
        </p:spPr>
        <p:txBody>
          <a:bodyPr wrap="square" rtlCol="0">
            <a:spAutoFit/>
          </a:bodyPr>
          <a:lstStyle/>
          <a:p>
            <a:r>
              <a:rPr lang="en-US">
                <a:solidFill>
                  <a:prstClr val="black"/>
                </a:solidFill>
              </a:rPr>
              <a:t>4. Ouch! I stubbed my toe ____________________________________________________</a:t>
            </a:r>
          </a:p>
          <a:p>
            <a:r>
              <a:rPr lang="en-US">
                <a:solidFill>
                  <a:prstClr val="black"/>
                </a:solidFill>
              </a:rPr>
              <a:t>5. What do you know about that speaker ________________________________________</a:t>
            </a:r>
          </a:p>
          <a:p>
            <a:r>
              <a:rPr lang="en-US">
                <a:solidFill>
                  <a:prstClr val="black"/>
                </a:solidFill>
              </a:rPr>
              <a:t>6. I can count on you ________________________________________________________</a:t>
            </a:r>
            <a:endParaRPr lang="en-US" dirty="0" smtClean="0">
              <a:solidFill>
                <a:prstClr val="black"/>
              </a:solidFill>
            </a:endParaRPr>
          </a:p>
        </p:txBody>
      </p:sp>
    </p:spTree>
    <p:extLst>
      <p:ext uri="{BB962C8B-B14F-4D97-AF65-F5344CB8AC3E}">
        <p14:creationId xmlns:p14="http://schemas.microsoft.com/office/powerpoint/2010/main" val="36788583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Sentences and sentence fragments</a:t>
            </a:r>
            <a:endParaRPr lang="en-US" dirty="0"/>
          </a:p>
        </p:txBody>
      </p:sp>
      <p:sp>
        <p:nvSpPr>
          <p:cNvPr id="3" name="Content Placeholder 2"/>
          <p:cNvSpPr>
            <a:spLocks noGrp="1"/>
          </p:cNvSpPr>
          <p:nvPr>
            <p:ph idx="1"/>
          </p:nvPr>
        </p:nvSpPr>
        <p:spPr>
          <a:xfrm>
            <a:off x="1122890" y="1783726"/>
            <a:ext cx="10178322" cy="2195846"/>
          </a:xfrm>
        </p:spPr>
        <p:txBody>
          <a:bodyPr>
            <a:normAutofit fontScale="77500" lnSpcReduction="20000"/>
          </a:bodyPr>
          <a:lstStyle/>
          <a:p>
            <a:r>
              <a:rPr lang="en-US" dirty="0" smtClean="0"/>
              <a:t>RULES: A </a:t>
            </a:r>
            <a:r>
              <a:rPr lang="en-US" dirty="0"/>
              <a:t>sentence is a group of words that expresses a complete thought. Each sentence has a</a:t>
            </a:r>
          </a:p>
          <a:p>
            <a:r>
              <a:rPr lang="en-US" dirty="0"/>
              <a:t>subject part that names whom or what the sentence is about and a predicate part that</a:t>
            </a:r>
          </a:p>
          <a:p>
            <a:r>
              <a:rPr lang="en-US" dirty="0"/>
              <a:t>tells what the subject does or has. The predicate may also tell what the subject is or is like.</a:t>
            </a:r>
          </a:p>
          <a:p>
            <a:r>
              <a:rPr lang="en-US" dirty="0"/>
              <a:t>There are four types of sentences: declarative, interrogative, exclamatory, and</a:t>
            </a:r>
          </a:p>
          <a:p>
            <a:r>
              <a:rPr lang="en-US" dirty="0"/>
              <a:t>imperative.</a:t>
            </a:r>
          </a:p>
          <a:p>
            <a:r>
              <a:rPr lang="en-US" dirty="0"/>
              <a:t>A sentence fragment is a group of words that lacks either a subject, a predicate, or both.</a:t>
            </a:r>
          </a:p>
          <a:p>
            <a:r>
              <a:rPr lang="en-US" dirty="0"/>
              <a:t>A fragment does not express a complete thought.</a:t>
            </a:r>
          </a:p>
        </p:txBody>
      </p:sp>
      <p:sp>
        <p:nvSpPr>
          <p:cNvPr id="4" name="Rectangle 3"/>
          <p:cNvSpPr/>
          <p:nvPr/>
        </p:nvSpPr>
        <p:spPr>
          <a:xfrm>
            <a:off x="1251678" y="3979572"/>
            <a:ext cx="10178322" cy="923330"/>
          </a:xfrm>
          <a:prstGeom prst="rect">
            <a:avLst/>
          </a:prstGeom>
        </p:spPr>
        <p:txBody>
          <a:bodyPr wrap="square">
            <a:spAutoFit/>
          </a:bodyPr>
          <a:lstStyle/>
          <a:p>
            <a:r>
              <a:rPr lang="en-US" b="1" dirty="0" smtClean="0">
                <a:solidFill>
                  <a:prstClr val="black"/>
                </a:solidFill>
              </a:rPr>
              <a:t>Directions: Decide </a:t>
            </a:r>
            <a:r>
              <a:rPr lang="en-US" b="1" dirty="0">
                <a:solidFill>
                  <a:prstClr val="black"/>
                </a:solidFill>
              </a:rPr>
              <a:t>whether each item is a sentence or a sentence fragment. If it is a sentence, </a:t>
            </a:r>
            <a:r>
              <a:rPr lang="en-US" b="1" dirty="0" smtClean="0">
                <a:solidFill>
                  <a:prstClr val="black"/>
                </a:solidFill>
              </a:rPr>
              <a:t>write whether </a:t>
            </a:r>
            <a:r>
              <a:rPr lang="en-US" b="1" dirty="0">
                <a:solidFill>
                  <a:prstClr val="black"/>
                </a:solidFill>
              </a:rPr>
              <a:t>it is declarative, interrogative, exclamatory, or imperative, and add the correct</a:t>
            </a:r>
          </a:p>
          <a:p>
            <a:r>
              <a:rPr lang="en-US" b="1" dirty="0">
                <a:solidFill>
                  <a:prstClr val="black"/>
                </a:solidFill>
              </a:rPr>
              <a:t>end mark. If it is a sentence fragment, write fragment.</a:t>
            </a:r>
          </a:p>
        </p:txBody>
      </p:sp>
      <p:sp>
        <p:nvSpPr>
          <p:cNvPr id="5" name="TextBox 4"/>
          <p:cNvSpPr txBox="1"/>
          <p:nvPr/>
        </p:nvSpPr>
        <p:spPr>
          <a:xfrm>
            <a:off x="1251678" y="4930465"/>
            <a:ext cx="8742328" cy="1705532"/>
          </a:xfrm>
          <a:prstGeom prst="rect">
            <a:avLst/>
          </a:prstGeom>
          <a:noFill/>
        </p:spPr>
        <p:txBody>
          <a:bodyPr wrap="square" rtlCol="0">
            <a:spAutoFit/>
          </a:bodyPr>
          <a:lstStyle/>
          <a:p>
            <a:pPr>
              <a:lnSpc>
                <a:spcPct val="150000"/>
              </a:lnSpc>
            </a:pPr>
            <a:r>
              <a:rPr lang="en-US" dirty="0"/>
              <a:t>7. Pick up your books and go to the exit ________________________________________ </a:t>
            </a:r>
            <a:endParaRPr lang="en-US" dirty="0" smtClean="0"/>
          </a:p>
          <a:p>
            <a:pPr>
              <a:lnSpc>
                <a:spcPct val="150000"/>
              </a:lnSpc>
            </a:pPr>
            <a:r>
              <a:rPr lang="en-US" dirty="0" smtClean="0"/>
              <a:t>8</a:t>
            </a:r>
            <a:r>
              <a:rPr lang="en-US" dirty="0"/>
              <a:t>. Can’t recall ever hearing a better speech _____________________________________________</a:t>
            </a:r>
            <a:endParaRPr lang="en-US" dirty="0" smtClean="0">
              <a:solidFill>
                <a:prstClr val="black"/>
              </a:solidFill>
            </a:endParaRPr>
          </a:p>
        </p:txBody>
      </p:sp>
    </p:spTree>
    <p:extLst>
      <p:ext uri="{BB962C8B-B14F-4D97-AF65-F5344CB8AC3E}">
        <p14:creationId xmlns:p14="http://schemas.microsoft.com/office/powerpoint/2010/main" val="8793199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verb agreement</a:t>
            </a:r>
            <a:endParaRPr lang="en-US" dirty="0"/>
          </a:p>
        </p:txBody>
      </p:sp>
      <p:sp>
        <p:nvSpPr>
          <p:cNvPr id="3" name="Content Placeholder 2"/>
          <p:cNvSpPr>
            <a:spLocks noGrp="1"/>
          </p:cNvSpPr>
          <p:nvPr>
            <p:ph idx="1"/>
          </p:nvPr>
        </p:nvSpPr>
        <p:spPr>
          <a:xfrm>
            <a:off x="1251678" y="1551905"/>
            <a:ext cx="10178322" cy="3593591"/>
          </a:xfrm>
        </p:spPr>
        <p:txBody>
          <a:bodyPr>
            <a:noAutofit/>
          </a:bodyPr>
          <a:lstStyle/>
          <a:p>
            <a:r>
              <a:rPr lang="en-US" sz="3200" b="1" dirty="0"/>
              <a:t>B. Making Subjects and Verbs Agree</a:t>
            </a:r>
          </a:p>
          <a:p>
            <a:r>
              <a:rPr lang="en-US" sz="3200" b="1" dirty="0" smtClean="0"/>
              <a:t>Write </a:t>
            </a:r>
            <a:r>
              <a:rPr lang="en-US" sz="3200" b="1" u="sng" dirty="0" smtClean="0"/>
              <a:t>only</a:t>
            </a:r>
            <a:r>
              <a:rPr lang="en-US" sz="3200" b="1" dirty="0" smtClean="0"/>
              <a:t> the </a:t>
            </a:r>
            <a:r>
              <a:rPr lang="en-US" sz="3200" b="1" dirty="0"/>
              <a:t>correct form of the verb in parentheses.</a:t>
            </a:r>
          </a:p>
          <a:p>
            <a:pPr>
              <a:lnSpc>
                <a:spcPct val="150000"/>
              </a:lnSpc>
            </a:pPr>
            <a:r>
              <a:rPr lang="en-US" sz="2400" dirty="0"/>
              <a:t>1. John and Tanya (was, were) very upbeat.</a:t>
            </a:r>
          </a:p>
          <a:p>
            <a:pPr>
              <a:lnSpc>
                <a:spcPct val="150000"/>
              </a:lnSpc>
            </a:pPr>
            <a:r>
              <a:rPr lang="en-US" sz="2400" dirty="0"/>
              <a:t>2. Parents and friends sometimes (shout, shouts) a lot at basketball games.</a:t>
            </a:r>
          </a:p>
          <a:p>
            <a:pPr>
              <a:lnSpc>
                <a:spcPct val="150000"/>
              </a:lnSpc>
            </a:pPr>
            <a:r>
              <a:rPr lang="en-US" sz="2400" dirty="0"/>
              <a:t>3. Laughter (swell, swells) up in his chest and nearly (make, makes) him choke.</a:t>
            </a:r>
          </a:p>
          <a:p>
            <a:pPr>
              <a:lnSpc>
                <a:spcPct val="150000"/>
              </a:lnSpc>
            </a:pPr>
            <a:r>
              <a:rPr lang="en-US" sz="2400" dirty="0"/>
              <a:t>4. She (write, writes) to her family each day.</a:t>
            </a:r>
          </a:p>
          <a:p>
            <a:pPr>
              <a:lnSpc>
                <a:spcPct val="150000"/>
              </a:lnSpc>
            </a:pPr>
            <a:r>
              <a:rPr lang="en-US" sz="2400" dirty="0"/>
              <a:t>5. Peas and carrots (is, are) my favorite vegetables.</a:t>
            </a:r>
          </a:p>
        </p:txBody>
      </p:sp>
    </p:spTree>
    <p:extLst>
      <p:ext uri="{BB962C8B-B14F-4D97-AF65-F5344CB8AC3E}">
        <p14:creationId xmlns:p14="http://schemas.microsoft.com/office/powerpoint/2010/main" val="34816337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Run-on sentences</a:t>
            </a:r>
            <a:endParaRPr lang="en-US" dirty="0"/>
          </a:p>
        </p:txBody>
      </p:sp>
      <p:sp>
        <p:nvSpPr>
          <p:cNvPr id="3" name="Content Placeholder 2"/>
          <p:cNvSpPr>
            <a:spLocks noGrp="1"/>
          </p:cNvSpPr>
          <p:nvPr>
            <p:ph idx="1"/>
          </p:nvPr>
        </p:nvSpPr>
        <p:spPr>
          <a:xfrm>
            <a:off x="1251678" y="1262130"/>
            <a:ext cx="10178322" cy="5293215"/>
          </a:xfrm>
        </p:spPr>
        <p:txBody>
          <a:bodyPr>
            <a:normAutofit fontScale="85000" lnSpcReduction="10000"/>
          </a:bodyPr>
          <a:lstStyle/>
          <a:p>
            <a:pPr marL="0" indent="0">
              <a:lnSpc>
                <a:spcPct val="160000"/>
              </a:lnSpc>
              <a:buNone/>
            </a:pPr>
            <a:r>
              <a:rPr lang="en-US" sz="2400" b="1" dirty="0"/>
              <a:t>■ B. Rewriting Run-on Sentences</a:t>
            </a:r>
          </a:p>
          <a:p>
            <a:pPr marL="0" indent="0">
              <a:lnSpc>
                <a:spcPct val="160000"/>
              </a:lnSpc>
              <a:buNone/>
            </a:pPr>
            <a:r>
              <a:rPr lang="en-US" sz="2400" b="1" dirty="0"/>
              <a:t>Rewrite the following run-on sentences correctly.</a:t>
            </a:r>
          </a:p>
          <a:p>
            <a:pPr marL="0" indent="0">
              <a:lnSpc>
                <a:spcPct val="160000"/>
              </a:lnSpc>
              <a:buNone/>
            </a:pPr>
            <a:r>
              <a:rPr lang="en-US" dirty="0"/>
              <a:t>1. I told her yes then she ran up and put my name on the board._________________________</a:t>
            </a:r>
          </a:p>
          <a:p>
            <a:pPr marL="0" indent="0">
              <a:lnSpc>
                <a:spcPct val="160000"/>
              </a:lnSpc>
              <a:buNone/>
            </a:pPr>
            <a:r>
              <a:rPr lang="en-US" dirty="0"/>
              <a:t>_______________________________________________________________________</a:t>
            </a:r>
          </a:p>
          <a:p>
            <a:pPr marL="0" indent="0">
              <a:lnSpc>
                <a:spcPct val="160000"/>
              </a:lnSpc>
              <a:buNone/>
            </a:pPr>
            <a:r>
              <a:rPr lang="en-US" dirty="0"/>
              <a:t>2. Her performance was fantastic, no one was better.____________________________________</a:t>
            </a:r>
          </a:p>
          <a:p>
            <a:pPr marL="0" indent="0">
              <a:lnSpc>
                <a:spcPct val="160000"/>
              </a:lnSpc>
              <a:buNone/>
            </a:pPr>
            <a:r>
              <a:rPr lang="en-US" dirty="0"/>
              <a:t>_______________________________________________________________________</a:t>
            </a:r>
          </a:p>
          <a:p>
            <a:pPr marL="0" indent="0">
              <a:lnSpc>
                <a:spcPct val="160000"/>
              </a:lnSpc>
              <a:buNone/>
            </a:pPr>
            <a:r>
              <a:rPr lang="en-US" dirty="0"/>
              <a:t>3. I ate breakfast, she drank juice. _____________________________________________________</a:t>
            </a:r>
          </a:p>
          <a:p>
            <a:pPr marL="0" indent="0">
              <a:lnSpc>
                <a:spcPct val="160000"/>
              </a:lnSpc>
              <a:buNone/>
            </a:pPr>
            <a:r>
              <a:rPr lang="en-US" dirty="0"/>
              <a:t>_______________________________________________________________________</a:t>
            </a:r>
          </a:p>
          <a:p>
            <a:pPr marL="0" indent="0">
              <a:lnSpc>
                <a:spcPct val="160000"/>
              </a:lnSpc>
              <a:buNone/>
            </a:pPr>
            <a:r>
              <a:rPr lang="en-US" dirty="0"/>
              <a:t>4. I can’t possibly eat another thing okay, give me a carrot.___________________________</a:t>
            </a:r>
          </a:p>
          <a:p>
            <a:pPr marL="0" indent="0">
              <a:lnSpc>
                <a:spcPct val="160000"/>
              </a:lnSpc>
              <a:buNone/>
            </a:pPr>
            <a:r>
              <a:rPr lang="en-US" dirty="0"/>
              <a:t>_______________________________________________________________________</a:t>
            </a:r>
          </a:p>
        </p:txBody>
      </p:sp>
    </p:spTree>
    <p:extLst>
      <p:ext uri="{BB962C8B-B14F-4D97-AF65-F5344CB8AC3E}">
        <p14:creationId xmlns:p14="http://schemas.microsoft.com/office/powerpoint/2010/main" val="24505288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appositives</a:t>
            </a:r>
            <a:endParaRPr lang="en-US" dirty="0"/>
          </a:p>
        </p:txBody>
      </p:sp>
      <p:sp>
        <p:nvSpPr>
          <p:cNvPr id="3" name="Content Placeholder 2"/>
          <p:cNvSpPr>
            <a:spLocks noGrp="1"/>
          </p:cNvSpPr>
          <p:nvPr>
            <p:ph idx="1"/>
          </p:nvPr>
        </p:nvSpPr>
        <p:spPr>
          <a:xfrm>
            <a:off x="1045616" y="1128451"/>
            <a:ext cx="10178322" cy="2387481"/>
          </a:xfrm>
        </p:spPr>
        <p:txBody>
          <a:bodyPr/>
          <a:lstStyle/>
          <a:p>
            <a:r>
              <a:rPr lang="en-US" b="1" dirty="0"/>
              <a:t>An appositive is a noun that is placed next to another noun to identify it or add </a:t>
            </a:r>
            <a:r>
              <a:rPr lang="en-US" b="1" dirty="0" smtClean="0"/>
              <a:t>information about </a:t>
            </a:r>
            <a:r>
              <a:rPr lang="en-US" b="1" dirty="0"/>
              <a:t>it.</a:t>
            </a:r>
          </a:p>
          <a:p>
            <a:pPr marL="0" indent="0">
              <a:buNone/>
            </a:pPr>
            <a:r>
              <a:rPr lang="en-US" dirty="0" smtClean="0"/>
              <a:t>Ex. My </a:t>
            </a:r>
            <a:r>
              <a:rPr lang="en-US" dirty="0"/>
              <a:t>only grandmother, Erma Clayborn, was a farmer.</a:t>
            </a:r>
          </a:p>
          <a:p>
            <a:r>
              <a:rPr lang="en-US" b="1" dirty="0"/>
              <a:t>An appositive phrase is a group of words that includes an appositive and other words </a:t>
            </a:r>
            <a:r>
              <a:rPr lang="en-US" b="1" dirty="0" smtClean="0"/>
              <a:t>that describe </a:t>
            </a:r>
            <a:r>
              <a:rPr lang="en-US" b="1" dirty="0"/>
              <a:t>it.</a:t>
            </a:r>
          </a:p>
          <a:p>
            <a:pPr marL="0" indent="0">
              <a:buNone/>
            </a:pPr>
            <a:r>
              <a:rPr lang="en-US" dirty="0" smtClean="0"/>
              <a:t>Ex. The </a:t>
            </a:r>
            <a:r>
              <a:rPr lang="en-US" dirty="0"/>
              <a:t>man, a skilled athlete, easily lifted the heavy box.</a:t>
            </a:r>
          </a:p>
        </p:txBody>
      </p:sp>
      <p:sp>
        <p:nvSpPr>
          <p:cNvPr id="4" name="TextBox 3"/>
          <p:cNvSpPr txBox="1"/>
          <p:nvPr/>
        </p:nvSpPr>
        <p:spPr>
          <a:xfrm>
            <a:off x="1442435" y="3515932"/>
            <a:ext cx="8873543" cy="2923877"/>
          </a:xfrm>
          <a:prstGeom prst="rect">
            <a:avLst/>
          </a:prstGeom>
          <a:noFill/>
        </p:spPr>
        <p:txBody>
          <a:bodyPr wrap="square" rtlCol="0">
            <a:spAutoFit/>
          </a:bodyPr>
          <a:lstStyle/>
          <a:p>
            <a:pPr>
              <a:lnSpc>
                <a:spcPct val="200000"/>
              </a:lnSpc>
            </a:pPr>
            <a:r>
              <a:rPr lang="en-US" sz="2400" dirty="0"/>
              <a:t>■ A. Punctuating Appositives </a:t>
            </a:r>
            <a:endParaRPr lang="en-US" sz="2400" dirty="0" smtClean="0"/>
          </a:p>
          <a:p>
            <a:r>
              <a:rPr lang="en-US" b="1" dirty="0" smtClean="0"/>
              <a:t>Directions: Underline </a:t>
            </a:r>
            <a:r>
              <a:rPr lang="en-US" b="1" dirty="0"/>
              <a:t>each appositive in the following sentences. Remember to add commas if needed. </a:t>
            </a:r>
            <a:endParaRPr lang="en-US" b="1" dirty="0" smtClean="0"/>
          </a:p>
          <a:p>
            <a:pPr marL="342900" indent="-342900">
              <a:lnSpc>
                <a:spcPct val="200000"/>
              </a:lnSpc>
              <a:buAutoNum type="arabicPeriod"/>
            </a:pPr>
            <a:r>
              <a:rPr lang="en-US" sz="2400" dirty="0" smtClean="0"/>
              <a:t>George </a:t>
            </a:r>
            <a:r>
              <a:rPr lang="en-US" sz="2400" dirty="0"/>
              <a:t>Washington our first president had wooden false teeth. </a:t>
            </a:r>
            <a:endParaRPr lang="en-US" sz="2400" dirty="0" smtClean="0"/>
          </a:p>
          <a:p>
            <a:pPr marL="342900" indent="-342900">
              <a:lnSpc>
                <a:spcPct val="200000"/>
              </a:lnSpc>
              <a:buAutoNum type="arabicPeriod"/>
            </a:pPr>
            <a:r>
              <a:rPr lang="en-US" sz="2400" dirty="0" smtClean="0"/>
              <a:t>He </a:t>
            </a:r>
            <a:r>
              <a:rPr lang="en-US" sz="2400" dirty="0"/>
              <a:t>and his wife Martha lived at Mount Vernon in Virginia.</a:t>
            </a:r>
          </a:p>
        </p:txBody>
      </p:sp>
    </p:spTree>
    <p:extLst>
      <p:ext uri="{BB962C8B-B14F-4D97-AF65-F5344CB8AC3E}">
        <p14:creationId xmlns:p14="http://schemas.microsoft.com/office/powerpoint/2010/main" val="14548414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538" y="0"/>
            <a:ext cx="4127399" cy="532103"/>
          </a:xfrm>
        </p:spPr>
        <p:txBody>
          <a:bodyPr>
            <a:normAutofit fontScale="90000"/>
          </a:bodyPr>
          <a:lstStyle/>
          <a:p>
            <a:r>
              <a:rPr lang="en-US" dirty="0" smtClean="0"/>
              <a:t>appositives</a:t>
            </a:r>
            <a:endParaRPr lang="en-US" dirty="0"/>
          </a:p>
        </p:txBody>
      </p:sp>
      <p:sp>
        <p:nvSpPr>
          <p:cNvPr id="3" name="Content Placeholder 2"/>
          <p:cNvSpPr>
            <a:spLocks noGrp="1"/>
          </p:cNvSpPr>
          <p:nvPr>
            <p:ph idx="1"/>
          </p:nvPr>
        </p:nvSpPr>
        <p:spPr>
          <a:xfrm>
            <a:off x="1045616" y="532103"/>
            <a:ext cx="10178322" cy="2387481"/>
          </a:xfrm>
        </p:spPr>
        <p:txBody>
          <a:bodyPr/>
          <a:lstStyle/>
          <a:p>
            <a:r>
              <a:rPr lang="en-US" b="1" dirty="0"/>
              <a:t>An appositive is a noun that is placed next to another noun to identify it or add </a:t>
            </a:r>
            <a:r>
              <a:rPr lang="en-US" b="1" dirty="0" smtClean="0"/>
              <a:t>information about </a:t>
            </a:r>
            <a:r>
              <a:rPr lang="en-US" b="1" dirty="0"/>
              <a:t>it.</a:t>
            </a:r>
          </a:p>
          <a:p>
            <a:pPr marL="0" indent="0">
              <a:buNone/>
            </a:pPr>
            <a:r>
              <a:rPr lang="en-US" dirty="0" smtClean="0"/>
              <a:t>Ex. My </a:t>
            </a:r>
            <a:r>
              <a:rPr lang="en-US" dirty="0"/>
              <a:t>only grandmother, Erma Clayborn, was a farmer.</a:t>
            </a:r>
          </a:p>
          <a:p>
            <a:r>
              <a:rPr lang="en-US" b="1" dirty="0"/>
              <a:t>An appositive phrase is a group of words that includes an appositive and other words </a:t>
            </a:r>
            <a:r>
              <a:rPr lang="en-US" b="1" dirty="0" smtClean="0"/>
              <a:t>that describe </a:t>
            </a:r>
            <a:r>
              <a:rPr lang="en-US" b="1" dirty="0"/>
              <a:t>it.</a:t>
            </a:r>
          </a:p>
          <a:p>
            <a:pPr marL="0" indent="0">
              <a:buNone/>
            </a:pPr>
            <a:r>
              <a:rPr lang="en-US" dirty="0" smtClean="0"/>
              <a:t>Ex. The </a:t>
            </a:r>
            <a:r>
              <a:rPr lang="en-US" dirty="0"/>
              <a:t>man, a skilled athlete, easily lifted the heavy box.</a:t>
            </a:r>
          </a:p>
        </p:txBody>
      </p:sp>
      <p:sp>
        <p:nvSpPr>
          <p:cNvPr id="4" name="TextBox 3"/>
          <p:cNvSpPr txBox="1"/>
          <p:nvPr/>
        </p:nvSpPr>
        <p:spPr>
          <a:xfrm>
            <a:off x="1045616" y="2687603"/>
            <a:ext cx="10840278" cy="3970318"/>
          </a:xfrm>
          <a:prstGeom prst="rect">
            <a:avLst/>
          </a:prstGeom>
          <a:noFill/>
        </p:spPr>
        <p:txBody>
          <a:bodyPr wrap="square" rtlCol="0">
            <a:spAutoFit/>
          </a:bodyPr>
          <a:lstStyle/>
          <a:p>
            <a:pPr>
              <a:lnSpc>
                <a:spcPct val="200000"/>
              </a:lnSpc>
            </a:pPr>
            <a:r>
              <a:rPr lang="en-US" sz="2400" dirty="0">
                <a:solidFill>
                  <a:prstClr val="black"/>
                </a:solidFill>
              </a:rPr>
              <a:t>■ A. Punctuating Appositives </a:t>
            </a:r>
            <a:endParaRPr lang="en-US" sz="2400" dirty="0" smtClean="0">
              <a:solidFill>
                <a:prstClr val="black"/>
              </a:solidFill>
            </a:endParaRPr>
          </a:p>
          <a:p>
            <a:r>
              <a:rPr lang="en-US" b="1" dirty="0" smtClean="0">
                <a:solidFill>
                  <a:prstClr val="black"/>
                </a:solidFill>
              </a:rPr>
              <a:t>Directions: Underline </a:t>
            </a:r>
            <a:r>
              <a:rPr lang="en-US" b="1" dirty="0">
                <a:solidFill>
                  <a:prstClr val="black"/>
                </a:solidFill>
              </a:rPr>
              <a:t>each appositive in the following sentences. Remember to add commas if needed. </a:t>
            </a:r>
            <a:endParaRPr lang="en-US" b="1" dirty="0" smtClean="0">
              <a:solidFill>
                <a:prstClr val="black"/>
              </a:solidFill>
            </a:endParaRPr>
          </a:p>
          <a:p>
            <a:pPr>
              <a:lnSpc>
                <a:spcPct val="150000"/>
              </a:lnSpc>
            </a:pPr>
            <a:r>
              <a:rPr lang="en-US" sz="2800" dirty="0"/>
              <a:t>3. Martha a widow had children from her first marriage. </a:t>
            </a:r>
            <a:r>
              <a:rPr lang="en-US" sz="2800" dirty="0" smtClean="0"/>
              <a:t> </a:t>
            </a:r>
          </a:p>
          <a:p>
            <a:pPr>
              <a:lnSpc>
                <a:spcPct val="150000"/>
              </a:lnSpc>
            </a:pPr>
            <a:r>
              <a:rPr lang="en-US" sz="2800" dirty="0" smtClean="0"/>
              <a:t>4</a:t>
            </a:r>
            <a:r>
              <a:rPr lang="en-US" sz="2800" dirty="0"/>
              <a:t>. Washington’s home Mount Vernon is open to the public. </a:t>
            </a:r>
            <a:endParaRPr lang="en-US" sz="2800" dirty="0" smtClean="0"/>
          </a:p>
          <a:p>
            <a:pPr>
              <a:lnSpc>
                <a:spcPct val="150000"/>
              </a:lnSpc>
            </a:pPr>
            <a:r>
              <a:rPr lang="en-US" sz="2800" dirty="0" smtClean="0"/>
              <a:t>5</a:t>
            </a:r>
            <a:r>
              <a:rPr lang="en-US" sz="2800" dirty="0"/>
              <a:t>. Martha Washington’s husband George was a farmer as well as a politician and soldier.</a:t>
            </a:r>
            <a:endParaRPr lang="en-US" sz="2800" b="1" dirty="0" smtClean="0">
              <a:solidFill>
                <a:prstClr val="black"/>
              </a:solidFill>
            </a:endParaRPr>
          </a:p>
        </p:txBody>
      </p:sp>
    </p:spTree>
    <p:extLst>
      <p:ext uri="{BB962C8B-B14F-4D97-AF65-F5344CB8AC3E}">
        <p14:creationId xmlns:p14="http://schemas.microsoft.com/office/powerpoint/2010/main" val="13521428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893" y="0"/>
            <a:ext cx="10178322" cy="1492132"/>
          </a:xfrm>
        </p:spPr>
        <p:txBody>
          <a:bodyPr/>
          <a:lstStyle/>
          <a:p>
            <a:r>
              <a:rPr lang="en-US" dirty="0" smtClean="0"/>
              <a:t>Past and present tense</a:t>
            </a:r>
            <a:endParaRPr lang="en-US" dirty="0"/>
          </a:p>
        </p:txBody>
      </p:sp>
      <p:sp>
        <p:nvSpPr>
          <p:cNvPr id="3" name="Content Placeholder 2"/>
          <p:cNvSpPr>
            <a:spLocks noGrp="1"/>
          </p:cNvSpPr>
          <p:nvPr>
            <p:ph idx="1"/>
          </p:nvPr>
        </p:nvSpPr>
        <p:spPr>
          <a:xfrm>
            <a:off x="1191297" y="746066"/>
            <a:ext cx="10178322" cy="2311757"/>
          </a:xfrm>
        </p:spPr>
        <p:txBody>
          <a:bodyPr/>
          <a:lstStyle/>
          <a:p>
            <a:r>
              <a:rPr lang="en-US" b="1" dirty="0"/>
              <a:t>Key Information</a:t>
            </a:r>
            <a:r>
              <a:rPr lang="en-US" b="1" dirty="0" smtClean="0"/>
              <a:t>: The </a:t>
            </a:r>
            <a:r>
              <a:rPr lang="en-US" b="1" dirty="0"/>
              <a:t>present tense of a verb names an action that happens regularly. It can also express a general truth. </a:t>
            </a:r>
            <a:endParaRPr lang="en-US" b="1" dirty="0" smtClean="0"/>
          </a:p>
          <a:p>
            <a:pPr marL="0" indent="0">
              <a:buNone/>
            </a:pPr>
            <a:r>
              <a:rPr lang="en-US" dirty="0" smtClean="0"/>
              <a:t>Ex. The </a:t>
            </a:r>
            <a:r>
              <a:rPr lang="en-US" dirty="0"/>
              <a:t>mail arrives at 1:00 P.M. </a:t>
            </a:r>
            <a:endParaRPr lang="en-US" dirty="0" smtClean="0"/>
          </a:p>
          <a:p>
            <a:pPr marL="0" indent="0">
              <a:buNone/>
            </a:pPr>
            <a:r>
              <a:rPr lang="en-US" b="1" dirty="0" smtClean="0"/>
              <a:t>The </a:t>
            </a:r>
            <a:r>
              <a:rPr lang="en-US" b="1" dirty="0"/>
              <a:t>past tense of a verb names an action that already happened. </a:t>
            </a:r>
            <a:endParaRPr lang="en-US" b="1" dirty="0" smtClean="0"/>
          </a:p>
          <a:p>
            <a:pPr marL="0" indent="0">
              <a:buNone/>
            </a:pPr>
            <a:r>
              <a:rPr lang="en-US" dirty="0" smtClean="0"/>
              <a:t>Ex. Yesterday, </a:t>
            </a:r>
            <a:r>
              <a:rPr lang="en-US" dirty="0"/>
              <a:t>the mail arrived late.</a:t>
            </a:r>
          </a:p>
        </p:txBody>
      </p:sp>
      <p:sp>
        <p:nvSpPr>
          <p:cNvPr id="4" name="Rectangle 3"/>
          <p:cNvSpPr/>
          <p:nvPr/>
        </p:nvSpPr>
        <p:spPr>
          <a:xfrm>
            <a:off x="1687553" y="2764004"/>
            <a:ext cx="9569002" cy="1477328"/>
          </a:xfrm>
          <a:prstGeom prst="rect">
            <a:avLst/>
          </a:prstGeom>
        </p:spPr>
        <p:txBody>
          <a:bodyPr wrap="square">
            <a:spAutoFit/>
          </a:bodyPr>
          <a:lstStyle/>
          <a:p>
            <a:r>
              <a:rPr lang="en-US" dirty="0"/>
              <a:t>■ A. </a:t>
            </a:r>
            <a:r>
              <a:rPr lang="en-US" dirty="0" smtClean="0"/>
              <a:t>Directions: Distinguishing </a:t>
            </a:r>
            <a:r>
              <a:rPr lang="en-US" dirty="0"/>
              <a:t>Between Verbs in Past and Present Tense </a:t>
            </a:r>
            <a:endParaRPr lang="en-US" dirty="0" smtClean="0"/>
          </a:p>
          <a:p>
            <a:r>
              <a:rPr lang="en-US" sz="2400" b="1" dirty="0" smtClean="0">
                <a:solidFill>
                  <a:srgbClr val="FF0000"/>
                </a:solidFill>
              </a:rPr>
              <a:t>Read </a:t>
            </a:r>
            <a:r>
              <a:rPr lang="en-US" sz="2400" b="1" dirty="0">
                <a:solidFill>
                  <a:srgbClr val="FF0000"/>
                </a:solidFill>
              </a:rPr>
              <a:t>the following paragraph, and </a:t>
            </a:r>
            <a:r>
              <a:rPr lang="en-US" sz="2400" b="1" dirty="0" smtClean="0">
                <a:solidFill>
                  <a:srgbClr val="FF0000"/>
                </a:solidFill>
              </a:rPr>
              <a:t>tell </a:t>
            </a:r>
            <a:r>
              <a:rPr lang="en-US" sz="2400" b="1" dirty="0">
                <a:solidFill>
                  <a:srgbClr val="FF0000"/>
                </a:solidFill>
              </a:rPr>
              <a:t>whether each numbered, underlined verb is written in the </a:t>
            </a:r>
            <a:r>
              <a:rPr lang="en-US" sz="2400" b="1" u="sng" dirty="0">
                <a:solidFill>
                  <a:srgbClr val="FF0000"/>
                </a:solidFill>
              </a:rPr>
              <a:t>present tense </a:t>
            </a:r>
            <a:r>
              <a:rPr lang="en-US" sz="2400" b="1" dirty="0">
                <a:solidFill>
                  <a:srgbClr val="FF0000"/>
                </a:solidFill>
              </a:rPr>
              <a:t>or in the </a:t>
            </a:r>
            <a:r>
              <a:rPr lang="en-US" sz="2400" b="1" u="sng" dirty="0">
                <a:solidFill>
                  <a:srgbClr val="FF0000"/>
                </a:solidFill>
              </a:rPr>
              <a:t>past tense</a:t>
            </a:r>
            <a:r>
              <a:rPr lang="en-US" sz="2400" b="1" dirty="0">
                <a:solidFill>
                  <a:srgbClr val="FF0000"/>
                </a:solidFill>
              </a:rPr>
              <a:t>. </a:t>
            </a:r>
          </a:p>
        </p:txBody>
      </p:sp>
      <p:sp>
        <p:nvSpPr>
          <p:cNvPr id="5" name="Rectangle 4"/>
          <p:cNvSpPr/>
          <p:nvPr/>
        </p:nvSpPr>
        <p:spPr>
          <a:xfrm>
            <a:off x="1004552" y="4329695"/>
            <a:ext cx="10985679" cy="2308324"/>
          </a:xfrm>
          <a:prstGeom prst="rect">
            <a:avLst/>
          </a:prstGeom>
        </p:spPr>
        <p:txBody>
          <a:bodyPr wrap="square">
            <a:spAutoFit/>
          </a:bodyPr>
          <a:lstStyle/>
          <a:p>
            <a:pPr>
              <a:lnSpc>
                <a:spcPct val="150000"/>
              </a:lnSpc>
            </a:pPr>
            <a:r>
              <a:rPr lang="en-US" sz="3200" dirty="0"/>
              <a:t>Fish, flowers, and landscapes (</a:t>
            </a:r>
            <a:r>
              <a:rPr lang="en-US" sz="3200" dirty="0" smtClean="0"/>
              <a:t>1) </a:t>
            </a:r>
            <a:r>
              <a:rPr lang="en-US" sz="3200" u="sng" dirty="0"/>
              <a:t>are </a:t>
            </a:r>
            <a:r>
              <a:rPr lang="en-US" sz="3200" dirty="0"/>
              <a:t>the subjects of paintings by Joseph </a:t>
            </a:r>
            <a:r>
              <a:rPr lang="en-US" sz="3200" dirty="0" err="1"/>
              <a:t>Raffael</a:t>
            </a:r>
            <a:r>
              <a:rPr lang="en-US" sz="3200" dirty="0"/>
              <a:t>, a California painter. </a:t>
            </a:r>
            <a:r>
              <a:rPr lang="en-US" sz="3200" dirty="0" err="1"/>
              <a:t>Raffael</a:t>
            </a:r>
            <a:r>
              <a:rPr lang="en-US" sz="3200" dirty="0"/>
              <a:t> (</a:t>
            </a:r>
            <a:r>
              <a:rPr lang="en-US" sz="3200" dirty="0" smtClean="0"/>
              <a:t>2) </a:t>
            </a:r>
            <a:r>
              <a:rPr lang="en-US" sz="3200" u="sng" dirty="0"/>
              <a:t>experimented</a:t>
            </a:r>
            <a:r>
              <a:rPr lang="en-US" sz="3200" dirty="0"/>
              <a:t> with color and light in many of his works. </a:t>
            </a:r>
            <a:r>
              <a:rPr lang="en-US" sz="3200"/>
              <a:t>(</a:t>
            </a:r>
            <a:r>
              <a:rPr lang="en-US" sz="3200" smtClean="0"/>
              <a:t>3) </a:t>
            </a:r>
            <a:r>
              <a:rPr lang="en-US" sz="3200" u="sng" dirty="0"/>
              <a:t>Examine </a:t>
            </a:r>
            <a:r>
              <a:rPr lang="en-US" sz="3200" dirty="0"/>
              <a:t>his paintings.</a:t>
            </a:r>
          </a:p>
        </p:txBody>
      </p:sp>
    </p:spTree>
    <p:extLst>
      <p:ext uri="{BB962C8B-B14F-4D97-AF65-F5344CB8AC3E}">
        <p14:creationId xmlns:p14="http://schemas.microsoft.com/office/powerpoint/2010/main" val="4205430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and present tense</a:t>
            </a:r>
            <a:endParaRPr lang="en-US" dirty="0"/>
          </a:p>
        </p:txBody>
      </p:sp>
      <p:sp>
        <p:nvSpPr>
          <p:cNvPr id="3" name="Content Placeholder 2"/>
          <p:cNvSpPr>
            <a:spLocks noGrp="1"/>
          </p:cNvSpPr>
          <p:nvPr>
            <p:ph idx="1"/>
          </p:nvPr>
        </p:nvSpPr>
        <p:spPr>
          <a:xfrm>
            <a:off x="1251678" y="1242812"/>
            <a:ext cx="10178322" cy="2311757"/>
          </a:xfrm>
        </p:spPr>
        <p:txBody>
          <a:bodyPr/>
          <a:lstStyle/>
          <a:p>
            <a:r>
              <a:rPr lang="en-US" b="1" dirty="0"/>
              <a:t>Key Information</a:t>
            </a:r>
            <a:r>
              <a:rPr lang="en-US" b="1" dirty="0" smtClean="0"/>
              <a:t>: The </a:t>
            </a:r>
            <a:r>
              <a:rPr lang="en-US" b="1" dirty="0"/>
              <a:t>present tense of a verb names an action that happens regularly. It can also express a general truth. </a:t>
            </a:r>
            <a:endParaRPr lang="en-US" b="1" dirty="0" smtClean="0"/>
          </a:p>
          <a:p>
            <a:pPr marL="0" indent="0">
              <a:buNone/>
            </a:pPr>
            <a:r>
              <a:rPr lang="en-US" dirty="0" smtClean="0"/>
              <a:t>Ex. The </a:t>
            </a:r>
            <a:r>
              <a:rPr lang="en-US" dirty="0"/>
              <a:t>mail arrives at 1:00 P.M. </a:t>
            </a:r>
            <a:endParaRPr lang="en-US" dirty="0" smtClean="0"/>
          </a:p>
          <a:p>
            <a:pPr marL="0" indent="0">
              <a:buNone/>
            </a:pPr>
            <a:r>
              <a:rPr lang="en-US" b="1" dirty="0" smtClean="0"/>
              <a:t>The </a:t>
            </a:r>
            <a:r>
              <a:rPr lang="en-US" b="1" dirty="0"/>
              <a:t>past tense of a verb names an action that already happened. </a:t>
            </a:r>
            <a:endParaRPr lang="en-US" b="1" dirty="0" smtClean="0"/>
          </a:p>
          <a:p>
            <a:pPr marL="0" indent="0">
              <a:buNone/>
            </a:pPr>
            <a:r>
              <a:rPr lang="en-US" dirty="0" smtClean="0"/>
              <a:t>Ex. Yesterday, </a:t>
            </a:r>
            <a:r>
              <a:rPr lang="en-US" dirty="0"/>
              <a:t>the mail arrived late.</a:t>
            </a:r>
          </a:p>
        </p:txBody>
      </p:sp>
      <p:sp>
        <p:nvSpPr>
          <p:cNvPr id="4" name="Rectangle 3"/>
          <p:cNvSpPr/>
          <p:nvPr/>
        </p:nvSpPr>
        <p:spPr>
          <a:xfrm>
            <a:off x="1120463" y="3340251"/>
            <a:ext cx="9569002" cy="646331"/>
          </a:xfrm>
          <a:prstGeom prst="rect">
            <a:avLst/>
          </a:prstGeom>
        </p:spPr>
        <p:txBody>
          <a:bodyPr wrap="square">
            <a:spAutoFit/>
          </a:bodyPr>
          <a:lstStyle/>
          <a:p>
            <a:r>
              <a:rPr lang="en-US" dirty="0">
                <a:solidFill>
                  <a:prstClr val="black"/>
                </a:solidFill>
              </a:rPr>
              <a:t>■ A. </a:t>
            </a:r>
            <a:r>
              <a:rPr lang="en-US" dirty="0" smtClean="0">
                <a:solidFill>
                  <a:prstClr val="black"/>
                </a:solidFill>
              </a:rPr>
              <a:t>Directions: Distinguishing </a:t>
            </a:r>
            <a:r>
              <a:rPr lang="en-US" dirty="0">
                <a:solidFill>
                  <a:prstClr val="black"/>
                </a:solidFill>
              </a:rPr>
              <a:t>Between Verbs in Past and Present Tense Read the following paragraph, and </a:t>
            </a:r>
            <a:r>
              <a:rPr lang="en-US" dirty="0" smtClean="0">
                <a:solidFill>
                  <a:prstClr val="black"/>
                </a:solidFill>
              </a:rPr>
              <a:t>tell </a:t>
            </a:r>
            <a:r>
              <a:rPr lang="en-US" dirty="0">
                <a:solidFill>
                  <a:prstClr val="black"/>
                </a:solidFill>
              </a:rPr>
              <a:t>whether each numbered, underlined verb is written in the </a:t>
            </a:r>
            <a:r>
              <a:rPr lang="en-US" u="sng" dirty="0">
                <a:solidFill>
                  <a:prstClr val="black"/>
                </a:solidFill>
              </a:rPr>
              <a:t>present tense </a:t>
            </a:r>
            <a:r>
              <a:rPr lang="en-US" dirty="0">
                <a:solidFill>
                  <a:prstClr val="black"/>
                </a:solidFill>
              </a:rPr>
              <a:t>or in the </a:t>
            </a:r>
            <a:r>
              <a:rPr lang="en-US" u="sng" dirty="0">
                <a:solidFill>
                  <a:prstClr val="black"/>
                </a:solidFill>
              </a:rPr>
              <a:t>past tense</a:t>
            </a:r>
            <a:r>
              <a:rPr lang="en-US" dirty="0">
                <a:solidFill>
                  <a:prstClr val="black"/>
                </a:solidFill>
              </a:rPr>
              <a:t>. </a:t>
            </a:r>
          </a:p>
        </p:txBody>
      </p:sp>
      <p:sp>
        <p:nvSpPr>
          <p:cNvPr id="5" name="Rectangle 4"/>
          <p:cNvSpPr/>
          <p:nvPr/>
        </p:nvSpPr>
        <p:spPr>
          <a:xfrm>
            <a:off x="1378039" y="3986582"/>
            <a:ext cx="9427336" cy="2243243"/>
          </a:xfrm>
          <a:prstGeom prst="rect">
            <a:avLst/>
          </a:prstGeom>
        </p:spPr>
        <p:txBody>
          <a:bodyPr wrap="square">
            <a:spAutoFit/>
          </a:bodyPr>
          <a:lstStyle/>
          <a:p>
            <a:pPr>
              <a:lnSpc>
                <a:spcPct val="150000"/>
              </a:lnSpc>
            </a:pPr>
            <a:r>
              <a:rPr lang="en-US" sz="2400" dirty="0"/>
              <a:t>They (4.) </a:t>
            </a:r>
            <a:r>
              <a:rPr lang="en-US" sz="2400" u="sng" dirty="0"/>
              <a:t>have</a:t>
            </a:r>
            <a:r>
              <a:rPr lang="en-US" sz="2400" dirty="0"/>
              <a:t> very bright colors. In the painting Joseph and Reuben, which he (5.) </a:t>
            </a:r>
            <a:r>
              <a:rPr lang="en-US" sz="2400" u="sng" dirty="0"/>
              <a:t>painted </a:t>
            </a:r>
            <a:r>
              <a:rPr lang="en-US" sz="2400" dirty="0"/>
              <a:t>in 1984, </a:t>
            </a:r>
            <a:r>
              <a:rPr lang="en-US" sz="2400" dirty="0" err="1"/>
              <a:t>Raffael</a:t>
            </a:r>
            <a:r>
              <a:rPr lang="en-US" sz="2400" dirty="0"/>
              <a:t> (6.) </a:t>
            </a:r>
            <a:r>
              <a:rPr lang="en-US" sz="2400" u="sng" dirty="0"/>
              <a:t>used</a:t>
            </a:r>
            <a:r>
              <a:rPr lang="en-US" sz="2400" dirty="0"/>
              <a:t> a strong contrast between darkness and light. This technique (7.)</a:t>
            </a:r>
            <a:r>
              <a:rPr lang="en-US" sz="2400" u="sng" dirty="0"/>
              <a:t> is </a:t>
            </a:r>
            <a:r>
              <a:rPr lang="en-US" sz="2400" dirty="0"/>
              <a:t>different from that in his other paintings. It (8.) </a:t>
            </a:r>
            <a:r>
              <a:rPr lang="en-US" sz="2400" u="sng" dirty="0"/>
              <a:t>gives</a:t>
            </a:r>
            <a:r>
              <a:rPr lang="en-US" sz="2400" dirty="0"/>
              <a:t> the painting the look of a snapshot.</a:t>
            </a:r>
            <a:endParaRPr lang="en-US" sz="2400" dirty="0">
              <a:solidFill>
                <a:prstClr val="black"/>
              </a:solidFill>
            </a:endParaRPr>
          </a:p>
        </p:txBody>
      </p:sp>
    </p:spTree>
    <p:extLst>
      <p:ext uri="{BB962C8B-B14F-4D97-AF65-F5344CB8AC3E}">
        <p14:creationId xmlns:p14="http://schemas.microsoft.com/office/powerpoint/2010/main" val="27887988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and present tense</a:t>
            </a:r>
            <a:endParaRPr lang="en-US" dirty="0"/>
          </a:p>
        </p:txBody>
      </p:sp>
      <p:sp>
        <p:nvSpPr>
          <p:cNvPr id="3" name="Content Placeholder 2"/>
          <p:cNvSpPr>
            <a:spLocks noGrp="1"/>
          </p:cNvSpPr>
          <p:nvPr>
            <p:ph idx="1"/>
          </p:nvPr>
        </p:nvSpPr>
        <p:spPr>
          <a:xfrm>
            <a:off x="1251678" y="1242812"/>
            <a:ext cx="10178322" cy="2311757"/>
          </a:xfrm>
        </p:spPr>
        <p:txBody>
          <a:bodyPr/>
          <a:lstStyle/>
          <a:p>
            <a:r>
              <a:rPr lang="en-US" b="1" dirty="0"/>
              <a:t>Key Information</a:t>
            </a:r>
            <a:r>
              <a:rPr lang="en-US" b="1" dirty="0" smtClean="0"/>
              <a:t>: The </a:t>
            </a:r>
            <a:r>
              <a:rPr lang="en-US" b="1" dirty="0"/>
              <a:t>present tense of a verb names an action that happens regularly. It can also express a general truth. </a:t>
            </a:r>
            <a:endParaRPr lang="en-US" b="1" dirty="0" smtClean="0"/>
          </a:p>
          <a:p>
            <a:pPr marL="0" indent="0">
              <a:buNone/>
            </a:pPr>
            <a:r>
              <a:rPr lang="en-US" dirty="0" smtClean="0"/>
              <a:t>Ex. The </a:t>
            </a:r>
            <a:r>
              <a:rPr lang="en-US" dirty="0"/>
              <a:t>mail arrives at 1:00 P.M. </a:t>
            </a:r>
            <a:endParaRPr lang="en-US" dirty="0" smtClean="0"/>
          </a:p>
          <a:p>
            <a:pPr marL="0" indent="0">
              <a:buNone/>
            </a:pPr>
            <a:r>
              <a:rPr lang="en-US" b="1" dirty="0" smtClean="0"/>
              <a:t>The </a:t>
            </a:r>
            <a:r>
              <a:rPr lang="en-US" b="1" dirty="0"/>
              <a:t>past tense of a verb names an action that already happened. </a:t>
            </a:r>
            <a:endParaRPr lang="en-US" b="1" dirty="0" smtClean="0"/>
          </a:p>
          <a:p>
            <a:pPr marL="0" indent="0">
              <a:buNone/>
            </a:pPr>
            <a:r>
              <a:rPr lang="en-US" dirty="0" smtClean="0"/>
              <a:t>Ex. Yesterday, </a:t>
            </a:r>
            <a:r>
              <a:rPr lang="en-US" dirty="0"/>
              <a:t>the mail arrived late.</a:t>
            </a:r>
          </a:p>
        </p:txBody>
      </p:sp>
      <p:sp>
        <p:nvSpPr>
          <p:cNvPr id="8" name="TextBox 7"/>
          <p:cNvSpPr txBox="1"/>
          <p:nvPr/>
        </p:nvSpPr>
        <p:spPr>
          <a:xfrm>
            <a:off x="1068947" y="3322749"/>
            <a:ext cx="9762186" cy="1200329"/>
          </a:xfrm>
          <a:prstGeom prst="rect">
            <a:avLst/>
          </a:prstGeom>
          <a:noFill/>
        </p:spPr>
        <p:txBody>
          <a:bodyPr wrap="square" rtlCol="0">
            <a:spAutoFit/>
          </a:bodyPr>
          <a:lstStyle/>
          <a:p>
            <a:r>
              <a:rPr lang="en-US" b="1" dirty="0"/>
              <a:t>B. Writing Verbs in Present and Past Tenses </a:t>
            </a:r>
            <a:endParaRPr lang="en-US" b="1" dirty="0" smtClean="0"/>
          </a:p>
          <a:p>
            <a:endParaRPr lang="en-US" b="1" dirty="0" smtClean="0"/>
          </a:p>
          <a:p>
            <a:r>
              <a:rPr lang="en-US" b="1" dirty="0" smtClean="0"/>
              <a:t>Directions: Write two sentences </a:t>
            </a:r>
            <a:r>
              <a:rPr lang="en-US" b="1" dirty="0"/>
              <a:t>each for the verbs jump and walk. Follow the guidelines in parentheses.</a:t>
            </a:r>
          </a:p>
        </p:txBody>
      </p:sp>
      <p:sp>
        <p:nvSpPr>
          <p:cNvPr id="9" name="TextBox 8"/>
          <p:cNvSpPr txBox="1"/>
          <p:nvPr/>
        </p:nvSpPr>
        <p:spPr>
          <a:xfrm>
            <a:off x="1609859" y="4572000"/>
            <a:ext cx="6078828" cy="1477328"/>
          </a:xfrm>
          <a:prstGeom prst="rect">
            <a:avLst/>
          </a:prstGeom>
          <a:noFill/>
        </p:spPr>
        <p:txBody>
          <a:bodyPr wrap="square" rtlCol="0">
            <a:spAutoFit/>
          </a:bodyPr>
          <a:lstStyle/>
          <a:p>
            <a:pPr marL="342900" indent="-342900">
              <a:buAutoNum type="arabicPeriod"/>
            </a:pPr>
            <a:r>
              <a:rPr lang="en-US" dirty="0" smtClean="0"/>
              <a:t>Present tense (jump)</a:t>
            </a:r>
          </a:p>
          <a:p>
            <a:pPr marL="342900" indent="-342900">
              <a:buAutoNum type="arabicPeriod"/>
            </a:pPr>
            <a:r>
              <a:rPr lang="en-US" dirty="0" smtClean="0"/>
              <a:t>Past tense (jump)</a:t>
            </a:r>
          </a:p>
          <a:p>
            <a:pPr marL="342900" indent="-342900">
              <a:buAutoNum type="arabicPeriod"/>
            </a:pPr>
            <a:r>
              <a:rPr lang="en-US" dirty="0" smtClean="0"/>
              <a:t>Present tense (walk)</a:t>
            </a:r>
          </a:p>
          <a:p>
            <a:pPr marL="342900" indent="-342900">
              <a:buAutoNum type="arabicPeriod"/>
            </a:pPr>
            <a:r>
              <a:rPr lang="en-US" dirty="0" smtClean="0"/>
              <a:t>Past tense (walk)</a:t>
            </a:r>
          </a:p>
          <a:p>
            <a:pPr marL="342900" indent="-342900">
              <a:buAutoNum type="arabicPeriod"/>
            </a:pPr>
            <a:endParaRPr lang="en-US" dirty="0"/>
          </a:p>
        </p:txBody>
      </p:sp>
    </p:spTree>
    <p:extLst>
      <p:ext uri="{BB962C8B-B14F-4D97-AF65-F5344CB8AC3E}">
        <p14:creationId xmlns:p14="http://schemas.microsoft.com/office/powerpoint/2010/main" val="9141643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verbs and helping verbs</a:t>
            </a:r>
            <a:endParaRPr lang="en-US" dirty="0"/>
          </a:p>
        </p:txBody>
      </p:sp>
      <p:sp>
        <p:nvSpPr>
          <p:cNvPr id="3" name="Content Placeholder 2"/>
          <p:cNvSpPr>
            <a:spLocks noGrp="1"/>
          </p:cNvSpPr>
          <p:nvPr>
            <p:ph idx="1"/>
          </p:nvPr>
        </p:nvSpPr>
        <p:spPr>
          <a:xfrm>
            <a:off x="1251678" y="1255691"/>
            <a:ext cx="10178322" cy="1719329"/>
          </a:xfrm>
        </p:spPr>
        <p:txBody>
          <a:bodyPr/>
          <a:lstStyle/>
          <a:p>
            <a:r>
              <a:rPr lang="en-US" dirty="0"/>
              <a:t>A helping verb helps the main verb tell about an action or make a statement. Common helping verbs </a:t>
            </a:r>
            <a:r>
              <a:rPr lang="en-US" i="1" dirty="0"/>
              <a:t>are be, have, and do</a:t>
            </a:r>
            <a:r>
              <a:rPr lang="en-US" dirty="0"/>
              <a:t>. </a:t>
            </a:r>
            <a:r>
              <a:rPr lang="en-US" dirty="0" smtClean="0"/>
              <a:t> </a:t>
            </a:r>
          </a:p>
          <a:p>
            <a:r>
              <a:rPr lang="en-US" dirty="0" smtClean="0"/>
              <a:t>A </a:t>
            </a:r>
            <a:r>
              <a:rPr lang="en-US" dirty="0"/>
              <a:t>verb phrase consists of one or more helping verbs followed by a main verb. </a:t>
            </a:r>
            <a:endParaRPr lang="en-US" dirty="0" smtClean="0"/>
          </a:p>
          <a:p>
            <a:pPr marL="0" indent="0">
              <a:buNone/>
            </a:pPr>
            <a:r>
              <a:rPr lang="en-US" dirty="0" smtClean="0"/>
              <a:t>Ex. They </a:t>
            </a:r>
            <a:r>
              <a:rPr lang="en-US" i="1" dirty="0"/>
              <a:t>are running </a:t>
            </a:r>
            <a:r>
              <a:rPr lang="en-US" dirty="0"/>
              <a:t>together in the race.</a:t>
            </a:r>
          </a:p>
        </p:txBody>
      </p:sp>
      <p:sp>
        <p:nvSpPr>
          <p:cNvPr id="4" name="Rectangle 3"/>
          <p:cNvSpPr/>
          <p:nvPr/>
        </p:nvSpPr>
        <p:spPr>
          <a:xfrm>
            <a:off x="2910626" y="3013398"/>
            <a:ext cx="6516709" cy="646331"/>
          </a:xfrm>
          <a:prstGeom prst="rect">
            <a:avLst/>
          </a:prstGeom>
          <a:ln>
            <a:solidFill>
              <a:schemeClr val="tx2">
                <a:lumMod val="50000"/>
                <a:lumOff val="50000"/>
              </a:schemeClr>
            </a:solidFill>
          </a:ln>
          <a:effectLst>
            <a:glow rad="228600">
              <a:schemeClr val="accent1">
                <a:satMod val="175000"/>
                <a:alpha val="40000"/>
              </a:schemeClr>
            </a:glow>
          </a:effectLst>
        </p:spPr>
        <p:txBody>
          <a:bodyPr wrap="square">
            <a:spAutoFit/>
          </a:bodyPr>
          <a:lstStyle/>
          <a:p>
            <a:r>
              <a:rPr lang="en-US" b="1" dirty="0"/>
              <a:t>■ A. Using Helping Verbs Correctly</a:t>
            </a:r>
          </a:p>
          <a:p>
            <a:r>
              <a:rPr lang="en-US" b="1" dirty="0" smtClean="0"/>
              <a:t>Directions:  Write </a:t>
            </a:r>
            <a:r>
              <a:rPr lang="en-US" b="1" dirty="0"/>
              <a:t>the correct helping verb in parentheses</a:t>
            </a:r>
          </a:p>
        </p:txBody>
      </p:sp>
      <p:sp>
        <p:nvSpPr>
          <p:cNvPr id="5" name="Rectangle 4"/>
          <p:cNvSpPr/>
          <p:nvPr/>
        </p:nvSpPr>
        <p:spPr>
          <a:xfrm>
            <a:off x="1468192" y="3723865"/>
            <a:ext cx="7443988" cy="2797241"/>
          </a:xfrm>
          <a:prstGeom prst="rect">
            <a:avLst/>
          </a:prstGeom>
        </p:spPr>
        <p:txBody>
          <a:bodyPr wrap="square">
            <a:spAutoFit/>
          </a:bodyPr>
          <a:lstStyle/>
          <a:p>
            <a:pPr>
              <a:lnSpc>
                <a:spcPct val="150000"/>
              </a:lnSpc>
            </a:pPr>
            <a:r>
              <a:rPr lang="en-US" sz="2400" dirty="0"/>
              <a:t>1. Wilma (had/have) hoped that we’d go with her.</a:t>
            </a:r>
          </a:p>
          <a:p>
            <a:pPr>
              <a:lnSpc>
                <a:spcPct val="150000"/>
              </a:lnSpc>
            </a:pPr>
            <a:r>
              <a:rPr lang="en-US" sz="2400" dirty="0"/>
              <a:t>2. Some people (are/have) arrived already.</a:t>
            </a:r>
          </a:p>
          <a:p>
            <a:pPr>
              <a:lnSpc>
                <a:spcPct val="150000"/>
              </a:lnSpc>
            </a:pPr>
            <a:r>
              <a:rPr lang="en-US" sz="2400" dirty="0"/>
              <a:t>3. Kids (are/were) lined up around the block yesterday.</a:t>
            </a:r>
          </a:p>
          <a:p>
            <a:pPr>
              <a:lnSpc>
                <a:spcPct val="150000"/>
              </a:lnSpc>
            </a:pPr>
            <a:r>
              <a:rPr lang="en-US" sz="2400" dirty="0"/>
              <a:t>4. The pitcher (is/has) finally arrived to start the game.</a:t>
            </a:r>
          </a:p>
          <a:p>
            <a:pPr>
              <a:lnSpc>
                <a:spcPct val="150000"/>
              </a:lnSpc>
            </a:pPr>
            <a:r>
              <a:rPr lang="en-US" sz="2400" dirty="0"/>
              <a:t>5. The ushers (had/were) already seating the crowd.</a:t>
            </a:r>
          </a:p>
        </p:txBody>
      </p:sp>
    </p:spTree>
    <p:extLst>
      <p:ext uri="{BB962C8B-B14F-4D97-AF65-F5344CB8AC3E}">
        <p14:creationId xmlns:p14="http://schemas.microsoft.com/office/powerpoint/2010/main" val="260175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a:t>
            </a:r>
            <a:endParaRPr lang="en-US" dirty="0"/>
          </a:p>
        </p:txBody>
      </p:sp>
      <p:sp>
        <p:nvSpPr>
          <p:cNvPr id="3" name="Content Placeholder 2"/>
          <p:cNvSpPr>
            <a:spLocks noGrp="1"/>
          </p:cNvSpPr>
          <p:nvPr>
            <p:ph idx="1"/>
          </p:nvPr>
        </p:nvSpPr>
        <p:spPr>
          <a:xfrm>
            <a:off x="1251678" y="2286001"/>
            <a:ext cx="5574125" cy="3593591"/>
          </a:xfrm>
        </p:spPr>
        <p:txBody>
          <a:bodyPr/>
          <a:lstStyle/>
          <a:p>
            <a:r>
              <a:rPr lang="en-US" dirty="0"/>
              <a:t>Directions: For each common noun, write a proper noun. Don’t forget to capitalize</a:t>
            </a:r>
            <a:r>
              <a:rPr lang="en-US" dirty="0" smtClean="0"/>
              <a:t>.</a:t>
            </a:r>
          </a:p>
          <a:p>
            <a:pPr marL="0" indent="0">
              <a:buNone/>
            </a:pPr>
            <a:r>
              <a:rPr lang="en-US" dirty="0" smtClean="0"/>
              <a:t> </a:t>
            </a:r>
            <a:r>
              <a:rPr lang="en-US" dirty="0"/>
              <a:t>_________________ a country in North America</a:t>
            </a:r>
          </a:p>
          <a:p>
            <a:pPr marL="0" indent="0">
              <a:buNone/>
            </a:pPr>
            <a:r>
              <a:rPr lang="en-US" dirty="0" smtClean="0"/>
              <a:t>_________________ </a:t>
            </a:r>
            <a:r>
              <a:rPr lang="en-US" dirty="0"/>
              <a:t>a </a:t>
            </a:r>
            <a:r>
              <a:rPr lang="en-US" dirty="0" smtClean="0"/>
              <a:t>city</a:t>
            </a:r>
          </a:p>
          <a:p>
            <a:pPr marL="0" indent="0">
              <a:buNone/>
            </a:pPr>
            <a:r>
              <a:rPr lang="en-US" dirty="0" smtClean="0"/>
              <a:t>_________________ </a:t>
            </a:r>
            <a:r>
              <a:rPr lang="en-US" dirty="0"/>
              <a:t>a </a:t>
            </a:r>
            <a:r>
              <a:rPr lang="en-US" dirty="0" smtClean="0"/>
              <a:t>lake</a:t>
            </a:r>
          </a:p>
          <a:p>
            <a:pPr marL="0" indent="0">
              <a:buNone/>
            </a:pPr>
            <a:r>
              <a:rPr lang="en-US" dirty="0" smtClean="0"/>
              <a:t>_________________ </a:t>
            </a:r>
            <a:r>
              <a:rPr lang="en-US" dirty="0"/>
              <a:t>a street</a:t>
            </a:r>
          </a:p>
          <a:p>
            <a:pPr marL="0" indent="0">
              <a:buNone/>
            </a:pPr>
            <a:r>
              <a:rPr lang="en-US" dirty="0" smtClean="0"/>
              <a:t>_________________ </a:t>
            </a:r>
            <a:r>
              <a:rPr lang="en-US" dirty="0"/>
              <a:t>a state in the United States</a:t>
            </a:r>
          </a:p>
          <a:p>
            <a:endParaRPr lang="en-US" dirty="0"/>
          </a:p>
        </p:txBody>
      </p:sp>
      <p:sp>
        <p:nvSpPr>
          <p:cNvPr id="5" name="TextBox 4"/>
          <p:cNvSpPr txBox="1"/>
          <p:nvPr/>
        </p:nvSpPr>
        <p:spPr>
          <a:xfrm>
            <a:off x="8075054" y="2691685"/>
            <a:ext cx="2923504" cy="1138773"/>
          </a:xfrm>
          <a:prstGeom prst="rect">
            <a:avLst/>
          </a:prstGeom>
          <a:noFill/>
        </p:spPr>
        <p:txBody>
          <a:bodyPr wrap="square" rtlCol="0">
            <a:spAutoFit/>
          </a:bodyPr>
          <a:lstStyle/>
          <a:p>
            <a:r>
              <a:rPr lang="en-US" dirty="0" smtClean="0">
                <a:solidFill>
                  <a:prstClr val="black"/>
                </a:solidFill>
              </a:rPr>
              <a:t>Ex. _______ an ocean</a:t>
            </a:r>
          </a:p>
          <a:p>
            <a:endParaRPr lang="en-US" dirty="0">
              <a:solidFill>
                <a:prstClr val="black"/>
              </a:solidFill>
            </a:endParaRPr>
          </a:p>
          <a:p>
            <a:r>
              <a:rPr lang="en-US" dirty="0" smtClean="0">
                <a:solidFill>
                  <a:prstClr val="black"/>
                </a:solidFill>
              </a:rPr>
              <a:t>Answer: </a:t>
            </a:r>
            <a:r>
              <a:rPr lang="en-US" sz="3200" dirty="0" smtClean="0">
                <a:solidFill>
                  <a:prstClr val="black"/>
                </a:solidFill>
                <a:latin typeface="Bradley Hand ITC" panose="03070402050302030203" pitchFamily="66" charset="0"/>
              </a:rPr>
              <a:t>Atlantic</a:t>
            </a:r>
            <a:endParaRPr lang="en-US" sz="3200" dirty="0">
              <a:solidFill>
                <a:prstClr val="black"/>
              </a:solidFill>
              <a:latin typeface="Bradley Hand ITC" panose="03070402050302030203" pitchFamily="66" charset="0"/>
            </a:endParaRPr>
          </a:p>
        </p:txBody>
      </p:sp>
    </p:spTree>
    <p:extLst>
      <p:ext uri="{BB962C8B-B14F-4D97-AF65-F5344CB8AC3E}">
        <p14:creationId xmlns:p14="http://schemas.microsoft.com/office/powerpoint/2010/main" val="33403877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511" y="55362"/>
            <a:ext cx="9180209" cy="873306"/>
          </a:xfrm>
        </p:spPr>
        <p:txBody>
          <a:bodyPr/>
          <a:lstStyle/>
          <a:p>
            <a:r>
              <a:rPr lang="en-US" dirty="0" smtClean="0"/>
              <a:t>Main verbs and helping verbs</a:t>
            </a:r>
            <a:endParaRPr lang="en-US" dirty="0"/>
          </a:p>
        </p:txBody>
      </p:sp>
      <p:sp>
        <p:nvSpPr>
          <p:cNvPr id="3" name="Content Placeholder 2"/>
          <p:cNvSpPr>
            <a:spLocks noGrp="1"/>
          </p:cNvSpPr>
          <p:nvPr>
            <p:ph idx="1"/>
          </p:nvPr>
        </p:nvSpPr>
        <p:spPr>
          <a:xfrm>
            <a:off x="1277435" y="928668"/>
            <a:ext cx="10178322" cy="1719329"/>
          </a:xfrm>
        </p:spPr>
        <p:txBody>
          <a:bodyPr/>
          <a:lstStyle/>
          <a:p>
            <a:r>
              <a:rPr lang="en-US" dirty="0"/>
              <a:t>A helping verb helps the main verb tell about an action or make a statement. Common helping verbs </a:t>
            </a:r>
            <a:r>
              <a:rPr lang="en-US" i="1" dirty="0"/>
              <a:t>are be, have, and do</a:t>
            </a:r>
            <a:r>
              <a:rPr lang="en-US" dirty="0"/>
              <a:t>. </a:t>
            </a:r>
            <a:r>
              <a:rPr lang="en-US" dirty="0" smtClean="0"/>
              <a:t> </a:t>
            </a:r>
          </a:p>
          <a:p>
            <a:r>
              <a:rPr lang="en-US" dirty="0" smtClean="0"/>
              <a:t>A </a:t>
            </a:r>
            <a:r>
              <a:rPr lang="en-US" dirty="0"/>
              <a:t>verb phrase consists of one or more helping verbs followed by a main verb. </a:t>
            </a:r>
            <a:endParaRPr lang="en-US" dirty="0" smtClean="0"/>
          </a:p>
          <a:p>
            <a:pPr marL="0" indent="0">
              <a:buNone/>
            </a:pPr>
            <a:r>
              <a:rPr lang="en-US" dirty="0" smtClean="0"/>
              <a:t>Ex. They </a:t>
            </a:r>
            <a:r>
              <a:rPr lang="en-US" i="1" dirty="0"/>
              <a:t>are running </a:t>
            </a:r>
            <a:r>
              <a:rPr lang="en-US" dirty="0"/>
              <a:t>together in the race.</a:t>
            </a:r>
          </a:p>
        </p:txBody>
      </p:sp>
      <p:sp>
        <p:nvSpPr>
          <p:cNvPr id="4" name="Rectangle 3"/>
          <p:cNvSpPr/>
          <p:nvPr/>
        </p:nvSpPr>
        <p:spPr>
          <a:xfrm>
            <a:off x="1047621" y="2647997"/>
            <a:ext cx="10637949" cy="1938992"/>
          </a:xfrm>
          <a:prstGeom prst="rect">
            <a:avLst/>
          </a:prstGeom>
          <a:ln>
            <a:solidFill>
              <a:schemeClr val="tx2">
                <a:lumMod val="50000"/>
                <a:lumOff val="50000"/>
              </a:schemeClr>
            </a:solidFill>
          </a:ln>
          <a:effectLst>
            <a:glow rad="228600">
              <a:schemeClr val="accent1">
                <a:satMod val="175000"/>
                <a:alpha val="40000"/>
              </a:schemeClr>
            </a:glow>
          </a:effectLst>
        </p:spPr>
        <p:txBody>
          <a:bodyPr wrap="square">
            <a:spAutoFit/>
          </a:bodyPr>
          <a:lstStyle/>
          <a:p>
            <a:r>
              <a:rPr lang="en-US" sz="2400" dirty="0"/>
              <a:t>■ B. Practice with Helping and Main </a:t>
            </a:r>
            <a:r>
              <a:rPr lang="en-US" sz="2400" dirty="0" smtClean="0"/>
              <a:t>Verbs</a:t>
            </a:r>
          </a:p>
          <a:p>
            <a:r>
              <a:rPr lang="en-US" sz="2400" dirty="0" smtClean="0"/>
              <a:t> </a:t>
            </a:r>
            <a:r>
              <a:rPr lang="en-US" sz="2400" dirty="0"/>
              <a:t>In sentences that are questions, the helping and main verbs of a verb phrase are not placed next to one another. </a:t>
            </a:r>
            <a:r>
              <a:rPr lang="en-US" sz="2400" b="1" dirty="0" smtClean="0"/>
              <a:t>Directions: Re-write </a:t>
            </a:r>
            <a:r>
              <a:rPr lang="en-US" sz="2400" b="1" dirty="0"/>
              <a:t>the following sentences, changing them into questions if they are statements and into statements if they are questions.</a:t>
            </a:r>
            <a:endParaRPr lang="en-US" sz="2400" b="1" dirty="0">
              <a:solidFill>
                <a:prstClr val="black"/>
              </a:solidFill>
            </a:endParaRPr>
          </a:p>
        </p:txBody>
      </p:sp>
      <p:sp>
        <p:nvSpPr>
          <p:cNvPr id="6" name="Rectangle 5"/>
          <p:cNvSpPr/>
          <p:nvPr/>
        </p:nvSpPr>
        <p:spPr>
          <a:xfrm>
            <a:off x="2386885" y="4505350"/>
            <a:ext cx="9435920" cy="2031325"/>
          </a:xfrm>
          <a:prstGeom prst="rect">
            <a:avLst/>
          </a:prstGeom>
        </p:spPr>
        <p:txBody>
          <a:bodyPr wrap="square">
            <a:spAutoFit/>
          </a:bodyPr>
          <a:lstStyle/>
          <a:p>
            <a:pPr>
              <a:lnSpc>
                <a:spcPct val="150000"/>
              </a:lnSpc>
            </a:pPr>
            <a:r>
              <a:rPr lang="en-US" sz="2800" dirty="0" smtClean="0"/>
              <a:t>1. She </a:t>
            </a:r>
            <a:r>
              <a:rPr lang="en-US" sz="2800" dirty="0"/>
              <a:t>has developed all the film I sent her. </a:t>
            </a:r>
            <a:endParaRPr lang="en-US" sz="2800" dirty="0" smtClean="0"/>
          </a:p>
          <a:p>
            <a:pPr>
              <a:lnSpc>
                <a:spcPct val="150000"/>
              </a:lnSpc>
            </a:pPr>
            <a:r>
              <a:rPr lang="en-US" sz="2800" dirty="0" smtClean="0"/>
              <a:t>2.  André </a:t>
            </a:r>
            <a:r>
              <a:rPr lang="en-US" sz="2800" dirty="0"/>
              <a:t>has sat at the same desk all year. </a:t>
            </a:r>
          </a:p>
          <a:p>
            <a:pPr>
              <a:lnSpc>
                <a:spcPct val="150000"/>
              </a:lnSpc>
            </a:pPr>
            <a:r>
              <a:rPr lang="en-US" sz="2800" dirty="0" smtClean="0"/>
              <a:t>3</a:t>
            </a:r>
            <a:r>
              <a:rPr lang="en-US" sz="2800" dirty="0"/>
              <a:t>. Had she joined them before they left for school? </a:t>
            </a:r>
            <a:endParaRPr lang="en-US" sz="2800" dirty="0" smtClean="0"/>
          </a:p>
        </p:txBody>
      </p:sp>
    </p:spTree>
    <p:extLst>
      <p:ext uri="{BB962C8B-B14F-4D97-AF65-F5344CB8AC3E}">
        <p14:creationId xmlns:p14="http://schemas.microsoft.com/office/powerpoint/2010/main" val="15630744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24" y="0"/>
            <a:ext cx="10178322" cy="1492132"/>
          </a:xfrm>
        </p:spPr>
        <p:txBody>
          <a:bodyPr/>
          <a:lstStyle/>
          <a:p>
            <a:r>
              <a:rPr lang="en-US" dirty="0" smtClean="0"/>
              <a:t>adverbs</a:t>
            </a:r>
            <a:endParaRPr lang="en-US" dirty="0"/>
          </a:p>
        </p:txBody>
      </p:sp>
      <p:sp>
        <p:nvSpPr>
          <p:cNvPr id="3" name="Content Placeholder 2"/>
          <p:cNvSpPr>
            <a:spLocks noGrp="1"/>
          </p:cNvSpPr>
          <p:nvPr>
            <p:ph idx="1"/>
          </p:nvPr>
        </p:nvSpPr>
        <p:spPr>
          <a:xfrm>
            <a:off x="1214440" y="746066"/>
            <a:ext cx="10178322" cy="3147335"/>
          </a:xfrm>
        </p:spPr>
        <p:txBody>
          <a:bodyPr>
            <a:normAutofit fontScale="92500" lnSpcReduction="20000"/>
          </a:bodyPr>
          <a:lstStyle/>
          <a:p>
            <a:r>
              <a:rPr lang="en-US" b="1" dirty="0"/>
              <a:t>An adverb is a word that modifies, or describes, a verb, an adjective, or another adverb.</a:t>
            </a:r>
          </a:p>
          <a:p>
            <a:pPr marL="0" indent="0">
              <a:buNone/>
            </a:pPr>
            <a:r>
              <a:rPr lang="en-US" dirty="0" smtClean="0"/>
              <a:t>Ex. The </a:t>
            </a:r>
            <a:r>
              <a:rPr lang="en-US" dirty="0"/>
              <a:t>choir sang too loudly. [modifies </a:t>
            </a:r>
            <a:r>
              <a:rPr lang="en-US" dirty="0" smtClean="0"/>
              <a:t>verb]</a:t>
            </a:r>
          </a:p>
          <a:p>
            <a:pPr marL="0" indent="0">
              <a:buNone/>
            </a:pPr>
            <a:r>
              <a:rPr lang="en-US" dirty="0" smtClean="0"/>
              <a:t>Ex. The </a:t>
            </a:r>
            <a:r>
              <a:rPr lang="en-US" dirty="0"/>
              <a:t>painting was quite old. [modifies adjective]</a:t>
            </a:r>
          </a:p>
          <a:p>
            <a:pPr marL="0" indent="0">
              <a:buNone/>
            </a:pPr>
            <a:r>
              <a:rPr lang="en-US" dirty="0" smtClean="0"/>
              <a:t>Ex. His </a:t>
            </a:r>
            <a:r>
              <a:rPr lang="en-US" dirty="0"/>
              <a:t>paintings were exhibited very rarely. [modifies adverb]</a:t>
            </a:r>
          </a:p>
          <a:p>
            <a:r>
              <a:rPr lang="en-US" b="1" dirty="0"/>
              <a:t>An adverb modifying an adjective or another adverb usually comes before the word it modifies.</a:t>
            </a:r>
          </a:p>
          <a:p>
            <a:r>
              <a:rPr lang="en-US" b="1" dirty="0"/>
              <a:t>When it modifies a verb, it can be in various places in the sentence. Many adverbs are</a:t>
            </a:r>
          </a:p>
          <a:p>
            <a:pPr marL="0" indent="0">
              <a:buNone/>
            </a:pPr>
            <a:r>
              <a:rPr lang="en-US" b="1" dirty="0"/>
              <a:t>formed by adding -</a:t>
            </a:r>
            <a:r>
              <a:rPr lang="en-US" b="1" dirty="0" err="1"/>
              <a:t>ly</a:t>
            </a:r>
            <a:r>
              <a:rPr lang="en-US" b="1" dirty="0"/>
              <a:t> to adjectives, but not all adverbs end in -</a:t>
            </a:r>
            <a:r>
              <a:rPr lang="en-US" b="1" dirty="0" err="1"/>
              <a:t>ly</a:t>
            </a:r>
            <a:r>
              <a:rPr lang="en-US" b="1" dirty="0"/>
              <a:t>.</a:t>
            </a:r>
          </a:p>
          <a:p>
            <a:pPr marL="0" indent="0">
              <a:buNone/>
            </a:pPr>
            <a:r>
              <a:rPr lang="en-US" dirty="0" smtClean="0"/>
              <a:t>Ex. Flowers </a:t>
            </a:r>
            <a:r>
              <a:rPr lang="en-US" dirty="0"/>
              <a:t>were blooming everywhere. It will arrive soon.</a:t>
            </a:r>
          </a:p>
        </p:txBody>
      </p:sp>
      <p:sp>
        <p:nvSpPr>
          <p:cNvPr id="4" name="Rectangle 3"/>
          <p:cNvSpPr/>
          <p:nvPr/>
        </p:nvSpPr>
        <p:spPr>
          <a:xfrm>
            <a:off x="1214440" y="4023799"/>
            <a:ext cx="3437073" cy="1938992"/>
          </a:xfrm>
          <a:prstGeom prst="rect">
            <a:avLst/>
          </a:prstGeom>
        </p:spPr>
        <p:txBody>
          <a:bodyPr wrap="square">
            <a:spAutoFit/>
          </a:bodyPr>
          <a:lstStyle/>
          <a:p>
            <a:pPr marL="342900" indent="-342900">
              <a:buAutoNum type="alphaUcPeriod"/>
            </a:pPr>
            <a:r>
              <a:rPr lang="en-US" sz="2400" b="1" dirty="0" smtClean="0"/>
              <a:t>Identifying </a:t>
            </a:r>
            <a:r>
              <a:rPr lang="en-US" sz="2400" b="1" dirty="0"/>
              <a:t>Adverbs </a:t>
            </a:r>
            <a:endParaRPr lang="en-US" sz="2400" b="1" dirty="0" smtClean="0"/>
          </a:p>
          <a:p>
            <a:r>
              <a:rPr lang="en-US" sz="2400" b="1" dirty="0" smtClean="0"/>
              <a:t>Directions:  Write </a:t>
            </a:r>
            <a:r>
              <a:rPr lang="en-US" sz="2400" b="1" dirty="0"/>
              <a:t>the adverb in each sentence, followed by the word it describes</a:t>
            </a:r>
            <a:r>
              <a:rPr lang="en-US" sz="2400" dirty="0"/>
              <a:t>.</a:t>
            </a:r>
          </a:p>
        </p:txBody>
      </p:sp>
      <p:sp>
        <p:nvSpPr>
          <p:cNvPr id="5" name="Rectangle 4"/>
          <p:cNvSpPr/>
          <p:nvPr/>
        </p:nvSpPr>
        <p:spPr>
          <a:xfrm>
            <a:off x="4718146" y="3685869"/>
            <a:ext cx="6674616" cy="3894399"/>
          </a:xfrm>
          <a:prstGeom prst="rect">
            <a:avLst/>
          </a:prstGeom>
        </p:spPr>
        <p:txBody>
          <a:bodyPr wrap="square">
            <a:spAutoFit/>
          </a:bodyPr>
          <a:lstStyle/>
          <a:p>
            <a:pPr>
              <a:lnSpc>
                <a:spcPct val="150000"/>
              </a:lnSpc>
            </a:pPr>
            <a:r>
              <a:rPr lang="en-US" sz="2800" b="1" dirty="0"/>
              <a:t>1. She was certainly an effective speaker</a:t>
            </a:r>
            <a:r>
              <a:rPr lang="en-US" sz="2800" b="1" dirty="0" smtClean="0"/>
              <a:t>.</a:t>
            </a:r>
            <a:endParaRPr lang="en-US" sz="2800" b="1" dirty="0"/>
          </a:p>
          <a:p>
            <a:pPr>
              <a:lnSpc>
                <a:spcPct val="150000"/>
              </a:lnSpc>
            </a:pPr>
            <a:r>
              <a:rPr lang="en-US" sz="2800" b="1" dirty="0"/>
              <a:t>2. I ran quickly home and told Mother what had happened. </a:t>
            </a:r>
            <a:endParaRPr lang="en-US" sz="2800" b="1" dirty="0" smtClean="0"/>
          </a:p>
          <a:p>
            <a:pPr>
              <a:lnSpc>
                <a:spcPct val="150000"/>
              </a:lnSpc>
            </a:pPr>
            <a:r>
              <a:rPr lang="en-US" sz="2800" b="1" dirty="0" smtClean="0"/>
              <a:t>3</a:t>
            </a:r>
            <a:r>
              <a:rPr lang="en-US" sz="2800" b="1" dirty="0"/>
              <a:t>. An incredibly tall person blocked my view. </a:t>
            </a:r>
          </a:p>
        </p:txBody>
      </p:sp>
    </p:spTree>
    <p:extLst>
      <p:ext uri="{BB962C8B-B14F-4D97-AF65-F5344CB8AC3E}">
        <p14:creationId xmlns:p14="http://schemas.microsoft.com/office/powerpoint/2010/main" val="30782133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adverbs</a:t>
            </a:r>
            <a:endParaRPr lang="en-US" dirty="0"/>
          </a:p>
        </p:txBody>
      </p:sp>
      <p:sp>
        <p:nvSpPr>
          <p:cNvPr id="3" name="Content Placeholder 2"/>
          <p:cNvSpPr>
            <a:spLocks noGrp="1"/>
          </p:cNvSpPr>
          <p:nvPr>
            <p:ph idx="1"/>
          </p:nvPr>
        </p:nvSpPr>
        <p:spPr>
          <a:xfrm>
            <a:off x="1251678" y="1128451"/>
            <a:ext cx="10178322" cy="3147335"/>
          </a:xfrm>
        </p:spPr>
        <p:txBody>
          <a:bodyPr>
            <a:normAutofit fontScale="92500" lnSpcReduction="20000"/>
          </a:bodyPr>
          <a:lstStyle/>
          <a:p>
            <a:r>
              <a:rPr lang="en-US" b="1" dirty="0"/>
              <a:t>An adverb is a word that modifies, or describes, a verb, an adjective, or another adverb.</a:t>
            </a:r>
          </a:p>
          <a:p>
            <a:pPr marL="0" indent="0">
              <a:buNone/>
            </a:pPr>
            <a:r>
              <a:rPr lang="en-US" dirty="0" smtClean="0"/>
              <a:t>Ex. The </a:t>
            </a:r>
            <a:r>
              <a:rPr lang="en-US" dirty="0"/>
              <a:t>choir sang too loudly. [modifies </a:t>
            </a:r>
            <a:r>
              <a:rPr lang="en-US" dirty="0" smtClean="0"/>
              <a:t>verb]</a:t>
            </a:r>
          </a:p>
          <a:p>
            <a:pPr marL="0" indent="0">
              <a:buNone/>
            </a:pPr>
            <a:r>
              <a:rPr lang="en-US" dirty="0" smtClean="0"/>
              <a:t>Ex. The </a:t>
            </a:r>
            <a:r>
              <a:rPr lang="en-US" dirty="0"/>
              <a:t>painting was quite old. [modifies adjective]</a:t>
            </a:r>
          </a:p>
          <a:p>
            <a:pPr marL="0" indent="0">
              <a:buNone/>
            </a:pPr>
            <a:r>
              <a:rPr lang="en-US" dirty="0" smtClean="0"/>
              <a:t>Ex. His </a:t>
            </a:r>
            <a:r>
              <a:rPr lang="en-US" dirty="0"/>
              <a:t>paintings were exhibited very rarely. [modifies adverb]</a:t>
            </a:r>
          </a:p>
          <a:p>
            <a:r>
              <a:rPr lang="en-US" b="1" dirty="0"/>
              <a:t>An adverb modifying an adjective or another adverb usually comes before the word it modifies.</a:t>
            </a:r>
          </a:p>
          <a:p>
            <a:r>
              <a:rPr lang="en-US" b="1" dirty="0"/>
              <a:t>When it modifies a verb, it can be in various places in the sentence. Many adverbs are</a:t>
            </a:r>
          </a:p>
          <a:p>
            <a:pPr marL="0" indent="0">
              <a:buNone/>
            </a:pPr>
            <a:r>
              <a:rPr lang="en-US" b="1" dirty="0"/>
              <a:t>formed by adding -</a:t>
            </a:r>
            <a:r>
              <a:rPr lang="en-US" b="1" dirty="0" err="1"/>
              <a:t>ly</a:t>
            </a:r>
            <a:r>
              <a:rPr lang="en-US" b="1" dirty="0"/>
              <a:t> to adjectives, but not all adverbs end in -</a:t>
            </a:r>
            <a:r>
              <a:rPr lang="en-US" b="1" dirty="0" err="1"/>
              <a:t>ly</a:t>
            </a:r>
            <a:r>
              <a:rPr lang="en-US" b="1" dirty="0"/>
              <a:t>.</a:t>
            </a:r>
          </a:p>
          <a:p>
            <a:pPr marL="0" indent="0">
              <a:buNone/>
            </a:pPr>
            <a:r>
              <a:rPr lang="en-US" dirty="0" smtClean="0"/>
              <a:t>Ex. Flowers </a:t>
            </a:r>
            <a:r>
              <a:rPr lang="en-US" dirty="0"/>
              <a:t>were blooming everywhere. It will arrive soon.</a:t>
            </a:r>
          </a:p>
        </p:txBody>
      </p:sp>
      <p:sp>
        <p:nvSpPr>
          <p:cNvPr id="4" name="Rectangle 3"/>
          <p:cNvSpPr/>
          <p:nvPr/>
        </p:nvSpPr>
        <p:spPr>
          <a:xfrm>
            <a:off x="1457459" y="4275786"/>
            <a:ext cx="9972541" cy="646331"/>
          </a:xfrm>
          <a:prstGeom prst="rect">
            <a:avLst/>
          </a:prstGeom>
          <a:ln>
            <a:solidFill>
              <a:schemeClr val="tx2">
                <a:lumMod val="50000"/>
                <a:lumOff val="50000"/>
              </a:schemeClr>
            </a:solidFill>
          </a:ln>
          <a:effectLst>
            <a:glow rad="228600">
              <a:schemeClr val="accent1">
                <a:satMod val="175000"/>
                <a:alpha val="40000"/>
              </a:schemeClr>
            </a:glow>
          </a:effectLst>
        </p:spPr>
        <p:txBody>
          <a:bodyPr wrap="square">
            <a:spAutoFit/>
          </a:bodyPr>
          <a:lstStyle/>
          <a:p>
            <a:pPr marL="342900" indent="-342900">
              <a:buFontTx/>
              <a:buAutoNum type="alphaUcPeriod"/>
            </a:pPr>
            <a:r>
              <a:rPr lang="en-US" b="1" dirty="0" smtClean="0">
                <a:solidFill>
                  <a:prstClr val="black"/>
                </a:solidFill>
              </a:rPr>
              <a:t>Identifying </a:t>
            </a:r>
            <a:r>
              <a:rPr lang="en-US" b="1" dirty="0">
                <a:solidFill>
                  <a:prstClr val="black"/>
                </a:solidFill>
              </a:rPr>
              <a:t>Adverbs </a:t>
            </a:r>
            <a:endParaRPr lang="en-US" b="1" dirty="0" smtClean="0">
              <a:solidFill>
                <a:prstClr val="black"/>
              </a:solidFill>
            </a:endParaRPr>
          </a:p>
          <a:p>
            <a:r>
              <a:rPr lang="en-US" b="1" dirty="0" smtClean="0">
                <a:solidFill>
                  <a:prstClr val="black"/>
                </a:solidFill>
              </a:rPr>
              <a:t>Directions:  Write </a:t>
            </a:r>
            <a:r>
              <a:rPr lang="en-US" b="1" dirty="0">
                <a:solidFill>
                  <a:prstClr val="black"/>
                </a:solidFill>
              </a:rPr>
              <a:t>the adverb in each sentence, followed by the word it describes</a:t>
            </a:r>
            <a:r>
              <a:rPr lang="en-US" dirty="0">
                <a:solidFill>
                  <a:prstClr val="black"/>
                </a:solidFill>
              </a:rPr>
              <a:t>.</a:t>
            </a:r>
          </a:p>
        </p:txBody>
      </p:sp>
      <p:sp>
        <p:nvSpPr>
          <p:cNvPr id="5" name="Rectangle 4"/>
          <p:cNvSpPr/>
          <p:nvPr/>
        </p:nvSpPr>
        <p:spPr>
          <a:xfrm>
            <a:off x="2361126" y="4987810"/>
            <a:ext cx="8165205" cy="1689245"/>
          </a:xfrm>
          <a:prstGeom prst="rect">
            <a:avLst/>
          </a:prstGeom>
        </p:spPr>
        <p:txBody>
          <a:bodyPr wrap="square">
            <a:spAutoFit/>
          </a:bodyPr>
          <a:lstStyle/>
          <a:p>
            <a:pPr>
              <a:lnSpc>
                <a:spcPct val="150000"/>
              </a:lnSpc>
            </a:pPr>
            <a:r>
              <a:rPr lang="en-US" sz="2400" b="1" dirty="0"/>
              <a:t>4. She carefully chose her words before speaking. </a:t>
            </a:r>
            <a:endParaRPr lang="en-US" sz="2400" b="1" dirty="0" smtClean="0"/>
          </a:p>
          <a:p>
            <a:pPr>
              <a:lnSpc>
                <a:spcPct val="150000"/>
              </a:lnSpc>
            </a:pPr>
            <a:r>
              <a:rPr lang="en-US" sz="2400" b="1" dirty="0" smtClean="0"/>
              <a:t>5</a:t>
            </a:r>
            <a:r>
              <a:rPr lang="en-US" sz="2400" b="1" dirty="0"/>
              <a:t>. Very friendly people are common at our school. </a:t>
            </a:r>
          </a:p>
          <a:p>
            <a:pPr>
              <a:lnSpc>
                <a:spcPct val="150000"/>
              </a:lnSpc>
            </a:pPr>
            <a:r>
              <a:rPr lang="en-US" sz="2400" b="1" dirty="0" smtClean="0"/>
              <a:t>6</a:t>
            </a:r>
            <a:r>
              <a:rPr lang="en-US" sz="2400" b="1" dirty="0"/>
              <a:t>. She was extremely upset about the delay. </a:t>
            </a:r>
            <a:endParaRPr lang="en-US" sz="2400" b="1" dirty="0">
              <a:solidFill>
                <a:prstClr val="black"/>
              </a:solidFill>
            </a:endParaRPr>
          </a:p>
        </p:txBody>
      </p:sp>
    </p:spTree>
    <p:extLst>
      <p:ext uri="{BB962C8B-B14F-4D97-AF65-F5344CB8AC3E}">
        <p14:creationId xmlns:p14="http://schemas.microsoft.com/office/powerpoint/2010/main" val="32254589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adverbs</a:t>
            </a:r>
            <a:endParaRPr lang="en-US" dirty="0"/>
          </a:p>
        </p:txBody>
      </p:sp>
      <p:sp>
        <p:nvSpPr>
          <p:cNvPr id="3" name="Content Placeholder 2"/>
          <p:cNvSpPr>
            <a:spLocks noGrp="1"/>
          </p:cNvSpPr>
          <p:nvPr>
            <p:ph idx="1"/>
          </p:nvPr>
        </p:nvSpPr>
        <p:spPr>
          <a:xfrm>
            <a:off x="1251678" y="1128451"/>
            <a:ext cx="10178322" cy="3147335"/>
          </a:xfrm>
        </p:spPr>
        <p:txBody>
          <a:bodyPr>
            <a:normAutofit fontScale="92500" lnSpcReduction="20000"/>
          </a:bodyPr>
          <a:lstStyle/>
          <a:p>
            <a:r>
              <a:rPr lang="en-US" b="1" dirty="0"/>
              <a:t>An adverb is a word that modifies, or describes, a verb, an adjective, or another adverb.</a:t>
            </a:r>
          </a:p>
          <a:p>
            <a:pPr marL="0" indent="0">
              <a:buNone/>
            </a:pPr>
            <a:r>
              <a:rPr lang="en-US" dirty="0" smtClean="0"/>
              <a:t>Ex. The </a:t>
            </a:r>
            <a:r>
              <a:rPr lang="en-US" dirty="0"/>
              <a:t>choir sang too loudly. [modifies </a:t>
            </a:r>
            <a:r>
              <a:rPr lang="en-US" dirty="0" smtClean="0"/>
              <a:t>verb]</a:t>
            </a:r>
          </a:p>
          <a:p>
            <a:pPr marL="0" indent="0">
              <a:buNone/>
            </a:pPr>
            <a:r>
              <a:rPr lang="en-US" dirty="0" smtClean="0"/>
              <a:t>Ex. The </a:t>
            </a:r>
            <a:r>
              <a:rPr lang="en-US" dirty="0"/>
              <a:t>painting was quite old. [modifies adjective]</a:t>
            </a:r>
          </a:p>
          <a:p>
            <a:pPr marL="0" indent="0">
              <a:buNone/>
            </a:pPr>
            <a:r>
              <a:rPr lang="en-US" dirty="0" smtClean="0"/>
              <a:t>Ex. His </a:t>
            </a:r>
            <a:r>
              <a:rPr lang="en-US" dirty="0"/>
              <a:t>paintings were exhibited very rarely. [modifies adverb]</a:t>
            </a:r>
          </a:p>
          <a:p>
            <a:r>
              <a:rPr lang="en-US" b="1" dirty="0"/>
              <a:t>An adverb modifying an adjective or another adverb usually comes before the word it modifies.</a:t>
            </a:r>
          </a:p>
          <a:p>
            <a:r>
              <a:rPr lang="en-US" b="1" dirty="0"/>
              <a:t>When it modifies a verb, it can be in various places in the sentence. Many adverbs are</a:t>
            </a:r>
          </a:p>
          <a:p>
            <a:pPr marL="0" indent="0">
              <a:buNone/>
            </a:pPr>
            <a:r>
              <a:rPr lang="en-US" b="1" dirty="0"/>
              <a:t>formed by adding -</a:t>
            </a:r>
            <a:r>
              <a:rPr lang="en-US" b="1" dirty="0" err="1"/>
              <a:t>ly</a:t>
            </a:r>
            <a:r>
              <a:rPr lang="en-US" b="1" dirty="0"/>
              <a:t> to adjectives, but not all adverbs end in -</a:t>
            </a:r>
            <a:r>
              <a:rPr lang="en-US" b="1" dirty="0" err="1"/>
              <a:t>ly</a:t>
            </a:r>
            <a:r>
              <a:rPr lang="en-US" b="1" dirty="0"/>
              <a:t>.</a:t>
            </a:r>
          </a:p>
          <a:p>
            <a:pPr marL="0" indent="0">
              <a:buNone/>
            </a:pPr>
            <a:r>
              <a:rPr lang="en-US" dirty="0" smtClean="0"/>
              <a:t>Ex. Flowers </a:t>
            </a:r>
            <a:r>
              <a:rPr lang="en-US" dirty="0"/>
              <a:t>were blooming everywhere. It will arrive soon.</a:t>
            </a:r>
          </a:p>
        </p:txBody>
      </p:sp>
      <p:sp>
        <p:nvSpPr>
          <p:cNvPr id="4" name="Rectangle 3"/>
          <p:cNvSpPr/>
          <p:nvPr/>
        </p:nvSpPr>
        <p:spPr>
          <a:xfrm>
            <a:off x="1154805" y="4275786"/>
            <a:ext cx="6096000" cy="369332"/>
          </a:xfrm>
          <a:prstGeom prst="rect">
            <a:avLst/>
          </a:prstGeom>
        </p:spPr>
        <p:txBody>
          <a:bodyPr>
            <a:spAutoFit/>
          </a:bodyPr>
          <a:lstStyle/>
          <a:p>
            <a:pPr marL="342900" indent="-342900">
              <a:buFontTx/>
              <a:buAutoNum type="alphaUcPeriod"/>
            </a:pPr>
            <a:endParaRPr lang="en-US" dirty="0">
              <a:solidFill>
                <a:prstClr val="black"/>
              </a:solidFill>
            </a:endParaRPr>
          </a:p>
        </p:txBody>
      </p:sp>
      <p:sp>
        <p:nvSpPr>
          <p:cNvPr id="5" name="Rectangle 4"/>
          <p:cNvSpPr/>
          <p:nvPr/>
        </p:nvSpPr>
        <p:spPr>
          <a:xfrm>
            <a:off x="5031346" y="4993295"/>
            <a:ext cx="6096000" cy="499752"/>
          </a:xfrm>
          <a:prstGeom prst="rect">
            <a:avLst/>
          </a:prstGeom>
        </p:spPr>
        <p:txBody>
          <a:bodyPr>
            <a:spAutoFit/>
          </a:bodyPr>
          <a:lstStyle/>
          <a:p>
            <a:pPr>
              <a:lnSpc>
                <a:spcPct val="150000"/>
              </a:lnSpc>
            </a:pPr>
            <a:endParaRPr lang="en-US" sz="2000" dirty="0">
              <a:solidFill>
                <a:prstClr val="black"/>
              </a:solidFill>
            </a:endParaRPr>
          </a:p>
        </p:txBody>
      </p:sp>
    </p:spTree>
    <p:extLst>
      <p:ext uri="{BB962C8B-B14F-4D97-AF65-F5344CB8AC3E}">
        <p14:creationId xmlns:p14="http://schemas.microsoft.com/office/powerpoint/2010/main" val="15779739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909" y="71360"/>
            <a:ext cx="10178322" cy="1492132"/>
          </a:xfrm>
        </p:spPr>
        <p:txBody>
          <a:bodyPr/>
          <a:lstStyle/>
          <a:p>
            <a:r>
              <a:rPr lang="en-US" dirty="0" smtClean="0"/>
              <a:t>adverbs</a:t>
            </a:r>
            <a:endParaRPr lang="en-US" dirty="0"/>
          </a:p>
        </p:txBody>
      </p:sp>
      <p:sp>
        <p:nvSpPr>
          <p:cNvPr id="3" name="Content Placeholder 2"/>
          <p:cNvSpPr>
            <a:spLocks noGrp="1"/>
          </p:cNvSpPr>
          <p:nvPr>
            <p:ph idx="1"/>
          </p:nvPr>
        </p:nvSpPr>
        <p:spPr>
          <a:xfrm>
            <a:off x="1135909" y="646007"/>
            <a:ext cx="10721662" cy="2884867"/>
          </a:xfrm>
        </p:spPr>
        <p:txBody>
          <a:bodyPr>
            <a:noAutofit/>
          </a:bodyPr>
          <a:lstStyle/>
          <a:p>
            <a:r>
              <a:rPr lang="en-US" sz="1800" b="1" dirty="0"/>
              <a:t>An adverb is a word that modifies, or describes, a verb, an adjective, or another adverb.</a:t>
            </a:r>
          </a:p>
          <a:p>
            <a:pPr marL="0" indent="0">
              <a:buNone/>
            </a:pPr>
            <a:r>
              <a:rPr lang="en-US" sz="1800" dirty="0" smtClean="0"/>
              <a:t>Ex. The </a:t>
            </a:r>
            <a:r>
              <a:rPr lang="en-US" sz="1800" dirty="0"/>
              <a:t>choir sang too loudly. [modifies </a:t>
            </a:r>
            <a:r>
              <a:rPr lang="en-US" sz="1800" dirty="0" smtClean="0"/>
              <a:t>verb]</a:t>
            </a:r>
          </a:p>
          <a:p>
            <a:pPr marL="0" indent="0">
              <a:buNone/>
            </a:pPr>
            <a:r>
              <a:rPr lang="en-US" sz="1800" dirty="0" smtClean="0"/>
              <a:t>Ex. The </a:t>
            </a:r>
            <a:r>
              <a:rPr lang="en-US" sz="1800" dirty="0"/>
              <a:t>painting was quite old. [modifies adjective]</a:t>
            </a:r>
          </a:p>
          <a:p>
            <a:pPr marL="0" indent="0">
              <a:buNone/>
            </a:pPr>
            <a:r>
              <a:rPr lang="en-US" sz="1800" dirty="0" smtClean="0"/>
              <a:t>Ex. His </a:t>
            </a:r>
            <a:r>
              <a:rPr lang="en-US" sz="1800" dirty="0"/>
              <a:t>paintings were exhibited very rarely. [modifies adverb]</a:t>
            </a:r>
          </a:p>
          <a:p>
            <a:r>
              <a:rPr lang="en-US" sz="1800" b="1" dirty="0"/>
              <a:t>An adverb modifying an adjective or another adverb usually comes before the word it modifies.</a:t>
            </a:r>
          </a:p>
          <a:p>
            <a:r>
              <a:rPr lang="en-US" sz="1800" b="1" dirty="0"/>
              <a:t>When it modifies a verb, it can be in various places in the sentence. Many adverbs are</a:t>
            </a:r>
          </a:p>
          <a:p>
            <a:pPr marL="0" indent="0">
              <a:buNone/>
            </a:pPr>
            <a:r>
              <a:rPr lang="en-US" sz="1800" b="1" dirty="0"/>
              <a:t>formed by adding -</a:t>
            </a:r>
            <a:r>
              <a:rPr lang="en-US" sz="1800" b="1" dirty="0" err="1"/>
              <a:t>ly</a:t>
            </a:r>
            <a:r>
              <a:rPr lang="en-US" sz="1800" b="1" dirty="0"/>
              <a:t> to adjectives, but not all adverbs end in -</a:t>
            </a:r>
            <a:r>
              <a:rPr lang="en-US" sz="1800" b="1" dirty="0" err="1"/>
              <a:t>ly</a:t>
            </a:r>
            <a:r>
              <a:rPr lang="en-US" sz="1800" b="1" dirty="0"/>
              <a:t>.</a:t>
            </a:r>
          </a:p>
          <a:p>
            <a:pPr marL="0" indent="0">
              <a:buNone/>
            </a:pPr>
            <a:r>
              <a:rPr lang="en-US" sz="1800" dirty="0" smtClean="0"/>
              <a:t>Ex. Flowers </a:t>
            </a:r>
            <a:r>
              <a:rPr lang="en-US" sz="1800" dirty="0"/>
              <a:t>were blooming everywhere. It will arrive soon.</a:t>
            </a:r>
          </a:p>
        </p:txBody>
      </p:sp>
      <p:sp>
        <p:nvSpPr>
          <p:cNvPr id="4" name="Rectangle 3"/>
          <p:cNvSpPr/>
          <p:nvPr/>
        </p:nvSpPr>
        <p:spPr>
          <a:xfrm>
            <a:off x="1367447" y="3782355"/>
            <a:ext cx="8716711" cy="646331"/>
          </a:xfrm>
          <a:prstGeom prst="rect">
            <a:avLst/>
          </a:prstGeom>
          <a:ln>
            <a:solidFill>
              <a:schemeClr val="tx2">
                <a:lumMod val="75000"/>
                <a:lumOff val="25000"/>
              </a:schemeClr>
            </a:solidFill>
          </a:ln>
          <a:effectLst>
            <a:glow rad="228600">
              <a:schemeClr val="accent1">
                <a:satMod val="175000"/>
                <a:alpha val="40000"/>
              </a:schemeClr>
            </a:glow>
          </a:effectLst>
        </p:spPr>
        <p:txBody>
          <a:bodyPr wrap="square">
            <a:spAutoFit/>
          </a:bodyPr>
          <a:lstStyle/>
          <a:p>
            <a:pPr algn="ctr"/>
            <a:r>
              <a:rPr lang="en-US" b="1" dirty="0" smtClean="0"/>
              <a:t>	B</a:t>
            </a:r>
            <a:r>
              <a:rPr lang="en-US" b="1" dirty="0"/>
              <a:t>. Writing Adverbs </a:t>
            </a:r>
            <a:endParaRPr lang="en-US" b="1" dirty="0" smtClean="0"/>
          </a:p>
          <a:p>
            <a:pPr algn="ctr"/>
            <a:r>
              <a:rPr lang="en-US" b="1" dirty="0" smtClean="0">
                <a:solidFill>
                  <a:srgbClr val="FF0000"/>
                </a:solidFill>
              </a:rPr>
              <a:t>Directions: </a:t>
            </a:r>
            <a:r>
              <a:rPr lang="en-US" b="1" dirty="0" smtClean="0"/>
              <a:t>Rewrite </a:t>
            </a:r>
            <a:r>
              <a:rPr lang="en-US" b="1" dirty="0"/>
              <a:t>the following sentences, adding at least one adverb to each.</a:t>
            </a:r>
            <a:endParaRPr lang="en-US" b="1" dirty="0">
              <a:solidFill>
                <a:prstClr val="black"/>
              </a:solidFill>
            </a:endParaRPr>
          </a:p>
        </p:txBody>
      </p:sp>
      <p:sp>
        <p:nvSpPr>
          <p:cNvPr id="6" name="Rectangle 5"/>
          <p:cNvSpPr/>
          <p:nvPr/>
        </p:nvSpPr>
        <p:spPr>
          <a:xfrm>
            <a:off x="1906073" y="4428686"/>
            <a:ext cx="9807262" cy="2308324"/>
          </a:xfrm>
          <a:prstGeom prst="rect">
            <a:avLst/>
          </a:prstGeom>
        </p:spPr>
        <p:txBody>
          <a:bodyPr wrap="square">
            <a:spAutoFit/>
          </a:bodyPr>
          <a:lstStyle/>
          <a:p>
            <a:pPr marL="342900" indent="-342900">
              <a:lnSpc>
                <a:spcPct val="150000"/>
              </a:lnSpc>
              <a:buAutoNum type="arabicPeriod"/>
            </a:pPr>
            <a:r>
              <a:rPr lang="en-US" sz="3200" dirty="0" smtClean="0"/>
              <a:t>The </a:t>
            </a:r>
            <a:r>
              <a:rPr lang="en-US" sz="3200" dirty="0"/>
              <a:t>team ran to the door of the gym. </a:t>
            </a:r>
            <a:endParaRPr lang="en-US" sz="3200" dirty="0" smtClean="0"/>
          </a:p>
          <a:p>
            <a:pPr>
              <a:lnSpc>
                <a:spcPct val="150000"/>
              </a:lnSpc>
            </a:pPr>
            <a:r>
              <a:rPr lang="en-US" sz="3200" dirty="0" smtClean="0"/>
              <a:t>2. </a:t>
            </a:r>
            <a:r>
              <a:rPr lang="en-US" sz="3200" dirty="0"/>
              <a:t>She spoke, and everyone listened to her </a:t>
            </a:r>
            <a:r>
              <a:rPr lang="en-US" sz="3200" dirty="0" smtClean="0"/>
              <a:t>ideas. </a:t>
            </a:r>
          </a:p>
          <a:p>
            <a:pPr>
              <a:lnSpc>
                <a:spcPct val="150000"/>
              </a:lnSpc>
            </a:pPr>
            <a:r>
              <a:rPr lang="en-US" sz="3200" dirty="0" smtClean="0"/>
              <a:t>3</a:t>
            </a:r>
            <a:r>
              <a:rPr lang="en-US" sz="3200" dirty="0"/>
              <a:t>. They sat down to dinner and refused </a:t>
            </a:r>
            <a:r>
              <a:rPr lang="en-US" sz="3200" dirty="0" smtClean="0"/>
              <a:t>dessert.</a:t>
            </a:r>
            <a:endParaRPr lang="en-US" sz="3200" dirty="0"/>
          </a:p>
        </p:txBody>
      </p:sp>
    </p:spTree>
    <p:extLst>
      <p:ext uri="{BB962C8B-B14F-4D97-AF65-F5344CB8AC3E}">
        <p14:creationId xmlns:p14="http://schemas.microsoft.com/office/powerpoint/2010/main" val="32534934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adverbs</a:t>
            </a:r>
            <a:endParaRPr lang="en-US" dirty="0"/>
          </a:p>
        </p:txBody>
      </p:sp>
      <p:sp>
        <p:nvSpPr>
          <p:cNvPr id="3" name="Content Placeholder 2"/>
          <p:cNvSpPr>
            <a:spLocks noGrp="1"/>
          </p:cNvSpPr>
          <p:nvPr>
            <p:ph idx="1"/>
          </p:nvPr>
        </p:nvSpPr>
        <p:spPr>
          <a:xfrm>
            <a:off x="1251678" y="1128451"/>
            <a:ext cx="10178322" cy="2516270"/>
          </a:xfrm>
        </p:spPr>
        <p:txBody>
          <a:bodyPr>
            <a:normAutofit fontScale="77500" lnSpcReduction="20000"/>
          </a:bodyPr>
          <a:lstStyle/>
          <a:p>
            <a:r>
              <a:rPr lang="en-US" b="1" dirty="0"/>
              <a:t>An adverb is a word that modifies, or describes, a verb, an adjective, or another adverb.</a:t>
            </a:r>
          </a:p>
          <a:p>
            <a:pPr marL="0" indent="0">
              <a:buNone/>
            </a:pPr>
            <a:r>
              <a:rPr lang="en-US" dirty="0" smtClean="0"/>
              <a:t>Ex. The </a:t>
            </a:r>
            <a:r>
              <a:rPr lang="en-US" dirty="0"/>
              <a:t>choir sang too loudly. [modifies </a:t>
            </a:r>
            <a:r>
              <a:rPr lang="en-US" dirty="0" smtClean="0"/>
              <a:t>verb]</a:t>
            </a:r>
          </a:p>
          <a:p>
            <a:pPr marL="0" indent="0">
              <a:buNone/>
            </a:pPr>
            <a:r>
              <a:rPr lang="en-US" dirty="0" smtClean="0"/>
              <a:t>Ex. The </a:t>
            </a:r>
            <a:r>
              <a:rPr lang="en-US" dirty="0"/>
              <a:t>painting was quite old. [modifies adjective]</a:t>
            </a:r>
          </a:p>
          <a:p>
            <a:pPr marL="0" indent="0">
              <a:buNone/>
            </a:pPr>
            <a:r>
              <a:rPr lang="en-US" dirty="0" smtClean="0"/>
              <a:t>Ex. His </a:t>
            </a:r>
            <a:r>
              <a:rPr lang="en-US" dirty="0"/>
              <a:t>paintings were exhibited very rarely. [modifies adverb]</a:t>
            </a:r>
          </a:p>
          <a:p>
            <a:r>
              <a:rPr lang="en-US" b="1" dirty="0"/>
              <a:t>An adverb modifying an adjective or another adverb usually comes before the word it modifies.</a:t>
            </a:r>
          </a:p>
          <a:p>
            <a:r>
              <a:rPr lang="en-US" b="1" dirty="0"/>
              <a:t>When it modifies a verb, it can be in various places in the sentence. Many adverbs are</a:t>
            </a:r>
          </a:p>
          <a:p>
            <a:pPr marL="0" indent="0">
              <a:buNone/>
            </a:pPr>
            <a:r>
              <a:rPr lang="en-US" b="1" dirty="0"/>
              <a:t>formed by adding -</a:t>
            </a:r>
            <a:r>
              <a:rPr lang="en-US" b="1" dirty="0" err="1"/>
              <a:t>ly</a:t>
            </a:r>
            <a:r>
              <a:rPr lang="en-US" b="1" dirty="0"/>
              <a:t> to adjectives, but not all adverbs end in -</a:t>
            </a:r>
            <a:r>
              <a:rPr lang="en-US" b="1" dirty="0" err="1"/>
              <a:t>ly</a:t>
            </a:r>
            <a:r>
              <a:rPr lang="en-US" b="1" dirty="0"/>
              <a:t>.</a:t>
            </a:r>
          </a:p>
          <a:p>
            <a:pPr marL="0" indent="0">
              <a:buNone/>
            </a:pPr>
            <a:r>
              <a:rPr lang="en-US" dirty="0" smtClean="0"/>
              <a:t>Ex. Flowers </a:t>
            </a:r>
            <a:r>
              <a:rPr lang="en-US" dirty="0"/>
              <a:t>were blooming everywhere. It will arrive soon.</a:t>
            </a:r>
          </a:p>
        </p:txBody>
      </p:sp>
      <p:sp>
        <p:nvSpPr>
          <p:cNvPr id="4" name="Rectangle 3"/>
          <p:cNvSpPr/>
          <p:nvPr/>
        </p:nvSpPr>
        <p:spPr>
          <a:xfrm>
            <a:off x="935863" y="3644721"/>
            <a:ext cx="10088451" cy="646331"/>
          </a:xfrm>
          <a:prstGeom prst="rect">
            <a:avLst/>
          </a:prstGeom>
        </p:spPr>
        <p:txBody>
          <a:bodyPr wrap="square">
            <a:spAutoFit/>
          </a:bodyPr>
          <a:lstStyle/>
          <a:p>
            <a:r>
              <a:rPr lang="en-US" dirty="0" smtClean="0">
                <a:solidFill>
                  <a:prstClr val="black"/>
                </a:solidFill>
              </a:rPr>
              <a:t>	B</a:t>
            </a:r>
            <a:r>
              <a:rPr lang="en-US" dirty="0">
                <a:solidFill>
                  <a:prstClr val="black"/>
                </a:solidFill>
              </a:rPr>
              <a:t>. Writing Adverbs </a:t>
            </a:r>
            <a:endParaRPr lang="en-US" dirty="0" smtClean="0">
              <a:solidFill>
                <a:prstClr val="black"/>
              </a:solidFill>
            </a:endParaRPr>
          </a:p>
          <a:p>
            <a:r>
              <a:rPr lang="en-US" b="1" dirty="0" smtClean="0">
                <a:solidFill>
                  <a:prstClr val="black"/>
                </a:solidFill>
              </a:rPr>
              <a:t>Directions: Rewrite </a:t>
            </a:r>
            <a:r>
              <a:rPr lang="en-US" b="1" dirty="0">
                <a:solidFill>
                  <a:prstClr val="black"/>
                </a:solidFill>
              </a:rPr>
              <a:t>the following sentences, adding at least one adverb to each.</a:t>
            </a:r>
          </a:p>
        </p:txBody>
      </p:sp>
      <p:sp>
        <p:nvSpPr>
          <p:cNvPr id="6" name="Rectangle 5"/>
          <p:cNvSpPr/>
          <p:nvPr/>
        </p:nvSpPr>
        <p:spPr>
          <a:xfrm>
            <a:off x="3852930" y="4701812"/>
            <a:ext cx="7577070" cy="1135247"/>
          </a:xfrm>
          <a:prstGeom prst="rect">
            <a:avLst/>
          </a:prstGeom>
        </p:spPr>
        <p:txBody>
          <a:bodyPr wrap="square">
            <a:spAutoFit/>
          </a:bodyPr>
          <a:lstStyle/>
          <a:p>
            <a:pPr>
              <a:lnSpc>
                <a:spcPct val="150000"/>
              </a:lnSpc>
            </a:pPr>
            <a:r>
              <a:rPr lang="en-US" sz="2400" dirty="0"/>
              <a:t>4. The dog ambled on its leash, ignoring the path. </a:t>
            </a:r>
            <a:endParaRPr lang="en-US" sz="2400" dirty="0" smtClean="0"/>
          </a:p>
          <a:p>
            <a:pPr>
              <a:lnSpc>
                <a:spcPct val="150000"/>
              </a:lnSpc>
            </a:pPr>
            <a:r>
              <a:rPr lang="en-US" sz="2400" dirty="0" smtClean="0"/>
              <a:t>5</a:t>
            </a:r>
            <a:r>
              <a:rPr lang="en-US" sz="2400" dirty="0"/>
              <a:t>. Our class awaited the results of the test.</a:t>
            </a:r>
            <a:endParaRPr lang="en-US" sz="2400" dirty="0">
              <a:solidFill>
                <a:prstClr val="black"/>
              </a:solidFill>
            </a:endParaRPr>
          </a:p>
        </p:txBody>
      </p:sp>
    </p:spTree>
    <p:extLst>
      <p:ext uri="{BB962C8B-B14F-4D97-AF65-F5344CB8AC3E}">
        <p14:creationId xmlns:p14="http://schemas.microsoft.com/office/powerpoint/2010/main" val="7166890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799030" y="3690237"/>
            <a:ext cx="9083618" cy="646331"/>
          </a:xfrm>
          <a:prstGeom prst="rect">
            <a:avLst/>
          </a:prstGeom>
          <a:ln>
            <a:solidFill>
              <a:schemeClr val="tx1"/>
            </a:solidFill>
          </a:ln>
          <a:effectLst>
            <a:glow rad="228600">
              <a:schemeClr val="accent1">
                <a:satMod val="175000"/>
                <a:alpha val="40000"/>
              </a:schemeClr>
            </a:glow>
          </a:effectLst>
        </p:spPr>
        <p:txBody>
          <a:bodyPr wrap="square">
            <a:spAutoFit/>
          </a:bodyPr>
          <a:lstStyle/>
          <a:p>
            <a:r>
              <a:rPr lang="en-US" dirty="0"/>
              <a:t>A. Identifying Subject and Verb Agreement</a:t>
            </a:r>
          </a:p>
          <a:p>
            <a:r>
              <a:rPr lang="en-US" b="1" dirty="0" smtClean="0"/>
              <a:t>Directions: Re-write the sentence using </a:t>
            </a:r>
            <a:r>
              <a:rPr lang="en-US" b="1" dirty="0"/>
              <a:t>the correct form of the verb in parentheses.</a:t>
            </a:r>
          </a:p>
        </p:txBody>
      </p:sp>
      <p:sp>
        <p:nvSpPr>
          <p:cNvPr id="5" name="Rectangle 4"/>
          <p:cNvSpPr/>
          <p:nvPr/>
        </p:nvSpPr>
        <p:spPr>
          <a:xfrm>
            <a:off x="1456527" y="4612356"/>
            <a:ext cx="9768624" cy="1754326"/>
          </a:xfrm>
          <a:prstGeom prst="rect">
            <a:avLst/>
          </a:prstGeom>
        </p:spPr>
        <p:txBody>
          <a:bodyPr wrap="square">
            <a:spAutoFit/>
          </a:bodyPr>
          <a:lstStyle/>
          <a:p>
            <a:pPr>
              <a:lnSpc>
                <a:spcPct val="150000"/>
              </a:lnSpc>
            </a:pPr>
            <a:r>
              <a:rPr lang="en-US" sz="2400" dirty="0"/>
              <a:t>1. Miguel (plants, plant) many vegetables in his garden.</a:t>
            </a:r>
          </a:p>
          <a:p>
            <a:pPr>
              <a:lnSpc>
                <a:spcPct val="150000"/>
              </a:lnSpc>
            </a:pPr>
            <a:r>
              <a:rPr lang="en-US" sz="2400" dirty="0"/>
              <a:t>2. Stephan and Derek often (helps, help) him care for the garden.</a:t>
            </a:r>
          </a:p>
          <a:p>
            <a:pPr>
              <a:lnSpc>
                <a:spcPct val="150000"/>
              </a:lnSpc>
            </a:pPr>
            <a:r>
              <a:rPr lang="en-US" sz="2400" dirty="0"/>
              <a:t>3. When the plants are ripe, Miguel (chooses, choose) the nicest ones to eat.</a:t>
            </a:r>
          </a:p>
        </p:txBody>
      </p:sp>
    </p:spTree>
    <p:extLst>
      <p:ext uri="{BB962C8B-B14F-4D97-AF65-F5344CB8AC3E}">
        <p14:creationId xmlns:p14="http://schemas.microsoft.com/office/powerpoint/2010/main" val="6195150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084252" y="3414450"/>
            <a:ext cx="7572777" cy="923330"/>
          </a:xfrm>
          <a:prstGeom prst="rect">
            <a:avLst/>
          </a:prstGeom>
        </p:spPr>
        <p:txBody>
          <a:bodyPr wrap="square">
            <a:spAutoFit/>
          </a:bodyPr>
          <a:lstStyle/>
          <a:p>
            <a:r>
              <a:rPr lang="en-US" dirty="0">
                <a:solidFill>
                  <a:prstClr val="black"/>
                </a:solidFill>
              </a:rPr>
              <a:t>A. Identifying Subject and Verb Agreement</a:t>
            </a:r>
          </a:p>
          <a:p>
            <a:r>
              <a:rPr lang="en-US" b="1" dirty="0" smtClean="0">
                <a:solidFill>
                  <a:prstClr val="black"/>
                </a:solidFill>
              </a:rPr>
              <a:t>Directions: Re-write the sentence using </a:t>
            </a:r>
            <a:r>
              <a:rPr lang="en-US" b="1" dirty="0">
                <a:solidFill>
                  <a:prstClr val="black"/>
                </a:solidFill>
              </a:rPr>
              <a:t>the correct form of the verb in parentheses.</a:t>
            </a:r>
          </a:p>
        </p:txBody>
      </p:sp>
      <p:sp>
        <p:nvSpPr>
          <p:cNvPr id="5" name="Rectangle 4"/>
          <p:cNvSpPr/>
          <p:nvPr/>
        </p:nvSpPr>
        <p:spPr>
          <a:xfrm>
            <a:off x="1687133" y="4535083"/>
            <a:ext cx="9897412" cy="1754326"/>
          </a:xfrm>
          <a:prstGeom prst="rect">
            <a:avLst/>
          </a:prstGeom>
        </p:spPr>
        <p:txBody>
          <a:bodyPr wrap="square">
            <a:spAutoFit/>
          </a:bodyPr>
          <a:lstStyle/>
          <a:p>
            <a:pPr>
              <a:lnSpc>
                <a:spcPct val="150000"/>
              </a:lnSpc>
            </a:pPr>
            <a:r>
              <a:rPr lang="en-US" sz="2400" dirty="0"/>
              <a:t>4. Mr. and Mrs. Sanchez (prepares, prepare) delicious meals with his plants. </a:t>
            </a:r>
            <a:endParaRPr lang="en-US" sz="2400" dirty="0" smtClean="0"/>
          </a:p>
          <a:p>
            <a:pPr>
              <a:lnSpc>
                <a:spcPct val="150000"/>
              </a:lnSpc>
            </a:pPr>
            <a:r>
              <a:rPr lang="en-US" sz="2400" dirty="0" smtClean="0"/>
              <a:t>5</a:t>
            </a:r>
            <a:r>
              <a:rPr lang="en-US" sz="2400" dirty="0"/>
              <a:t>. Sandra (grow, grows) flowers and herbs in her garden. </a:t>
            </a:r>
            <a:endParaRPr lang="en-US" sz="2400" dirty="0" smtClean="0"/>
          </a:p>
          <a:p>
            <a:pPr>
              <a:lnSpc>
                <a:spcPct val="150000"/>
              </a:lnSpc>
            </a:pPr>
            <a:r>
              <a:rPr lang="en-US" sz="2400" dirty="0" smtClean="0"/>
              <a:t>6</a:t>
            </a:r>
            <a:r>
              <a:rPr lang="en-US" sz="2400" dirty="0"/>
              <a:t>. The flowers (attract, attracts) various butterflies and bees.</a:t>
            </a:r>
            <a:endParaRPr lang="en-US" sz="2400" dirty="0">
              <a:solidFill>
                <a:prstClr val="black"/>
              </a:solidFill>
            </a:endParaRPr>
          </a:p>
        </p:txBody>
      </p:sp>
    </p:spTree>
    <p:extLst>
      <p:ext uri="{BB962C8B-B14F-4D97-AF65-F5344CB8AC3E}">
        <p14:creationId xmlns:p14="http://schemas.microsoft.com/office/powerpoint/2010/main" val="31129300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084252" y="3414450"/>
            <a:ext cx="7572777" cy="923330"/>
          </a:xfrm>
          <a:prstGeom prst="rect">
            <a:avLst/>
          </a:prstGeom>
        </p:spPr>
        <p:txBody>
          <a:bodyPr wrap="square">
            <a:spAutoFit/>
          </a:bodyPr>
          <a:lstStyle/>
          <a:p>
            <a:r>
              <a:rPr lang="en-US" dirty="0">
                <a:solidFill>
                  <a:prstClr val="black"/>
                </a:solidFill>
              </a:rPr>
              <a:t>A. Identifying Subject and Verb Agreement</a:t>
            </a:r>
          </a:p>
          <a:p>
            <a:r>
              <a:rPr lang="en-US" b="1" dirty="0" smtClean="0">
                <a:solidFill>
                  <a:prstClr val="black"/>
                </a:solidFill>
              </a:rPr>
              <a:t>Directions: Re-write the sentence using </a:t>
            </a:r>
            <a:r>
              <a:rPr lang="en-US" b="1" dirty="0">
                <a:solidFill>
                  <a:prstClr val="black"/>
                </a:solidFill>
              </a:rPr>
              <a:t>the correct form of the verb in parentheses.</a:t>
            </a:r>
          </a:p>
        </p:txBody>
      </p:sp>
      <p:sp>
        <p:nvSpPr>
          <p:cNvPr id="5" name="Rectangle 4"/>
          <p:cNvSpPr/>
          <p:nvPr/>
        </p:nvSpPr>
        <p:spPr>
          <a:xfrm>
            <a:off x="1725769" y="4380536"/>
            <a:ext cx="9897412" cy="2308324"/>
          </a:xfrm>
          <a:prstGeom prst="rect">
            <a:avLst/>
          </a:prstGeom>
        </p:spPr>
        <p:txBody>
          <a:bodyPr wrap="square">
            <a:spAutoFit/>
          </a:bodyPr>
          <a:lstStyle/>
          <a:p>
            <a:pPr>
              <a:lnSpc>
                <a:spcPct val="150000"/>
              </a:lnSpc>
            </a:pPr>
            <a:r>
              <a:rPr lang="en-US" sz="2400" dirty="0"/>
              <a:t>7. Sandra’s favorite herbs (is, are) lavender, rosemary, and sage. </a:t>
            </a:r>
            <a:endParaRPr lang="en-US" sz="2400" dirty="0" smtClean="0"/>
          </a:p>
          <a:p>
            <a:pPr>
              <a:lnSpc>
                <a:spcPct val="150000"/>
              </a:lnSpc>
            </a:pPr>
            <a:r>
              <a:rPr lang="en-US" sz="2400" dirty="0" smtClean="0"/>
              <a:t>8</a:t>
            </a:r>
            <a:r>
              <a:rPr lang="en-US" sz="2400" dirty="0"/>
              <a:t>. Mr. and Mrs. Sanchez (use, uses) different herbs from Sandra’s garden when they (cook, cooks). </a:t>
            </a:r>
            <a:endParaRPr lang="en-US" sz="2400" dirty="0" smtClean="0"/>
          </a:p>
          <a:p>
            <a:pPr>
              <a:lnSpc>
                <a:spcPct val="150000"/>
              </a:lnSpc>
            </a:pPr>
            <a:r>
              <a:rPr lang="en-US" sz="2400" dirty="0" smtClean="0"/>
              <a:t>9</a:t>
            </a:r>
            <a:r>
              <a:rPr lang="en-US" sz="2400" dirty="0"/>
              <a:t>. Both Stephan and Derek often (join, joins) the </a:t>
            </a:r>
            <a:r>
              <a:rPr lang="en-US" sz="2400" dirty="0" smtClean="0"/>
              <a:t>Hill’s </a:t>
            </a:r>
            <a:r>
              <a:rPr lang="en-US" sz="2400" dirty="0"/>
              <a:t>for dinner.</a:t>
            </a:r>
            <a:endParaRPr lang="en-US" sz="2400" dirty="0">
              <a:solidFill>
                <a:prstClr val="black"/>
              </a:solidFill>
            </a:endParaRPr>
          </a:p>
        </p:txBody>
      </p:sp>
    </p:spTree>
    <p:extLst>
      <p:ext uri="{BB962C8B-B14F-4D97-AF65-F5344CB8AC3E}">
        <p14:creationId xmlns:p14="http://schemas.microsoft.com/office/powerpoint/2010/main" val="41677464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Subject-verb agreement</a:t>
            </a:r>
            <a:endParaRPr lang="en-US" dirty="0"/>
          </a:p>
        </p:txBody>
      </p:sp>
      <p:sp>
        <p:nvSpPr>
          <p:cNvPr id="3" name="Content Placeholder 2"/>
          <p:cNvSpPr>
            <a:spLocks noGrp="1"/>
          </p:cNvSpPr>
          <p:nvPr>
            <p:ph idx="1"/>
          </p:nvPr>
        </p:nvSpPr>
        <p:spPr>
          <a:xfrm>
            <a:off x="1084252" y="1128451"/>
            <a:ext cx="10178322" cy="2285999"/>
          </a:xfrm>
        </p:spPr>
        <p:txBody>
          <a:bodyPr/>
          <a:lstStyle/>
          <a:p>
            <a:r>
              <a:rPr lang="en-US" dirty="0"/>
              <a:t>Subjects and verbs in sentences must agree in number. </a:t>
            </a:r>
            <a:r>
              <a:rPr lang="en-US" dirty="0" smtClean="0"/>
              <a:t> </a:t>
            </a:r>
            <a:r>
              <a:rPr lang="en-US" b="1" dirty="0" smtClean="0"/>
              <a:t>A </a:t>
            </a:r>
            <a:r>
              <a:rPr lang="en-US" b="1" dirty="0"/>
              <a:t>singular subject calls for a </a:t>
            </a:r>
            <a:r>
              <a:rPr lang="en-US" b="1" dirty="0" smtClean="0"/>
              <a:t>singular form </a:t>
            </a:r>
            <a:r>
              <a:rPr lang="en-US" b="1" dirty="0"/>
              <a:t>of the verb.</a:t>
            </a:r>
            <a:r>
              <a:rPr lang="en-US" dirty="0"/>
              <a:t> </a:t>
            </a:r>
            <a:r>
              <a:rPr lang="en-US" dirty="0" smtClean="0"/>
              <a:t> </a:t>
            </a:r>
            <a:r>
              <a:rPr lang="en-US" b="1" dirty="0" smtClean="0"/>
              <a:t>A </a:t>
            </a:r>
            <a:r>
              <a:rPr lang="en-US" b="1" dirty="0"/>
              <a:t>plural subject calls for a plural form of the verb. Compound </a:t>
            </a:r>
            <a:r>
              <a:rPr lang="en-US" b="1" dirty="0" smtClean="0"/>
              <a:t>subjects require </a:t>
            </a:r>
            <a:r>
              <a:rPr lang="en-US" b="1" dirty="0"/>
              <a:t>either a singular or a plural verb, depending on how the parts of the subjects </a:t>
            </a:r>
            <a:r>
              <a:rPr lang="en-US" b="1" dirty="0" smtClean="0"/>
              <a:t>are joined</a:t>
            </a:r>
            <a:r>
              <a:rPr lang="en-US" b="1" dirty="0"/>
              <a:t>.</a:t>
            </a:r>
          </a:p>
          <a:p>
            <a:r>
              <a:rPr lang="en-US" dirty="0" smtClean="0"/>
              <a:t>Ex. China</a:t>
            </a:r>
            <a:r>
              <a:rPr lang="en-US" dirty="0"/>
              <a:t>, India, and the United States </a:t>
            </a:r>
            <a:r>
              <a:rPr lang="en-US" b="1" i="1" dirty="0"/>
              <a:t>grow</a:t>
            </a:r>
            <a:r>
              <a:rPr lang="en-US" dirty="0"/>
              <a:t> wheat. [plural]</a:t>
            </a:r>
          </a:p>
          <a:p>
            <a:r>
              <a:rPr lang="en-US" dirty="0" smtClean="0"/>
              <a:t>Ex. Neither </a:t>
            </a:r>
            <a:r>
              <a:rPr lang="en-US" dirty="0"/>
              <a:t>Canada nor France </a:t>
            </a:r>
            <a:r>
              <a:rPr lang="en-US" b="1" i="1" dirty="0"/>
              <a:t>grows</a:t>
            </a:r>
            <a:r>
              <a:rPr lang="en-US" dirty="0"/>
              <a:t> as much wheat as India. [singular]</a:t>
            </a:r>
          </a:p>
        </p:txBody>
      </p:sp>
      <p:sp>
        <p:nvSpPr>
          <p:cNvPr id="4" name="Rectangle 3"/>
          <p:cNvSpPr/>
          <p:nvPr/>
        </p:nvSpPr>
        <p:spPr>
          <a:xfrm>
            <a:off x="1084252" y="3414450"/>
            <a:ext cx="7572777" cy="923330"/>
          </a:xfrm>
          <a:prstGeom prst="rect">
            <a:avLst/>
          </a:prstGeom>
        </p:spPr>
        <p:txBody>
          <a:bodyPr wrap="square">
            <a:spAutoFit/>
          </a:bodyPr>
          <a:lstStyle/>
          <a:p>
            <a:r>
              <a:rPr lang="en-US" dirty="0">
                <a:solidFill>
                  <a:prstClr val="black"/>
                </a:solidFill>
              </a:rPr>
              <a:t>A. Identifying Subject and Verb Agreement</a:t>
            </a:r>
          </a:p>
          <a:p>
            <a:r>
              <a:rPr lang="en-US" b="1" dirty="0" smtClean="0">
                <a:solidFill>
                  <a:prstClr val="black"/>
                </a:solidFill>
              </a:rPr>
              <a:t>Directions: Re-write the sentence using </a:t>
            </a:r>
            <a:r>
              <a:rPr lang="en-US" b="1" dirty="0">
                <a:solidFill>
                  <a:prstClr val="black"/>
                </a:solidFill>
              </a:rPr>
              <a:t>the correct form of the verb in parentheses.</a:t>
            </a:r>
          </a:p>
        </p:txBody>
      </p:sp>
      <p:sp>
        <p:nvSpPr>
          <p:cNvPr id="5" name="Rectangle 4"/>
          <p:cNvSpPr/>
          <p:nvPr/>
        </p:nvSpPr>
        <p:spPr>
          <a:xfrm>
            <a:off x="1725769" y="4380536"/>
            <a:ext cx="9897412" cy="1689245"/>
          </a:xfrm>
          <a:prstGeom prst="rect">
            <a:avLst/>
          </a:prstGeom>
        </p:spPr>
        <p:txBody>
          <a:bodyPr wrap="square">
            <a:spAutoFit/>
          </a:bodyPr>
          <a:lstStyle/>
          <a:p>
            <a:pPr marL="457200" indent="-457200">
              <a:lnSpc>
                <a:spcPct val="150000"/>
              </a:lnSpc>
              <a:buAutoNum type="arabicPeriod"/>
            </a:pPr>
            <a:r>
              <a:rPr lang="en-US" sz="2400" dirty="0" smtClean="0"/>
              <a:t>The </a:t>
            </a:r>
            <a:r>
              <a:rPr lang="en-US" sz="2400" dirty="0"/>
              <a:t>clocks on the wall (is, are) set for different time zones. </a:t>
            </a:r>
            <a:endParaRPr lang="en-US" sz="2400" dirty="0" smtClean="0"/>
          </a:p>
          <a:p>
            <a:pPr marL="457200" indent="-457200">
              <a:lnSpc>
                <a:spcPct val="150000"/>
              </a:lnSpc>
              <a:buAutoNum type="arabicPeriod"/>
            </a:pPr>
            <a:r>
              <a:rPr lang="en-US" sz="2400" dirty="0" smtClean="0"/>
              <a:t>2</a:t>
            </a:r>
            <a:r>
              <a:rPr lang="en-US" sz="2400" dirty="0"/>
              <a:t>. Across the field (runs, run) a talented football player. </a:t>
            </a:r>
            <a:endParaRPr lang="en-US" sz="2400" dirty="0" smtClean="0"/>
          </a:p>
          <a:p>
            <a:pPr marL="457200" indent="-457200">
              <a:lnSpc>
                <a:spcPct val="150000"/>
              </a:lnSpc>
              <a:buAutoNum type="arabicPeriod"/>
            </a:pPr>
            <a:r>
              <a:rPr lang="en-US" sz="2400" dirty="0" smtClean="0"/>
              <a:t>3</a:t>
            </a:r>
            <a:r>
              <a:rPr lang="en-US" sz="2400" dirty="0"/>
              <a:t>. There (sits, sit) my favorite park bench.</a:t>
            </a:r>
            <a:endParaRPr lang="en-US" sz="2400" dirty="0">
              <a:solidFill>
                <a:prstClr val="black"/>
              </a:solidFill>
            </a:endParaRPr>
          </a:p>
        </p:txBody>
      </p:sp>
    </p:spTree>
    <p:extLst>
      <p:ext uri="{BB962C8B-B14F-4D97-AF65-F5344CB8AC3E}">
        <p14:creationId xmlns:p14="http://schemas.microsoft.com/office/powerpoint/2010/main" val="2848134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4325</TotalTime>
  <Words>14903</Words>
  <Application>Microsoft Office PowerPoint</Application>
  <PresentationFormat>Widescreen</PresentationFormat>
  <Paragraphs>1381</Paragraphs>
  <Slides>115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115</vt:i4>
      </vt:variant>
    </vt:vector>
  </HeadingPairs>
  <TitlesOfParts>
    <vt:vector size="126" baseType="lpstr">
      <vt:lpstr>Arial</vt:lpstr>
      <vt:lpstr>Arial Rounded MT Bold</vt:lpstr>
      <vt:lpstr>Bernard MT Condensed</vt:lpstr>
      <vt:lpstr>Bradley Hand ITC</vt:lpstr>
      <vt:lpstr>Calibri</vt:lpstr>
      <vt:lpstr>Century Gothic</vt:lpstr>
      <vt:lpstr>Gill Sans MT</vt:lpstr>
      <vt:lpstr>Impact</vt:lpstr>
      <vt:lpstr>Badge</vt:lpstr>
      <vt:lpstr>Office Theme</vt:lpstr>
      <vt:lpstr>Vapor Trail</vt:lpstr>
      <vt:lpstr>Grammar Warm-Ups</vt:lpstr>
      <vt:lpstr>Capitalization</vt:lpstr>
      <vt:lpstr>CApitalization</vt:lpstr>
      <vt:lpstr>Capitalization</vt:lpstr>
      <vt:lpstr>Capitalization #2</vt:lpstr>
      <vt:lpstr>Exit Slip #2</vt:lpstr>
      <vt:lpstr>Capitalization #2</vt:lpstr>
      <vt:lpstr>Capitalization</vt:lpstr>
      <vt:lpstr>Capitalization</vt:lpstr>
      <vt:lpstr>Capitalization</vt:lpstr>
      <vt:lpstr>Capitalization #3</vt:lpstr>
      <vt:lpstr>Capitalization #3</vt:lpstr>
      <vt:lpstr>Capitalization #3</vt:lpstr>
      <vt:lpstr>Capitalization #4</vt:lpstr>
      <vt:lpstr>Capitalization #4</vt:lpstr>
      <vt:lpstr>Capitalization #4</vt:lpstr>
      <vt:lpstr>Capitalization #5</vt:lpstr>
      <vt:lpstr>Capitalization #5</vt:lpstr>
      <vt:lpstr>Capitalization #5</vt:lpstr>
      <vt:lpstr>Capitalization #6 </vt:lpstr>
      <vt:lpstr>Capitalization #6 </vt:lpstr>
      <vt:lpstr>Capitalization #6 </vt:lpstr>
      <vt:lpstr>Capitalization #7</vt:lpstr>
      <vt:lpstr>Capitalization #7</vt:lpstr>
      <vt:lpstr>Capitalization #7</vt:lpstr>
      <vt:lpstr>Capitalization #8 </vt:lpstr>
      <vt:lpstr>Capitalization #8 </vt:lpstr>
      <vt:lpstr>Capitalization #8 </vt:lpstr>
      <vt:lpstr>Capitalization #8 </vt:lpstr>
      <vt:lpstr>Capitalization #9</vt:lpstr>
      <vt:lpstr>Capitalization #9</vt:lpstr>
      <vt:lpstr>Capitalization #9</vt:lpstr>
      <vt:lpstr>Commonly misused words #1</vt:lpstr>
      <vt:lpstr>Commonly misused words #1</vt:lpstr>
      <vt:lpstr>Commonly misused words #1</vt:lpstr>
      <vt:lpstr>Commonly misused words #1</vt:lpstr>
      <vt:lpstr>Commonly misused words #2</vt:lpstr>
      <vt:lpstr>Commonly misused words #2</vt:lpstr>
      <vt:lpstr>Commonly misused words #2</vt:lpstr>
      <vt:lpstr>Commonly misused words #3</vt:lpstr>
      <vt:lpstr>Commonly misused words #3</vt:lpstr>
      <vt:lpstr>Commonly misused words #3</vt:lpstr>
      <vt:lpstr>Commonly misused words #4</vt:lpstr>
      <vt:lpstr>Commonly misused words #4</vt:lpstr>
      <vt:lpstr>Commonly misused words #4</vt:lpstr>
      <vt:lpstr>Commonly misused words #4</vt:lpstr>
      <vt:lpstr>Commonly misused words #4</vt:lpstr>
      <vt:lpstr>Commonly misused words #4</vt:lpstr>
      <vt:lpstr>Commonly misused words #4</vt:lpstr>
      <vt:lpstr>Commonly misused words #4</vt:lpstr>
      <vt:lpstr>Capitalization #10</vt:lpstr>
      <vt:lpstr>Capitalization #10</vt:lpstr>
      <vt:lpstr>Capitalization #10</vt:lpstr>
      <vt:lpstr>Capitalization #11</vt:lpstr>
      <vt:lpstr>Capitalization #11</vt:lpstr>
      <vt:lpstr>Capitalization #11</vt:lpstr>
      <vt:lpstr>Punctuation #1</vt:lpstr>
      <vt:lpstr>Punctuation #1</vt:lpstr>
      <vt:lpstr>Punctuation #1</vt:lpstr>
      <vt:lpstr>Punctuation #1</vt:lpstr>
      <vt:lpstr>Punctuation #1</vt:lpstr>
      <vt:lpstr>Punctuation #2</vt:lpstr>
      <vt:lpstr>Punctuation #2</vt:lpstr>
      <vt:lpstr>Punctuation #2</vt:lpstr>
      <vt:lpstr>Punctuation #2</vt:lpstr>
      <vt:lpstr>Punctuation #1</vt:lpstr>
      <vt:lpstr>Punctuation 12/8/16</vt:lpstr>
      <vt:lpstr>Punctuation #3</vt:lpstr>
      <vt:lpstr>Punctuation #4</vt:lpstr>
      <vt:lpstr>PERFORMANCE TASK</vt:lpstr>
      <vt:lpstr>Collection 2 essay</vt:lpstr>
      <vt:lpstr>Punctuation #4</vt:lpstr>
      <vt:lpstr>Punctuation #6</vt:lpstr>
      <vt:lpstr>Punctuation #6</vt:lpstr>
      <vt:lpstr>Punctuation #6</vt:lpstr>
      <vt:lpstr>Punctuation #7</vt:lpstr>
      <vt:lpstr>Punctuation #7</vt:lpstr>
      <vt:lpstr>Punctuation #7</vt:lpstr>
      <vt:lpstr>Sentences and sentence fragments</vt:lpstr>
      <vt:lpstr>Sentences and sentence fragments</vt:lpstr>
      <vt:lpstr>Sentences and sentence fragments</vt:lpstr>
      <vt:lpstr>Subject verb agreement</vt:lpstr>
      <vt:lpstr>Run-on sentences</vt:lpstr>
      <vt:lpstr>appositives</vt:lpstr>
      <vt:lpstr>appositives</vt:lpstr>
      <vt:lpstr>Past and present tense</vt:lpstr>
      <vt:lpstr>Past and present tense</vt:lpstr>
      <vt:lpstr>Past and present tense</vt:lpstr>
      <vt:lpstr>Main verbs and helping verbs</vt:lpstr>
      <vt:lpstr>Main verbs and helping verbs</vt:lpstr>
      <vt:lpstr>adverbs</vt:lpstr>
      <vt:lpstr>adverbs</vt:lpstr>
      <vt:lpstr>adverbs</vt:lpstr>
      <vt:lpstr>adverbs</vt:lpstr>
      <vt:lpstr>adverbs</vt:lpstr>
      <vt:lpstr>Subject-verb agreement</vt:lpstr>
      <vt:lpstr>Subject-verb agreement</vt:lpstr>
      <vt:lpstr>Subject-verb agreement</vt:lpstr>
      <vt:lpstr>Subject-verb agreement</vt:lpstr>
      <vt:lpstr>Literary Devices in film- The good dinosaur</vt:lpstr>
      <vt:lpstr>PowerPoint Presentation</vt:lpstr>
      <vt:lpstr>Subject-verb agreement</vt:lpstr>
      <vt:lpstr>Subject-verb agreement</vt:lpstr>
      <vt:lpstr>Subject-verb agreement</vt:lpstr>
      <vt:lpstr>Subject-verb agreement</vt:lpstr>
      <vt:lpstr>Troublesome words</vt:lpstr>
      <vt:lpstr>Troublesome words</vt:lpstr>
      <vt:lpstr>Troublesome words</vt:lpstr>
      <vt:lpstr>Troublesome words</vt:lpstr>
      <vt:lpstr>Using quotation marks and italics</vt:lpstr>
      <vt:lpstr>Using quotation marks and italics</vt:lpstr>
      <vt:lpstr>Using quotation marks and italics</vt:lpstr>
      <vt:lpstr>Punctuation #1</vt:lpstr>
      <vt:lpstr>Warm-Up 3/31</vt:lpstr>
      <vt:lpstr>Fresh links @ password: rats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Warm-Ups</dc:title>
  <dc:creator>Knowlton, Michael C.</dc:creator>
  <cp:lastModifiedBy>Knowlton, Michael C.</cp:lastModifiedBy>
  <cp:revision>78</cp:revision>
  <dcterms:created xsi:type="dcterms:W3CDTF">2016-08-18T14:08:29Z</dcterms:created>
  <dcterms:modified xsi:type="dcterms:W3CDTF">2017-03-31T20:20:25Z</dcterms:modified>
</cp:coreProperties>
</file>