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43"/>
  </p:notesMasterIdLst>
  <p:sldIdLst>
    <p:sldId id="256" r:id="rId3"/>
    <p:sldId id="269" r:id="rId4"/>
    <p:sldId id="270" r:id="rId5"/>
    <p:sldId id="281" r:id="rId6"/>
    <p:sldId id="280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94" r:id="rId15"/>
    <p:sldId id="293" r:id="rId16"/>
    <p:sldId id="292" r:id="rId17"/>
    <p:sldId id="291" r:id="rId18"/>
    <p:sldId id="290" r:id="rId19"/>
    <p:sldId id="289" r:id="rId20"/>
    <p:sldId id="297" r:id="rId21"/>
    <p:sldId id="295" r:id="rId22"/>
    <p:sldId id="296" r:id="rId23"/>
    <p:sldId id="298" r:id="rId24"/>
    <p:sldId id="299" r:id="rId25"/>
    <p:sldId id="301" r:id="rId26"/>
    <p:sldId id="300" r:id="rId27"/>
    <p:sldId id="302" r:id="rId28"/>
    <p:sldId id="303" r:id="rId29"/>
    <p:sldId id="304" r:id="rId30"/>
    <p:sldId id="305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274" r:id="rId41"/>
    <p:sldId id="266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594B53-0D60-40A0-BFC2-984431E7CF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71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D52A7-6961-4D0D-BF8E-F22A60058557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2708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40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226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hispanic_hm_pg1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utoUpdateAnimBg="0"/>
      <p:bldP spid="40969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2FC03-A594-4C35-8E51-FE8F992B4939}" type="datetimeFigureOut">
              <a:rPr lang="en-US"/>
              <a:pPr/>
              <a:t>3/26/2018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B7239-82D3-4AEA-A1E2-3FBF8A0A1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E50B1-9D11-4E42-8681-A7C636B1D43A}" type="datetimeFigureOut">
              <a:rPr lang="en-US"/>
              <a:pPr/>
              <a:t>3/26/2018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BECDB-55C0-4311-AD1E-8B08D68BF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32618-4AE5-41CF-A1C7-81268002EEB9}" type="datetimeFigureOut">
              <a:rPr lang="en-US"/>
              <a:pPr/>
              <a:t>3/26/2018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464D7-A24D-41B3-83A7-ABC0AE912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674E5-4237-4D02-9DE3-8F16FF706DE1}" type="datetimeFigureOut">
              <a:rPr lang="en-US"/>
              <a:pPr/>
              <a:t>3/26/2018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D5829-3FF6-4592-82F5-7E4BE69CF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50190-9F2F-42AF-982A-F97D2EEB0AE2}" type="datetimeFigureOut">
              <a:rPr lang="en-US"/>
              <a:pPr/>
              <a:t>3/26/2018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9BC8D-FBDF-4D4C-9663-D407DFA0A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034A7-4CF0-465D-B24E-F980674E4D2F}" type="datetimeFigureOut">
              <a:rPr lang="en-US"/>
              <a:pPr/>
              <a:t>3/26/2018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8FD1D-7BA7-4C3E-A3D1-BAC5A75FC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8985C-F9F2-4860-AA1F-8EE0E8417CD0}" type="datetimeFigureOut">
              <a:rPr lang="en-US"/>
              <a:pPr/>
              <a:t>3/26/2018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87A05-60DF-4E9B-9F33-EC5D06380B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1AD83-92F5-4E0F-9C6B-63E014E6D4ED}" type="datetimeFigureOut">
              <a:rPr lang="en-US"/>
              <a:pPr/>
              <a:t>3/26/2018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4468D-A445-467D-8BDB-7B437CCC17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BA26A-A9FC-493A-967B-CA3680D15388}" type="datetimeFigureOut">
              <a:rPr lang="en-US"/>
              <a:pPr/>
              <a:t>3/26/2018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3451A-665C-4B28-A5CF-6D04A75905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AFE2D-578E-4D39-815D-5EF2757D200D}" type="datetimeFigureOut">
              <a:rPr lang="en-US"/>
              <a:pPr/>
              <a:t>3/26/2018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81F07-5310-4D74-9E1D-BDE9E5F3B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63FF4-6248-4137-8E0D-01BED42FA79B}" type="datetimeFigureOut">
              <a:rPr lang="en-US"/>
              <a:pPr/>
              <a:t>3/26/2018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26E08-CFFA-40AC-9B5D-6ED0A9B68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336C3-E74D-4A01-962E-D9E46A604890}" type="datetimeFigureOut">
              <a:rPr lang="en-US"/>
              <a:pPr/>
              <a:t>3/26/2018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D0635-BFE0-4443-95A6-96F2690AD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ispanic_hm_pg2_V2"/>
          <p:cNvPicPr>
            <a:picLocks noChangeAspect="1" noChangeArrowheads="1"/>
          </p:cNvPicPr>
          <p:nvPr/>
        </p:nvPicPr>
        <p:blipFill>
          <a:blip r:embed="rId15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fld id="{517D68E0-3139-4D31-9678-BF5E9A63B5EB}" type="datetimeFigureOut">
              <a:rPr lang="en-US"/>
              <a:pPr/>
              <a:t>3/26/2018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fld id="{F9D7BE8E-9176-4089-B894-E928AD5D68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Greek and Latin Stem Words</a:t>
            </a:r>
            <a:endParaRPr lang="en-US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"/>
            <a:ext cx="64008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[Avalon Middle School]</a:t>
            </a: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[8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Grade Language Arts]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772400" cy="1066800"/>
          </a:xfrm>
        </p:spPr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VIII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415561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Bio-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life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Auto-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Self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Port-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Carry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Scrib</a:t>
                      </a:r>
                      <a:r>
                        <a:rPr lang="en-US" sz="4400" dirty="0" smtClean="0"/>
                        <a:t>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Write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-logy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science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28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772400" cy="1066800"/>
          </a:xfrm>
        </p:spPr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smtClean="0"/>
              <a:t>List IX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544253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Dict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Say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Cred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Believe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Cent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One</a:t>
                      </a:r>
                      <a:r>
                        <a:rPr lang="en-US" sz="4400" baseline="0" dirty="0" smtClean="0"/>
                        <a:t> hundred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Neo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New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ad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15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</a:t>
            </a:r>
            <a:r>
              <a:rPr lang="en-US" dirty="0"/>
              <a:t>X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249390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Cede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always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Miss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kill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Centri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Center</a:t>
                      </a:r>
                      <a:r>
                        <a:rPr lang="en-US" sz="4400" baseline="0" dirty="0" smtClean="0"/>
                        <a:t> 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Biblio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Book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Anthropo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Man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32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11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803357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Spec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Look</a:t>
                      </a:r>
                      <a:r>
                        <a:rPr lang="en-US" sz="4400" baseline="0" dirty="0" smtClean="0"/>
                        <a:t> 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Homo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same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Micro</a:t>
                      </a:r>
                      <a:r>
                        <a:rPr lang="en-US" sz="4400" baseline="0" dirty="0" smtClean="0"/>
                        <a:t> 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Small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ante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before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rgbClr val="00B050"/>
                          </a:solidFill>
                        </a:rPr>
                        <a:t>circum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around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14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12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890852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Hydro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Water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photo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light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omni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all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com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together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bi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two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13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771423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penta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five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tele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far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vid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look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con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together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dis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away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33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96592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pan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all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Ex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Out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Poly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Many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rgbClr val="00B050"/>
                          </a:solidFill>
                        </a:rPr>
                        <a:t>Equi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Equal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Extra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beyond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67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15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629205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Re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Again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Hypo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Under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Pseudo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False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Inter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Between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Mal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bad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11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16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34140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-</a:t>
                      </a:r>
                      <a:r>
                        <a:rPr lang="en-US" sz="4400" dirty="0" err="1" smtClean="0"/>
                        <a:t>tomy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Cut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Hema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Blood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Proto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First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Post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After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Intro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into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65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17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520948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Phon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Sound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Mono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One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Viv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Life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rgbClr val="00B050"/>
                          </a:solidFill>
                        </a:rPr>
                        <a:t>Mis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Bad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Non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not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77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133284"/>
              </p:ext>
            </p:extLst>
          </p:nvPr>
        </p:nvGraphicFramePr>
        <p:xfrm>
          <a:off x="457200" y="152400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Stem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Definition</a:t>
                      </a:r>
                      <a:endParaRPr lang="en-US" sz="48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Ante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Before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Anti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Against 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Bi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Two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Circum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Around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Com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together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895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18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611274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Morph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Shape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Vest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Clothes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Bene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Good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Pre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Before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Semi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half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8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19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251050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Pond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Weight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Corp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Body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Dorm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Sleep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Sub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Under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Super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over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50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20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918106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Pater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Father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Nov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New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Punct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Point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rgbClr val="00B050"/>
                          </a:solidFill>
                        </a:rPr>
                        <a:t>Sym</a:t>
                      </a:r>
                      <a:r>
                        <a:rPr lang="en-US" sz="44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Together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Tri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three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04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21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406666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Loco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Place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Dox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Opinion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Amphi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both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Un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Not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r>
                        <a:rPr lang="en-US" sz="4400" dirty="0" err="1" smtClean="0">
                          <a:solidFill>
                            <a:srgbClr val="00B050"/>
                          </a:solidFill>
                        </a:rPr>
                        <a:t>archy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government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7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22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365059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Magn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Great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Endo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Within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Phobia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Fear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r>
                        <a:rPr lang="en-US" sz="4400" dirty="0" err="1" smtClean="0">
                          <a:solidFill>
                            <a:srgbClr val="00B050"/>
                          </a:solidFill>
                        </a:rPr>
                        <a:t>cide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Kill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-itis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inflammation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18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23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525593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Ortho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Straight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Ver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True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Matri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mother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Audi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Hear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Auto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self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91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24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059149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Mega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Large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Pop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People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Vita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life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Port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Carry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rgbClr val="00B050"/>
                          </a:solidFill>
                        </a:rPr>
                        <a:t>Scrib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write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5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25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418328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Demo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People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Stereo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Solid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Cogn</a:t>
                      </a:r>
                      <a:r>
                        <a:rPr lang="en-US" sz="4400" dirty="0" smtClean="0"/>
                        <a:t>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knowledge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rgbClr val="00B050"/>
                          </a:solidFill>
                        </a:rPr>
                        <a:t>Hema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Blood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Proto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first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5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26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917597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Alter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Other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Dyna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Power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Chron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Time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Neo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-logy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science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49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27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891592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Hyper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Over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Luna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Moon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Octa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Eight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Bene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Good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Pater </a:t>
                      </a:r>
                      <a:endParaRPr lang="en-US" sz="4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father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73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974612"/>
              </p:ext>
            </p:extLst>
          </p:nvPr>
        </p:nvGraphicFramePr>
        <p:xfrm>
          <a:off x="457200" y="1524000"/>
          <a:ext cx="82296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dirty="0" smtClean="0"/>
                        <a:t>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Together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Dis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Away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Equi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Extra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beyond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474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&amp; LATIN Quarter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700" dirty="0" smtClean="0"/>
              <a:t>Q4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5196591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</a:t>
            </a:r>
            <a:r>
              <a:rPr lang="en-US" dirty="0" smtClean="0"/>
              <a:t>28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045947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Morph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shape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Vest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Clothes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Bene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Good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Pond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Weight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tx1"/>
                          </a:solidFill>
                        </a:rPr>
                        <a:t>corp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Body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5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</a:t>
            </a:r>
            <a:r>
              <a:rPr lang="en-US" dirty="0" smtClean="0"/>
              <a:t>29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069178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Dorm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sleep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Pater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father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Nov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new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tx1"/>
                          </a:solidFill>
                        </a:rPr>
                        <a:t>Punct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Point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tx1"/>
                          </a:solidFill>
                        </a:rPr>
                        <a:t>Ject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Throw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6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</a:t>
            </a:r>
            <a:r>
              <a:rPr lang="en-US" dirty="0" smtClean="0"/>
              <a:t>30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410815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tion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Act</a:t>
                      </a:r>
                      <a:r>
                        <a:rPr lang="en-US" sz="4400" baseline="0" dirty="0" smtClean="0"/>
                        <a:t> or state of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loco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place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dox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Opinion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tx1"/>
                          </a:solidFill>
                        </a:rPr>
                        <a:t>amphi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both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tx1"/>
                          </a:solidFill>
                        </a:rPr>
                        <a:t>magn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great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3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</a:t>
            </a:r>
            <a:r>
              <a:rPr lang="en-US" dirty="0" smtClean="0"/>
              <a:t>31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805068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Eu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Good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Endo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Within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Phobia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Fear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Ortho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Straight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Put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Think 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3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</a:t>
            </a:r>
            <a:r>
              <a:rPr lang="en-US" dirty="0" smtClean="0"/>
              <a:t>32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645270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Ver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True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Matri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Mother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Mega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Large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Pop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People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tx1"/>
                          </a:solidFill>
                        </a:rPr>
                        <a:t>Sangui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blood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7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</a:t>
            </a:r>
            <a:r>
              <a:rPr lang="en-US" dirty="0" smtClean="0"/>
              <a:t>33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035746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Vita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Life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Demo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People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Stereo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Solid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ism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doctrine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tx1"/>
                          </a:solidFill>
                        </a:rPr>
                        <a:t>Cogn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know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4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</a:t>
            </a:r>
            <a:r>
              <a:rPr lang="en-US" dirty="0" smtClean="0"/>
              <a:t>34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23958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Sur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Over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Alter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Other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Astr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Star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Dyna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Power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tx1"/>
                          </a:solidFill>
                        </a:rPr>
                        <a:t>Chron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35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</a:t>
            </a:r>
            <a:r>
              <a:rPr lang="en-US" dirty="0" smtClean="0"/>
              <a:t>35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886403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Hyper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Over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Luna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Moon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Octa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Eight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Gyro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Turn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Contra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against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6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activate prior knowledge after new information is introduced through the use of cognitive teaching strategies and sentence creation.</a:t>
            </a:r>
          </a:p>
          <a:p>
            <a:r>
              <a:rPr lang="en-US" dirty="0" smtClean="0"/>
              <a:t>Students:</a:t>
            </a:r>
          </a:p>
          <a:p>
            <a:pPr lvl="1"/>
            <a:r>
              <a:rPr lang="en-US" dirty="0" smtClean="0"/>
              <a:t>Generate  a list of 10 words related to your ‘Word Within- a- Word’</a:t>
            </a:r>
          </a:p>
          <a:p>
            <a:pPr lvl="1"/>
            <a:r>
              <a:rPr lang="en-US" dirty="0" smtClean="0"/>
              <a:t>Create 5 possible sentences by using two words in each sentence until all words are gone.</a:t>
            </a:r>
          </a:p>
          <a:p>
            <a:pPr lvl="1"/>
            <a:r>
              <a:rPr lang="en-US" dirty="0" smtClean="0"/>
              <a:t>Share your root word, definition, and sentences with the class (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1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III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Inter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between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Intra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within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Intro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into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Mal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bad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Mis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bad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90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Activities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Concept Mapping</a:t>
            </a:r>
          </a:p>
          <a:p>
            <a:pPr eaLnBrk="1" hangingPunct="1"/>
            <a:r>
              <a:rPr lang="en-US" dirty="0" smtClean="0"/>
              <a:t>4-2-1</a:t>
            </a:r>
          </a:p>
          <a:p>
            <a:pPr eaLnBrk="1" hangingPunct="1"/>
            <a:r>
              <a:rPr lang="en-US" dirty="0" smtClean="0"/>
              <a:t>Vanity Plates</a:t>
            </a:r>
          </a:p>
          <a:p>
            <a:pPr eaLnBrk="1" hangingPunct="1"/>
            <a:r>
              <a:rPr lang="en-US" dirty="0" smtClean="0"/>
              <a:t>Possible Sentences</a:t>
            </a:r>
          </a:p>
          <a:p>
            <a:pPr eaLnBrk="1" hangingPunct="1"/>
            <a:r>
              <a:rPr lang="en-US" dirty="0" smtClean="0"/>
              <a:t>Word of the Day</a:t>
            </a:r>
          </a:p>
          <a:p>
            <a:pPr eaLnBrk="1" hangingPunct="1"/>
            <a:r>
              <a:rPr lang="en-US" dirty="0" smtClean="0"/>
              <a:t>Invent-a-Word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Friday = Quiz 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394" y="-39709"/>
            <a:ext cx="8534400" cy="1066800"/>
          </a:xfrm>
        </p:spPr>
        <p:txBody>
          <a:bodyPr/>
          <a:lstStyle/>
          <a:p>
            <a:r>
              <a:rPr lang="en-US" b="1" dirty="0" smtClean="0"/>
              <a:t>Invent –a- </a:t>
            </a:r>
            <a:r>
              <a:rPr lang="en-US" b="1" dirty="0" smtClean="0"/>
              <a:t>Word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713" y="1066800"/>
            <a:ext cx="8229600" cy="4724400"/>
          </a:xfrm>
        </p:spPr>
        <p:txBody>
          <a:bodyPr/>
          <a:lstStyle/>
          <a:p>
            <a:r>
              <a:rPr lang="en-US" dirty="0" smtClean="0"/>
              <a:t>Directions: Add a prefix from List 3 to any of the following root words to create an new word. Write the new word down in your Warm-Up’s. Then, define the word and create an example sentence.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089173"/>
              </p:ext>
            </p:extLst>
          </p:nvPr>
        </p:nvGraphicFramePr>
        <p:xfrm>
          <a:off x="1295400" y="3276600"/>
          <a:ext cx="12954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Inter</a:t>
                      </a:r>
                      <a:endParaRPr lang="en-US" sz="3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Intra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Intro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Mal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</a:rPr>
                        <a:t>Mis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96912"/>
              </p:ext>
            </p:extLst>
          </p:nvPr>
        </p:nvGraphicFramePr>
        <p:xfrm>
          <a:off x="4005807" y="3360313"/>
          <a:ext cx="2133600" cy="2907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</a:tblGrid>
              <a:tr h="581481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build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581481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visible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581481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luck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581481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shop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581481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done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706624">
            <a:off x="2435295" y="5316957"/>
            <a:ext cx="1726016" cy="1625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6211318" y="3264794"/>
            <a:ext cx="29326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en-US" dirty="0" err="1" smtClean="0"/>
              <a:t>Mis</a:t>
            </a:r>
            <a:r>
              <a:rPr lang="en-US" dirty="0"/>
              <a:t> </a:t>
            </a:r>
            <a:r>
              <a:rPr lang="en-US" dirty="0" smtClean="0"/>
              <a:t>+ luck = </a:t>
            </a:r>
            <a:r>
              <a:rPr lang="en-US" u="sng" dirty="0" err="1" smtClean="0"/>
              <a:t>Misluck</a:t>
            </a:r>
            <a:endParaRPr lang="en-US" u="sng" dirty="0" smtClean="0"/>
          </a:p>
          <a:p>
            <a:endParaRPr lang="en-US" dirty="0"/>
          </a:p>
          <a:p>
            <a:r>
              <a:rPr lang="en-US" sz="1200" dirty="0" smtClean="0">
                <a:solidFill>
                  <a:srgbClr val="FF0000"/>
                </a:solidFill>
              </a:rPr>
              <a:t>Definition: </a:t>
            </a:r>
            <a:r>
              <a:rPr lang="en-US" dirty="0" smtClean="0"/>
              <a:t>An occurrence of </a:t>
            </a:r>
            <a:r>
              <a:rPr lang="en-US" i="1" dirty="0" smtClean="0"/>
              <a:t>bad luck</a:t>
            </a:r>
            <a:r>
              <a:rPr lang="en-US" dirty="0" smtClean="0"/>
              <a:t>, especially on vocabulary tests.</a:t>
            </a:r>
          </a:p>
          <a:p>
            <a:endParaRPr lang="en-US" dirty="0"/>
          </a:p>
          <a:p>
            <a:r>
              <a:rPr lang="en-US" sz="1200" dirty="0" smtClean="0">
                <a:solidFill>
                  <a:srgbClr val="FF0000"/>
                </a:solidFill>
              </a:rPr>
              <a:t>Sentence: </a:t>
            </a:r>
            <a:r>
              <a:rPr lang="en-US" dirty="0" smtClean="0"/>
              <a:t>The student avoided any </a:t>
            </a:r>
            <a:r>
              <a:rPr lang="en-US" dirty="0" err="1" smtClean="0"/>
              <a:t>misluck</a:t>
            </a:r>
            <a:r>
              <a:rPr lang="en-US" dirty="0" smtClean="0"/>
              <a:t> when he studied every night for his vocabulary quiz.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626219" y="5983308"/>
            <a:ext cx="152400" cy="1524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07322" y="2844225"/>
            <a:ext cx="153056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Roots</a:t>
            </a:r>
            <a:endParaRPr lang="en-US" sz="32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41274" y="4408122"/>
            <a:ext cx="177965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Prefixes</a:t>
            </a:r>
            <a:endParaRPr lang="en-US" sz="32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8928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IV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441398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Non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Not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Post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After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Pre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Before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Semi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Half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Sub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smtClean="0"/>
                        <a:t>under</a:t>
                      </a:r>
                      <a:endParaRPr lang="en-US" sz="4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09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Super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over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syn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together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sym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together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tri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three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un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not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32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VI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-</a:t>
                      </a:r>
                      <a:r>
                        <a:rPr lang="en-US" sz="4400" dirty="0" err="1" smtClean="0"/>
                        <a:t>ard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always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-</a:t>
                      </a:r>
                      <a:r>
                        <a:rPr lang="en-US" sz="4400" dirty="0" err="1" smtClean="0"/>
                        <a:t>cide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kill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-</a:t>
                      </a:r>
                      <a:r>
                        <a:rPr lang="en-US" sz="4400" dirty="0" err="1" smtClean="0"/>
                        <a:t>ician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specialist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-itis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inflammation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93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VII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462549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Aqua-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Water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Audi-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Hear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Bell-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War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Cap- 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take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4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spanic Heritage Month presentation">
  <a:themeElements>
    <a:clrScheme name="AsianPacAmerHerMonth_TP10131490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AsianPacAmerHerMonth_TP10131490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27DE81-D45E-496F-810E-8BDAA9E19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Greek Heritage Month presentation</Template>
  <TotalTime>849</TotalTime>
  <Words>846</Words>
  <Application>Microsoft Office PowerPoint</Application>
  <PresentationFormat>On-screen Show (4:3)</PresentationFormat>
  <Paragraphs>494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Gill Sans MT</vt:lpstr>
      <vt:lpstr>Times New Roman</vt:lpstr>
      <vt:lpstr>Hispanic Heritage Month presentation</vt:lpstr>
      <vt:lpstr>Greek and Latin Stem Words</vt:lpstr>
      <vt:lpstr>Word Within the Word List I</vt:lpstr>
      <vt:lpstr>Word Within the Word List II</vt:lpstr>
      <vt:lpstr>Word Within the Word List III</vt:lpstr>
      <vt:lpstr>Invent –a- Word</vt:lpstr>
      <vt:lpstr>Word Within the Word List IV</vt:lpstr>
      <vt:lpstr>Word Within the Word List V</vt:lpstr>
      <vt:lpstr>Word Within the Word List VI</vt:lpstr>
      <vt:lpstr>Word Within the Word List VII</vt:lpstr>
      <vt:lpstr>Word Within the Word List VIII</vt:lpstr>
      <vt:lpstr>Word Within the Word List IX</vt:lpstr>
      <vt:lpstr>Word Within the Word List X</vt:lpstr>
      <vt:lpstr>Word Within the Word List 11</vt:lpstr>
      <vt:lpstr>Word Within the Word List 12</vt:lpstr>
      <vt:lpstr>Word Within the Word List 13</vt:lpstr>
      <vt:lpstr>Word Within the Word List 14</vt:lpstr>
      <vt:lpstr>Word Within the Word List 15</vt:lpstr>
      <vt:lpstr>Word Within the Word List 16</vt:lpstr>
      <vt:lpstr>Word Within the Word List 17</vt:lpstr>
      <vt:lpstr>Word Within the Word List 18</vt:lpstr>
      <vt:lpstr>Word Within the Word List 19</vt:lpstr>
      <vt:lpstr>Word Within the Word List 20</vt:lpstr>
      <vt:lpstr>Word Within the Word List 21</vt:lpstr>
      <vt:lpstr>Word Within the Word List 22</vt:lpstr>
      <vt:lpstr>Word Within the Word List 23</vt:lpstr>
      <vt:lpstr>Word Within the Word List 24</vt:lpstr>
      <vt:lpstr>Word Within the Word List 25</vt:lpstr>
      <vt:lpstr>Word Within the Word List 26</vt:lpstr>
      <vt:lpstr>Word Within the Word List 27</vt:lpstr>
      <vt:lpstr>GREEK &amp; LATIN Quarter 4</vt:lpstr>
      <vt:lpstr>Word Within the Word List 28</vt:lpstr>
      <vt:lpstr>Word Within the Word List 29</vt:lpstr>
      <vt:lpstr>Word Within the Word List 30</vt:lpstr>
      <vt:lpstr>Word Within the Word List 31</vt:lpstr>
      <vt:lpstr>Word Within the Word List 32</vt:lpstr>
      <vt:lpstr>Word Within the Word List 33</vt:lpstr>
      <vt:lpstr>Word Within the Word List 34</vt:lpstr>
      <vt:lpstr>Word Within the Word List 35</vt:lpstr>
      <vt:lpstr>Possible Sentences</vt:lpstr>
      <vt:lpstr>Activities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and Latin Stem Words</dc:title>
  <dc:creator>Knowlton, Michael C.</dc:creator>
  <cp:keywords/>
  <cp:lastModifiedBy>Knowlton, Michael C.</cp:lastModifiedBy>
  <cp:revision>40</cp:revision>
  <dcterms:created xsi:type="dcterms:W3CDTF">2017-08-17T16:11:06Z</dcterms:created>
  <dcterms:modified xsi:type="dcterms:W3CDTF">2018-03-26T19:17:08Z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TC102308681033</vt:lpwstr>
  </property>
</Properties>
</file>