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275" r:id="rId3"/>
    <p:sldId id="256" r:id="rId4"/>
    <p:sldId id="272" r:id="rId5"/>
    <p:sldId id="258" r:id="rId6"/>
    <p:sldId id="259" r:id="rId7"/>
    <p:sldId id="260" r:id="rId8"/>
    <p:sldId id="261" r:id="rId9"/>
    <p:sldId id="267" r:id="rId10"/>
    <p:sldId id="273" r:id="rId11"/>
    <p:sldId id="270" r:id="rId12"/>
    <p:sldId id="271" r:id="rId13"/>
    <p:sldId id="276" r:id="rId14"/>
    <p:sldId id="277"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4660"/>
  </p:normalViewPr>
  <p:slideViewPr>
    <p:cSldViewPr snapToGrid="0">
      <p:cViewPr varScale="1">
        <p:scale>
          <a:sx n="46" d="100"/>
          <a:sy n="46" d="100"/>
        </p:scale>
        <p:origin x="6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F8B323">
                    <a:lumMod val="50000"/>
                  </a:srgbClr>
                </a:solidFill>
              </a:rPr>
              <a:pPr/>
              <a:t>9/28/2017</a:t>
            </a:fld>
            <a:endParaRPr lang="en-US" dirty="0">
              <a:solidFill>
                <a:srgbClr val="F8B323">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F8B323">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F8B323">
                    <a:lumMod val="50000"/>
                  </a:srgbClr>
                </a:solidFill>
              </a:rPr>
              <a:pPr/>
              <a:t>‹#›</a:t>
            </a:fld>
            <a:endParaRPr lang="en-US" dirty="0">
              <a:solidFill>
                <a:srgbClr val="F8B323">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403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9/28/2017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110993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F3F3F2"/>
                </a:solidFill>
              </a:rPr>
              <a:pPr/>
              <a:t>9/28/2017</a:t>
            </a:fld>
            <a:endParaRPr lang="en-US" dirty="0">
              <a:solidFill>
                <a:srgbClr val="F3F3F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F3F3F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F3F3F2"/>
                </a:solidFill>
              </a:rPr>
              <a:pPr/>
              <a:t>‹#›</a:t>
            </a:fld>
            <a:endParaRPr lang="en-US" dirty="0">
              <a:solidFill>
                <a:srgbClr val="F3F3F2"/>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583617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9/28/2017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31937203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9/28/2017</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88987343"/>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9/28/2017</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956644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9/28/2017</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84256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prstClr val="black">
                    <a:lumMod val="65000"/>
                    <a:lumOff val="35000"/>
                  </a:prstClr>
                </a:solidFill>
              </a:rPr>
              <a:pPr/>
              <a:t>9/28/2017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6229706"/>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prstClr val="black">
                    <a:lumMod val="65000"/>
                    <a:lumOff val="35000"/>
                  </a:prstClr>
                </a:solidFill>
              </a:rPr>
              <a:pPr/>
              <a:t>9/28/2017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28710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9/28/2017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85733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9/28/2017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89278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9/28/2017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9/28/2017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prstClr val="black">
                    <a:lumMod val="65000"/>
                    <a:lumOff val="35000"/>
                  </a:prstClr>
                </a:solidFill>
              </a:rPr>
              <a:pPr/>
              <a:t>9/28/2017</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9962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s://www.washingtonpost.com/world/the_americas/jean-claude-duvalier-ex-haitian-leader-known-as-baby-doc-dies-at-63/2014/10/04/ecdaa2bc-4be3-11e4-b72e-d60a9229cc10_story.html?utm_term=.4b6cba304a46" TargetMode="External"/><Relationship Id="rId3" Type="http://schemas.openxmlformats.org/officeDocument/2006/relationships/image" Target="../media/image9.png"/><Relationship Id="rId7" Type="http://schemas.openxmlformats.org/officeDocument/2006/relationships/hyperlink" Target="http://foreignpolicy.com/2011/01/19/the-ghosts-of-duvalier/"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nytimes.com/1971/04/23/archives/papa-doc-a-ruthless-dictator-kept-the-haitians-in-illiteracy-and.html?mcubz=1" TargetMode="External"/><Relationship Id="rId5" Type="http://schemas.openxmlformats.org/officeDocument/2006/relationships/hyperlink" Target="http://content.time.com/time/magazine/article/0,9171,876967,00.htm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#5</a:t>
            </a:r>
            <a:endParaRPr lang="en-US" dirty="0"/>
          </a:p>
        </p:txBody>
      </p:sp>
      <p:sp>
        <p:nvSpPr>
          <p:cNvPr id="3" name="Content Placeholder 2"/>
          <p:cNvSpPr>
            <a:spLocks noGrp="1"/>
          </p:cNvSpPr>
          <p:nvPr>
            <p:ph idx="1"/>
          </p:nvPr>
        </p:nvSpPr>
        <p:spPr>
          <a:xfrm>
            <a:off x="1251678" y="767842"/>
            <a:ext cx="10178322" cy="3907188"/>
          </a:xfrm>
        </p:spPr>
        <p:txBody>
          <a:bodyPr>
            <a:normAutofit fontScale="85000" lnSpcReduction="20000"/>
          </a:bodyPr>
          <a:lstStyle/>
          <a:p>
            <a:pPr marL="0" indent="0">
              <a:buNone/>
            </a:pPr>
            <a:endParaRPr lang="en-US" dirty="0"/>
          </a:p>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r>
              <a:rPr lang="en-US" dirty="0" smtClean="0"/>
              <a:t>.</a:t>
            </a:r>
          </a:p>
          <a:p>
            <a:r>
              <a:rPr lang="en-US" dirty="0" smtClean="0"/>
              <a:t>abbreviations</a:t>
            </a:r>
            <a:endParaRPr lang="en-US" dirty="0"/>
          </a:p>
          <a:p>
            <a:endParaRPr lang="en-US" dirty="0"/>
          </a:p>
        </p:txBody>
      </p:sp>
      <p:pic>
        <p:nvPicPr>
          <p:cNvPr id="4" name="Picture 3"/>
          <p:cNvPicPr>
            <a:picLocks noChangeAspect="1"/>
          </p:cNvPicPr>
          <p:nvPr/>
        </p:nvPicPr>
        <p:blipFill>
          <a:blip r:embed="rId2"/>
          <a:stretch>
            <a:fillRect/>
          </a:stretch>
        </p:blipFill>
        <p:spPr>
          <a:xfrm>
            <a:off x="3043386" y="4181211"/>
            <a:ext cx="9376461" cy="493819"/>
          </a:xfrm>
          <a:prstGeom prst="rect">
            <a:avLst/>
          </a:prstGeom>
        </p:spPr>
      </p:pic>
      <p:sp>
        <p:nvSpPr>
          <p:cNvPr id="5" name="TextBox 4"/>
          <p:cNvSpPr txBox="1"/>
          <p:nvPr/>
        </p:nvSpPr>
        <p:spPr>
          <a:xfrm>
            <a:off x="1764405" y="4804414"/>
            <a:ext cx="8203842" cy="1938992"/>
          </a:xfrm>
          <a:prstGeom prst="rect">
            <a:avLst/>
          </a:prstGeom>
          <a:noFill/>
        </p:spPr>
        <p:txBody>
          <a:bodyPr wrap="square" rtlCol="0">
            <a:spAutoFit/>
          </a:bodyPr>
          <a:lstStyle/>
          <a:p>
            <a:r>
              <a:rPr lang="en-US" sz="2400" dirty="0">
                <a:solidFill>
                  <a:prstClr val="black"/>
                </a:solidFill>
              </a:rPr>
              <a:t>7. col. </a:t>
            </a:r>
            <a:r>
              <a:rPr lang="en-US" sz="2400" dirty="0" err="1">
                <a:solidFill>
                  <a:prstClr val="black"/>
                </a:solidFill>
              </a:rPr>
              <a:t>anderson</a:t>
            </a:r>
            <a:r>
              <a:rPr lang="en-US" sz="2400" dirty="0">
                <a:solidFill>
                  <a:prstClr val="black"/>
                </a:solidFill>
              </a:rPr>
              <a:t> came to visit my sister and </a:t>
            </a:r>
            <a:r>
              <a:rPr lang="en-US" sz="2400" dirty="0" err="1">
                <a:solidFill>
                  <a:prstClr val="black"/>
                </a:solidFill>
              </a:rPr>
              <a:t>i</a:t>
            </a:r>
            <a:r>
              <a:rPr lang="en-US" sz="2400" dirty="0">
                <a:solidFill>
                  <a:prstClr val="black"/>
                </a:solidFill>
              </a:rPr>
              <a:t> last </a:t>
            </a:r>
            <a:r>
              <a:rPr lang="en-US" sz="2400" dirty="0" err="1">
                <a:solidFill>
                  <a:prstClr val="black"/>
                </a:solidFill>
              </a:rPr>
              <a:t>wednesday</a:t>
            </a:r>
            <a:r>
              <a:rPr lang="en-US" sz="2400" dirty="0">
                <a:solidFill>
                  <a:prstClr val="black"/>
                </a:solidFill>
              </a:rPr>
              <a:t>.</a:t>
            </a:r>
          </a:p>
          <a:p>
            <a:endParaRPr lang="en-US" sz="2400" dirty="0">
              <a:solidFill>
                <a:prstClr val="black"/>
              </a:solidFill>
            </a:endParaRPr>
          </a:p>
          <a:p>
            <a:r>
              <a:rPr lang="en-US" sz="2400" dirty="0">
                <a:solidFill>
                  <a:prstClr val="black"/>
                </a:solidFill>
              </a:rPr>
              <a:t>8. Have you met our Principal </a:t>
            </a:r>
            <a:r>
              <a:rPr lang="en-US" sz="2400" dirty="0" err="1">
                <a:solidFill>
                  <a:prstClr val="black"/>
                </a:solidFill>
              </a:rPr>
              <a:t>mrs.</a:t>
            </a:r>
            <a:r>
              <a:rPr lang="en-US" sz="2400" dirty="0">
                <a:solidFill>
                  <a:prstClr val="black"/>
                </a:solidFill>
              </a:rPr>
              <a:t> smith?</a:t>
            </a:r>
          </a:p>
          <a:p>
            <a:endParaRPr lang="en-US" sz="2400" dirty="0">
              <a:solidFill>
                <a:prstClr val="black"/>
              </a:solidFill>
            </a:endParaRPr>
          </a:p>
          <a:p>
            <a:r>
              <a:rPr lang="en-US" sz="2400" dirty="0">
                <a:solidFill>
                  <a:prstClr val="black"/>
                </a:solidFill>
              </a:rPr>
              <a:t>9. I would love to visit s. </a:t>
            </a:r>
            <a:r>
              <a:rPr lang="en-US" sz="2400" dirty="0" err="1">
                <a:solidFill>
                  <a:prstClr val="black"/>
                </a:solidFill>
              </a:rPr>
              <a:t>america</a:t>
            </a:r>
            <a:r>
              <a:rPr lang="en-US" sz="2400" dirty="0">
                <a:solidFill>
                  <a:prstClr val="black"/>
                </a:solidFill>
              </a:rPr>
              <a:t> one day.</a:t>
            </a:r>
          </a:p>
        </p:txBody>
      </p:sp>
    </p:spTree>
    <p:extLst>
      <p:ext uri="{BB962C8B-B14F-4D97-AF65-F5344CB8AC3E}">
        <p14:creationId xmlns:p14="http://schemas.microsoft.com/office/powerpoint/2010/main" val="187665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the Duvalier regimes</a:t>
            </a:r>
            <a:endParaRPr lang="en-US" dirty="0"/>
          </a:p>
        </p:txBody>
      </p:sp>
      <p:sp>
        <p:nvSpPr>
          <p:cNvPr id="3" name="Content Placeholder 2"/>
          <p:cNvSpPr>
            <a:spLocks noGrp="1"/>
          </p:cNvSpPr>
          <p:nvPr>
            <p:ph idx="1"/>
          </p:nvPr>
        </p:nvSpPr>
        <p:spPr>
          <a:xfrm>
            <a:off x="437377" y="1561804"/>
            <a:ext cx="11029614" cy="989427"/>
          </a:xfrm>
        </p:spPr>
        <p:txBody>
          <a:bodyPr>
            <a:normAutofit/>
          </a:bodyPr>
          <a:lstStyle/>
          <a:p>
            <a:r>
              <a:rPr lang="en-US" sz="3200" dirty="0" smtClean="0">
                <a:latin typeface="David" panose="020E0502060401010101" pitchFamily="34" charset="-79"/>
                <a:cs typeface="David" panose="020E0502060401010101" pitchFamily="34" charset="-79"/>
              </a:rPr>
              <a:t>What events and conditions led people to leave Haiti?</a:t>
            </a:r>
            <a:endParaRPr lang="en-US" sz="3200" u="sng" dirty="0" smtClean="0">
              <a:latin typeface="David" panose="020E0502060401010101" pitchFamily="34" charset="-79"/>
              <a:cs typeface="David" panose="020E0502060401010101" pitchFamily="34" charset="-79"/>
            </a:endParaRPr>
          </a:p>
        </p:txBody>
      </p:sp>
      <p:pic>
        <p:nvPicPr>
          <p:cNvPr id="5" name="Picture 4"/>
          <p:cNvPicPr>
            <a:picLocks noChangeAspect="1"/>
          </p:cNvPicPr>
          <p:nvPr/>
        </p:nvPicPr>
        <p:blipFill>
          <a:blip r:embed="rId2"/>
          <a:stretch>
            <a:fillRect/>
          </a:stretch>
        </p:blipFill>
        <p:spPr>
          <a:xfrm>
            <a:off x="6941127" y="702156"/>
            <a:ext cx="2541875" cy="1048796"/>
          </a:xfrm>
          <a:prstGeom prst="rect">
            <a:avLst/>
          </a:prstGeom>
        </p:spPr>
      </p:pic>
      <p:sp>
        <p:nvSpPr>
          <p:cNvPr id="6" name="Rectangle 5"/>
          <p:cNvSpPr/>
          <p:nvPr/>
        </p:nvSpPr>
        <p:spPr>
          <a:xfrm>
            <a:off x="8531358" y="1406417"/>
            <a:ext cx="4031087" cy="338554"/>
          </a:xfrm>
          <a:prstGeom prst="rect">
            <a:avLst/>
          </a:prstGeom>
          <a:noFill/>
        </p:spPr>
        <p:txBody>
          <a:bodyPr wrap="square" lIns="91440" tIns="45720" rIns="91440" bIns="45720">
            <a:spAutoFit/>
          </a:bodyPr>
          <a:lstStyle/>
          <a:p>
            <a:pPr algn="ctr"/>
            <a:r>
              <a:rPr lang="en-US" sz="1600" b="1" dirty="0" smtClean="0">
                <a:ln w="6600">
                  <a:solidFill>
                    <a:srgbClr val="903163"/>
                  </a:solidFill>
                  <a:prstDash val="solid"/>
                </a:ln>
                <a:solidFill>
                  <a:srgbClr val="FFFFFF"/>
                </a:solidFill>
                <a:effectLst>
                  <a:outerShdw dist="38100" dir="2700000" algn="tl" rotWithShape="0">
                    <a:srgbClr val="903163"/>
                  </a:outerShdw>
                </a:effectLst>
              </a:rPr>
              <a:t>Research Questions</a:t>
            </a:r>
            <a:endParaRPr lang="en-US" sz="1600" b="1" dirty="0">
              <a:ln w="6600">
                <a:solidFill>
                  <a:srgbClr val="903163"/>
                </a:solidFill>
                <a:prstDash val="solid"/>
              </a:ln>
              <a:solidFill>
                <a:srgbClr val="FFFFFF"/>
              </a:solidFill>
              <a:effectLst>
                <a:outerShdw dist="38100" dir="2700000" algn="tl" rotWithShape="0">
                  <a:srgbClr val="903163"/>
                </a:outerShdw>
              </a:effectLst>
            </a:endParaRPr>
          </a:p>
        </p:txBody>
      </p:sp>
      <p:sp>
        <p:nvSpPr>
          <p:cNvPr id="7" name="Rectangle 6"/>
          <p:cNvSpPr/>
          <p:nvPr/>
        </p:nvSpPr>
        <p:spPr>
          <a:xfrm>
            <a:off x="1223493" y="3039414"/>
            <a:ext cx="862884" cy="399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3"/>
          <a:stretch>
            <a:fillRect/>
          </a:stretch>
        </p:blipFill>
        <p:spPr>
          <a:xfrm>
            <a:off x="3297168" y="3028706"/>
            <a:ext cx="883997" cy="420660"/>
          </a:xfrm>
          <a:prstGeom prst="rect">
            <a:avLst/>
          </a:prstGeom>
        </p:spPr>
      </p:pic>
      <p:pic>
        <p:nvPicPr>
          <p:cNvPr id="9" name="Picture 8"/>
          <p:cNvPicPr>
            <a:picLocks noChangeAspect="1"/>
          </p:cNvPicPr>
          <p:nvPr/>
        </p:nvPicPr>
        <p:blipFill>
          <a:blip r:embed="rId3"/>
          <a:stretch>
            <a:fillRect/>
          </a:stretch>
        </p:blipFill>
        <p:spPr>
          <a:xfrm>
            <a:off x="5183851" y="2959969"/>
            <a:ext cx="883997" cy="420660"/>
          </a:xfrm>
          <a:prstGeom prst="rect">
            <a:avLst/>
          </a:prstGeom>
        </p:spPr>
      </p:pic>
      <p:pic>
        <p:nvPicPr>
          <p:cNvPr id="10" name="Picture 9"/>
          <p:cNvPicPr>
            <a:picLocks noChangeAspect="1"/>
          </p:cNvPicPr>
          <p:nvPr/>
        </p:nvPicPr>
        <p:blipFill>
          <a:blip r:embed="rId3"/>
          <a:stretch>
            <a:fillRect/>
          </a:stretch>
        </p:blipFill>
        <p:spPr>
          <a:xfrm>
            <a:off x="6885098" y="3026534"/>
            <a:ext cx="883997" cy="420660"/>
          </a:xfrm>
          <a:prstGeom prst="rect">
            <a:avLst/>
          </a:prstGeom>
        </p:spPr>
      </p:pic>
      <p:pic>
        <p:nvPicPr>
          <p:cNvPr id="11" name="Picture 10"/>
          <p:cNvPicPr>
            <a:picLocks noChangeAspect="1"/>
          </p:cNvPicPr>
          <p:nvPr/>
        </p:nvPicPr>
        <p:blipFill>
          <a:blip r:embed="rId3"/>
          <a:stretch>
            <a:fillRect/>
          </a:stretch>
        </p:blipFill>
        <p:spPr>
          <a:xfrm>
            <a:off x="9041003" y="2959969"/>
            <a:ext cx="883997" cy="420660"/>
          </a:xfrm>
          <a:prstGeom prst="rect">
            <a:avLst/>
          </a:prstGeom>
        </p:spPr>
      </p:pic>
      <p:pic>
        <p:nvPicPr>
          <p:cNvPr id="12" name="Picture 11"/>
          <p:cNvPicPr>
            <a:picLocks noChangeAspect="1"/>
          </p:cNvPicPr>
          <p:nvPr/>
        </p:nvPicPr>
        <p:blipFill>
          <a:blip r:embed="rId3"/>
          <a:stretch>
            <a:fillRect/>
          </a:stretch>
        </p:blipFill>
        <p:spPr>
          <a:xfrm>
            <a:off x="927279" y="4779529"/>
            <a:ext cx="1159098" cy="365587"/>
          </a:xfrm>
          <a:prstGeom prst="rect">
            <a:avLst/>
          </a:prstGeom>
        </p:spPr>
      </p:pic>
      <p:pic>
        <p:nvPicPr>
          <p:cNvPr id="13" name="Picture 12"/>
          <p:cNvPicPr>
            <a:picLocks noChangeAspect="1"/>
          </p:cNvPicPr>
          <p:nvPr/>
        </p:nvPicPr>
        <p:blipFill>
          <a:blip r:embed="rId4"/>
          <a:stretch>
            <a:fillRect/>
          </a:stretch>
        </p:blipFill>
        <p:spPr>
          <a:xfrm>
            <a:off x="3022825" y="4749427"/>
            <a:ext cx="1158340" cy="365792"/>
          </a:xfrm>
          <a:prstGeom prst="rect">
            <a:avLst/>
          </a:prstGeom>
        </p:spPr>
      </p:pic>
      <p:pic>
        <p:nvPicPr>
          <p:cNvPr id="14" name="Picture 13"/>
          <p:cNvPicPr>
            <a:picLocks noChangeAspect="1"/>
          </p:cNvPicPr>
          <p:nvPr/>
        </p:nvPicPr>
        <p:blipFill>
          <a:blip r:embed="rId4"/>
          <a:stretch>
            <a:fillRect/>
          </a:stretch>
        </p:blipFill>
        <p:spPr>
          <a:xfrm>
            <a:off x="4978193" y="4792408"/>
            <a:ext cx="1158340" cy="365792"/>
          </a:xfrm>
          <a:prstGeom prst="rect">
            <a:avLst/>
          </a:prstGeom>
        </p:spPr>
      </p:pic>
      <p:pic>
        <p:nvPicPr>
          <p:cNvPr id="15" name="Picture 14"/>
          <p:cNvPicPr>
            <a:picLocks noChangeAspect="1"/>
          </p:cNvPicPr>
          <p:nvPr/>
        </p:nvPicPr>
        <p:blipFill>
          <a:blip r:embed="rId4"/>
          <a:stretch>
            <a:fillRect/>
          </a:stretch>
        </p:blipFill>
        <p:spPr>
          <a:xfrm>
            <a:off x="6948294" y="4792408"/>
            <a:ext cx="1158340" cy="365792"/>
          </a:xfrm>
          <a:prstGeom prst="rect">
            <a:avLst/>
          </a:prstGeom>
        </p:spPr>
      </p:pic>
      <p:pic>
        <p:nvPicPr>
          <p:cNvPr id="16" name="Picture 15"/>
          <p:cNvPicPr>
            <a:picLocks noChangeAspect="1"/>
          </p:cNvPicPr>
          <p:nvPr/>
        </p:nvPicPr>
        <p:blipFill>
          <a:blip r:embed="rId4"/>
          <a:stretch>
            <a:fillRect/>
          </a:stretch>
        </p:blipFill>
        <p:spPr>
          <a:xfrm>
            <a:off x="9028349" y="4792408"/>
            <a:ext cx="1158340" cy="365792"/>
          </a:xfrm>
          <a:prstGeom prst="rect">
            <a:avLst/>
          </a:prstGeom>
        </p:spPr>
      </p:pic>
      <p:sp>
        <p:nvSpPr>
          <p:cNvPr id="17" name="TextBox 16"/>
          <p:cNvSpPr txBox="1"/>
          <p:nvPr/>
        </p:nvSpPr>
        <p:spPr>
          <a:xfrm>
            <a:off x="648328" y="2348610"/>
            <a:ext cx="9375319" cy="461665"/>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solidFill>
                  <a:prstClr val="black"/>
                </a:solidFill>
                <a:latin typeface="David" panose="020E0502060401010101" pitchFamily="34" charset="-79"/>
                <a:cs typeface="David" panose="020E0502060401010101" pitchFamily="34" charset="-79"/>
              </a:rPr>
              <a:t>Ex. The events and conditions that led people to leave Haiti included. . .</a:t>
            </a:r>
            <a:endParaRPr lang="en-US" sz="2400" dirty="0">
              <a:solidFill>
                <a:prstClr val="black"/>
              </a:solidFill>
              <a:latin typeface="David" panose="020E0502060401010101" pitchFamily="34" charset="-79"/>
              <a:cs typeface="David" panose="020E0502060401010101" pitchFamily="34" charset="-79"/>
            </a:endParaRPr>
          </a:p>
        </p:txBody>
      </p:sp>
      <p:sp>
        <p:nvSpPr>
          <p:cNvPr id="18" name="Rectangle 17"/>
          <p:cNvSpPr/>
          <p:nvPr/>
        </p:nvSpPr>
        <p:spPr>
          <a:xfrm>
            <a:off x="9997713" y="564053"/>
            <a:ext cx="1098379" cy="923330"/>
          </a:xfrm>
          <a:prstGeom prst="rect">
            <a:avLst/>
          </a:prstGeom>
          <a:noFill/>
        </p:spPr>
        <p:txBody>
          <a:bodyPr wrap="none" lIns="91440" tIns="45720" rIns="91440" bIns="45720">
            <a:spAutoFit/>
          </a:bodyPr>
          <a:lstStyle/>
          <a:p>
            <a:pPr algn="ctr"/>
            <a:r>
              <a:rPr lang="en-US" sz="5400" b="1" dirty="0" smtClean="0">
                <a:ln w="6600">
                  <a:solidFill>
                    <a:srgbClr val="903163"/>
                  </a:solidFill>
                  <a:prstDash val="solid"/>
                </a:ln>
                <a:solidFill>
                  <a:srgbClr val="FFFFFF"/>
                </a:solidFill>
                <a:effectLst>
                  <a:outerShdw dist="38100" dir="2700000" algn="tl" rotWithShape="0">
                    <a:srgbClr val="903163"/>
                  </a:outerShdw>
                </a:effectLst>
              </a:rPr>
              <a:t>(3)</a:t>
            </a:r>
            <a:endParaRPr lang="en-US" sz="5400" b="1" dirty="0">
              <a:ln w="6600">
                <a:solidFill>
                  <a:srgbClr val="903163"/>
                </a:solidFill>
                <a:prstDash val="solid"/>
              </a:ln>
              <a:solidFill>
                <a:srgbClr val="FFFFFF"/>
              </a:solidFill>
              <a:effectLst>
                <a:outerShdw dist="38100" dir="2700000" algn="tl" rotWithShape="0">
                  <a:srgbClr val="903163"/>
                </a:outerShdw>
              </a:effectLst>
            </a:endParaRPr>
          </a:p>
        </p:txBody>
      </p:sp>
      <p:sp>
        <p:nvSpPr>
          <p:cNvPr id="19" name="Content Placeholder 2"/>
          <p:cNvSpPr txBox="1">
            <a:spLocks/>
          </p:cNvSpPr>
          <p:nvPr/>
        </p:nvSpPr>
        <p:spPr>
          <a:xfrm>
            <a:off x="437377" y="2959969"/>
            <a:ext cx="11029615" cy="3518104"/>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200" dirty="0" smtClean="0">
                <a:latin typeface="David" panose="020E0502060401010101" pitchFamily="34" charset="-79"/>
                <a:cs typeface="David" panose="020E0502060401010101" pitchFamily="34" charset="-79"/>
              </a:rPr>
              <a:t>How and when did Papa Doc take control of Haiti?</a:t>
            </a:r>
          </a:p>
          <a:p>
            <a:r>
              <a:rPr lang="en-US" sz="3200" dirty="0" smtClean="0">
                <a:latin typeface="David" panose="020E0502060401010101" pitchFamily="34" charset="-79"/>
                <a:cs typeface="David" panose="020E0502060401010101" pitchFamily="34" charset="-79"/>
              </a:rPr>
              <a:t>How and when did </a:t>
            </a:r>
            <a:r>
              <a:rPr lang="en-US" sz="3200" dirty="0" err="1" smtClean="0">
                <a:latin typeface="David" panose="020E0502060401010101" pitchFamily="34" charset="-79"/>
                <a:cs typeface="David" panose="020E0502060401010101" pitchFamily="34" charset="-79"/>
              </a:rPr>
              <a:t>Bebe</a:t>
            </a:r>
            <a:r>
              <a:rPr lang="en-US" sz="3200" dirty="0" smtClean="0">
                <a:latin typeface="David" panose="020E0502060401010101" pitchFamily="34" charset="-79"/>
                <a:cs typeface="David" panose="020E0502060401010101" pitchFamily="34" charset="-79"/>
              </a:rPr>
              <a:t> Doc take control of Haiti?</a:t>
            </a:r>
          </a:p>
          <a:p>
            <a:r>
              <a:rPr lang="en-US" sz="3200" dirty="0" smtClean="0">
                <a:latin typeface="David" panose="020E0502060401010101" pitchFamily="34" charset="-79"/>
                <a:cs typeface="David" panose="020E0502060401010101" pitchFamily="34" charset="-79"/>
              </a:rPr>
              <a:t>When did Papa and </a:t>
            </a:r>
            <a:r>
              <a:rPr lang="en-US" sz="3200" dirty="0" err="1" smtClean="0">
                <a:latin typeface="David" panose="020E0502060401010101" pitchFamily="34" charset="-79"/>
                <a:cs typeface="David" panose="020E0502060401010101" pitchFamily="34" charset="-79"/>
              </a:rPr>
              <a:t>Bebe</a:t>
            </a:r>
            <a:r>
              <a:rPr lang="en-US" sz="3200" dirty="0" smtClean="0">
                <a:latin typeface="David" panose="020E0502060401010101" pitchFamily="34" charset="-79"/>
                <a:cs typeface="David" panose="020E0502060401010101" pitchFamily="34" charset="-79"/>
              </a:rPr>
              <a:t> Doc die?</a:t>
            </a:r>
          </a:p>
          <a:p>
            <a:r>
              <a:rPr lang="en-US" sz="3200" dirty="0" smtClean="0">
                <a:latin typeface="David" panose="020E0502060401010101" pitchFamily="34" charset="-79"/>
                <a:cs typeface="David" panose="020E0502060401010101" pitchFamily="34" charset="-79"/>
              </a:rPr>
              <a:t>Why are they no longer in power?</a:t>
            </a:r>
          </a:p>
          <a:p>
            <a:r>
              <a:rPr lang="en-US" sz="3200" dirty="0" smtClean="0">
                <a:latin typeface="David" panose="020E0502060401010101" pitchFamily="34" charset="-79"/>
                <a:cs typeface="David" panose="020E0502060401010101" pitchFamily="34" charset="-79"/>
              </a:rPr>
              <a:t>When did each ruler commit crimes against their people?</a:t>
            </a:r>
          </a:p>
          <a:p>
            <a:pPr lvl="1"/>
            <a:r>
              <a:rPr lang="en-US" sz="3000" dirty="0" smtClean="0">
                <a:latin typeface="David" panose="020E0502060401010101" pitchFamily="34" charset="-79"/>
                <a:cs typeface="David" panose="020E0502060401010101" pitchFamily="34" charset="-79"/>
              </a:rPr>
              <a:t>What did they do?</a:t>
            </a:r>
          </a:p>
        </p:txBody>
      </p:sp>
      <p:sp>
        <p:nvSpPr>
          <p:cNvPr id="20" name="Oval 19"/>
          <p:cNvSpPr/>
          <p:nvPr/>
        </p:nvSpPr>
        <p:spPr>
          <a:xfrm>
            <a:off x="9537309" y="2706523"/>
            <a:ext cx="2073499" cy="185250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5000"/>
                    <a:lumOff val="75000"/>
                  </a:schemeClr>
                </a:solidFill>
              </a:ln>
            </a:endParaRPr>
          </a:p>
        </p:txBody>
      </p:sp>
      <p:sp>
        <p:nvSpPr>
          <p:cNvPr id="21" name="TextBox 20"/>
          <p:cNvSpPr txBox="1"/>
          <p:nvPr/>
        </p:nvSpPr>
        <p:spPr>
          <a:xfrm>
            <a:off x="9971254" y="2906342"/>
            <a:ext cx="1541991" cy="1477328"/>
          </a:xfrm>
          <a:prstGeom prst="rect">
            <a:avLst/>
          </a:prstGeom>
          <a:noFill/>
        </p:spPr>
        <p:txBody>
          <a:bodyPr wrap="square" rtlCol="0">
            <a:spAutoFit/>
          </a:bodyPr>
          <a:lstStyle/>
          <a:p>
            <a:r>
              <a:rPr lang="en-US" dirty="0" smtClean="0"/>
              <a:t>Use these questions to get </a:t>
            </a:r>
            <a:r>
              <a:rPr lang="en-US" i="1" dirty="0" smtClean="0"/>
              <a:t>started</a:t>
            </a:r>
            <a:r>
              <a:rPr lang="en-US" dirty="0" smtClean="0"/>
              <a:t> building your timeline!</a:t>
            </a:r>
            <a:endParaRPr lang="en-US" dirty="0"/>
          </a:p>
        </p:txBody>
      </p:sp>
    </p:spTree>
    <p:extLst>
      <p:ext uri="{BB962C8B-B14F-4D97-AF65-F5344CB8AC3E}">
        <p14:creationId xmlns:p14="http://schemas.microsoft.com/office/powerpoint/2010/main" val="291234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the Duvalier regimes</a:t>
            </a:r>
            <a:endParaRPr lang="en-US" dirty="0"/>
          </a:p>
        </p:txBody>
      </p:sp>
      <p:pic>
        <p:nvPicPr>
          <p:cNvPr id="5" name="Picture 4"/>
          <p:cNvPicPr>
            <a:picLocks noChangeAspect="1"/>
          </p:cNvPicPr>
          <p:nvPr/>
        </p:nvPicPr>
        <p:blipFill>
          <a:blip r:embed="rId2"/>
          <a:stretch>
            <a:fillRect/>
          </a:stretch>
        </p:blipFill>
        <p:spPr>
          <a:xfrm>
            <a:off x="6941127" y="702156"/>
            <a:ext cx="2541875" cy="1048796"/>
          </a:xfrm>
          <a:prstGeom prst="rect">
            <a:avLst/>
          </a:prstGeom>
        </p:spPr>
      </p:pic>
      <p:sp>
        <p:nvSpPr>
          <p:cNvPr id="6" name="Rectangle 5"/>
          <p:cNvSpPr/>
          <p:nvPr/>
        </p:nvSpPr>
        <p:spPr>
          <a:xfrm>
            <a:off x="8531358" y="1406417"/>
            <a:ext cx="4031087" cy="338554"/>
          </a:xfrm>
          <a:prstGeom prst="rect">
            <a:avLst/>
          </a:prstGeom>
          <a:noFill/>
        </p:spPr>
        <p:txBody>
          <a:bodyPr wrap="square" lIns="91440" tIns="45720" rIns="91440" bIns="45720">
            <a:spAutoFit/>
          </a:bodyPr>
          <a:lstStyle/>
          <a:p>
            <a:pPr algn="ctr"/>
            <a:r>
              <a:rPr lang="en-US" sz="1600" b="1" dirty="0" smtClean="0">
                <a:ln w="6600">
                  <a:solidFill>
                    <a:srgbClr val="903163"/>
                  </a:solidFill>
                  <a:prstDash val="solid"/>
                </a:ln>
                <a:solidFill>
                  <a:srgbClr val="FFFFFF"/>
                </a:solidFill>
                <a:effectLst>
                  <a:outerShdw dist="38100" dir="2700000" algn="tl" rotWithShape="0">
                    <a:srgbClr val="903163"/>
                  </a:outerShdw>
                </a:effectLst>
              </a:rPr>
              <a:t>Research Links</a:t>
            </a:r>
            <a:endParaRPr lang="en-US" sz="1600" b="1" dirty="0">
              <a:ln w="6600">
                <a:solidFill>
                  <a:srgbClr val="903163"/>
                </a:solidFill>
                <a:prstDash val="solid"/>
              </a:ln>
              <a:solidFill>
                <a:srgbClr val="FFFFFF"/>
              </a:solidFill>
              <a:effectLst>
                <a:outerShdw dist="38100" dir="2700000" algn="tl" rotWithShape="0">
                  <a:srgbClr val="903163"/>
                </a:outerShdw>
              </a:effectLst>
            </a:endParaRPr>
          </a:p>
        </p:txBody>
      </p:sp>
      <p:sp>
        <p:nvSpPr>
          <p:cNvPr id="7" name="Rectangle 6"/>
          <p:cNvSpPr/>
          <p:nvPr/>
        </p:nvSpPr>
        <p:spPr>
          <a:xfrm>
            <a:off x="1223493" y="3039414"/>
            <a:ext cx="862884" cy="399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3"/>
          <a:stretch>
            <a:fillRect/>
          </a:stretch>
        </p:blipFill>
        <p:spPr>
          <a:xfrm>
            <a:off x="3297168" y="3028706"/>
            <a:ext cx="883997" cy="420660"/>
          </a:xfrm>
          <a:prstGeom prst="rect">
            <a:avLst/>
          </a:prstGeom>
        </p:spPr>
      </p:pic>
      <p:pic>
        <p:nvPicPr>
          <p:cNvPr id="9" name="Picture 8"/>
          <p:cNvPicPr>
            <a:picLocks noChangeAspect="1"/>
          </p:cNvPicPr>
          <p:nvPr/>
        </p:nvPicPr>
        <p:blipFill>
          <a:blip r:embed="rId3"/>
          <a:stretch>
            <a:fillRect/>
          </a:stretch>
        </p:blipFill>
        <p:spPr>
          <a:xfrm>
            <a:off x="5183851" y="2959969"/>
            <a:ext cx="883997" cy="420660"/>
          </a:xfrm>
          <a:prstGeom prst="rect">
            <a:avLst/>
          </a:prstGeom>
        </p:spPr>
      </p:pic>
      <p:pic>
        <p:nvPicPr>
          <p:cNvPr id="10" name="Picture 9"/>
          <p:cNvPicPr>
            <a:picLocks noChangeAspect="1"/>
          </p:cNvPicPr>
          <p:nvPr/>
        </p:nvPicPr>
        <p:blipFill>
          <a:blip r:embed="rId3"/>
          <a:stretch>
            <a:fillRect/>
          </a:stretch>
        </p:blipFill>
        <p:spPr>
          <a:xfrm>
            <a:off x="6885098" y="3026534"/>
            <a:ext cx="883997" cy="420660"/>
          </a:xfrm>
          <a:prstGeom prst="rect">
            <a:avLst/>
          </a:prstGeom>
        </p:spPr>
      </p:pic>
      <p:pic>
        <p:nvPicPr>
          <p:cNvPr id="11" name="Picture 10"/>
          <p:cNvPicPr>
            <a:picLocks noChangeAspect="1"/>
          </p:cNvPicPr>
          <p:nvPr/>
        </p:nvPicPr>
        <p:blipFill>
          <a:blip r:embed="rId3"/>
          <a:stretch>
            <a:fillRect/>
          </a:stretch>
        </p:blipFill>
        <p:spPr>
          <a:xfrm>
            <a:off x="9041003" y="2959969"/>
            <a:ext cx="883997" cy="420660"/>
          </a:xfrm>
          <a:prstGeom prst="rect">
            <a:avLst/>
          </a:prstGeom>
        </p:spPr>
      </p:pic>
      <p:pic>
        <p:nvPicPr>
          <p:cNvPr id="12" name="Picture 11"/>
          <p:cNvPicPr>
            <a:picLocks noChangeAspect="1"/>
          </p:cNvPicPr>
          <p:nvPr/>
        </p:nvPicPr>
        <p:blipFill>
          <a:blip r:embed="rId3"/>
          <a:stretch>
            <a:fillRect/>
          </a:stretch>
        </p:blipFill>
        <p:spPr>
          <a:xfrm>
            <a:off x="927279" y="4779529"/>
            <a:ext cx="1159098" cy="365587"/>
          </a:xfrm>
          <a:prstGeom prst="rect">
            <a:avLst/>
          </a:prstGeom>
        </p:spPr>
      </p:pic>
      <p:pic>
        <p:nvPicPr>
          <p:cNvPr id="13" name="Picture 12"/>
          <p:cNvPicPr>
            <a:picLocks noChangeAspect="1"/>
          </p:cNvPicPr>
          <p:nvPr/>
        </p:nvPicPr>
        <p:blipFill>
          <a:blip r:embed="rId4"/>
          <a:stretch>
            <a:fillRect/>
          </a:stretch>
        </p:blipFill>
        <p:spPr>
          <a:xfrm>
            <a:off x="3022825" y="4749427"/>
            <a:ext cx="1158340" cy="365792"/>
          </a:xfrm>
          <a:prstGeom prst="rect">
            <a:avLst/>
          </a:prstGeom>
        </p:spPr>
      </p:pic>
      <p:pic>
        <p:nvPicPr>
          <p:cNvPr id="14" name="Picture 13"/>
          <p:cNvPicPr>
            <a:picLocks noChangeAspect="1"/>
          </p:cNvPicPr>
          <p:nvPr/>
        </p:nvPicPr>
        <p:blipFill>
          <a:blip r:embed="rId4"/>
          <a:stretch>
            <a:fillRect/>
          </a:stretch>
        </p:blipFill>
        <p:spPr>
          <a:xfrm>
            <a:off x="4978193" y="4792408"/>
            <a:ext cx="1158340" cy="365792"/>
          </a:xfrm>
          <a:prstGeom prst="rect">
            <a:avLst/>
          </a:prstGeom>
        </p:spPr>
      </p:pic>
      <p:pic>
        <p:nvPicPr>
          <p:cNvPr id="15" name="Picture 14"/>
          <p:cNvPicPr>
            <a:picLocks noChangeAspect="1"/>
          </p:cNvPicPr>
          <p:nvPr/>
        </p:nvPicPr>
        <p:blipFill>
          <a:blip r:embed="rId4"/>
          <a:stretch>
            <a:fillRect/>
          </a:stretch>
        </p:blipFill>
        <p:spPr>
          <a:xfrm>
            <a:off x="6948294" y="4792408"/>
            <a:ext cx="1158340" cy="365792"/>
          </a:xfrm>
          <a:prstGeom prst="rect">
            <a:avLst/>
          </a:prstGeom>
        </p:spPr>
      </p:pic>
      <p:pic>
        <p:nvPicPr>
          <p:cNvPr id="16" name="Picture 15"/>
          <p:cNvPicPr>
            <a:picLocks noChangeAspect="1"/>
          </p:cNvPicPr>
          <p:nvPr/>
        </p:nvPicPr>
        <p:blipFill>
          <a:blip r:embed="rId4"/>
          <a:stretch>
            <a:fillRect/>
          </a:stretch>
        </p:blipFill>
        <p:spPr>
          <a:xfrm>
            <a:off x="9028349" y="4792408"/>
            <a:ext cx="1158340" cy="365792"/>
          </a:xfrm>
          <a:prstGeom prst="rect">
            <a:avLst/>
          </a:prstGeom>
        </p:spPr>
      </p:pic>
      <p:sp>
        <p:nvSpPr>
          <p:cNvPr id="18" name="Rectangle 17"/>
          <p:cNvSpPr/>
          <p:nvPr/>
        </p:nvSpPr>
        <p:spPr>
          <a:xfrm>
            <a:off x="9997713" y="564053"/>
            <a:ext cx="1098379" cy="923330"/>
          </a:xfrm>
          <a:prstGeom prst="rect">
            <a:avLst/>
          </a:prstGeom>
          <a:noFill/>
        </p:spPr>
        <p:txBody>
          <a:bodyPr wrap="none" lIns="91440" tIns="45720" rIns="91440" bIns="45720">
            <a:spAutoFit/>
          </a:bodyPr>
          <a:lstStyle/>
          <a:p>
            <a:pPr algn="ctr"/>
            <a:r>
              <a:rPr lang="en-US" sz="5400" b="1" dirty="0" smtClean="0">
                <a:ln w="6600">
                  <a:solidFill>
                    <a:srgbClr val="903163"/>
                  </a:solidFill>
                  <a:prstDash val="solid"/>
                </a:ln>
                <a:solidFill>
                  <a:srgbClr val="FFFFFF"/>
                </a:solidFill>
                <a:effectLst>
                  <a:outerShdw dist="38100" dir="2700000" algn="tl" rotWithShape="0">
                    <a:srgbClr val="903163"/>
                  </a:outerShdw>
                </a:effectLst>
              </a:rPr>
              <a:t>(4)</a:t>
            </a:r>
            <a:endParaRPr lang="en-US" sz="5400" b="1" dirty="0">
              <a:ln w="6600">
                <a:solidFill>
                  <a:srgbClr val="903163"/>
                </a:solidFill>
                <a:prstDash val="solid"/>
              </a:ln>
              <a:solidFill>
                <a:srgbClr val="FFFFFF"/>
              </a:solidFill>
              <a:effectLst>
                <a:outerShdw dist="38100" dir="2700000" algn="tl" rotWithShape="0">
                  <a:srgbClr val="903163"/>
                </a:outerShdw>
              </a:effectLst>
            </a:endParaRPr>
          </a:p>
        </p:txBody>
      </p:sp>
      <p:sp>
        <p:nvSpPr>
          <p:cNvPr id="19" name="Content Placeholder 2"/>
          <p:cNvSpPr txBox="1">
            <a:spLocks/>
          </p:cNvSpPr>
          <p:nvPr/>
        </p:nvSpPr>
        <p:spPr>
          <a:xfrm>
            <a:off x="553040" y="2637153"/>
            <a:ext cx="11029615" cy="4956131"/>
          </a:xfrm>
          <a:prstGeom prst="rect">
            <a:avLst/>
          </a:prstGeom>
        </p:spPr>
        <p:txBody>
          <a:bodyPr vert="horz" lIns="91440" tIns="45720" rIns="91440" bIns="45720" rtlCol="0" anchor="ctr">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rgbClr val="903163"/>
              </a:buClr>
            </a:pPr>
            <a:r>
              <a:rPr lang="en-US" sz="3200" dirty="0">
                <a:solidFill>
                  <a:srgbClr val="3D3D3D"/>
                </a:solidFill>
                <a:latin typeface="David" panose="020E0502060401010101" pitchFamily="34" charset="-79"/>
                <a:cs typeface="David" panose="020E0502060401010101" pitchFamily="34" charset="-79"/>
                <a:hlinkClick r:id="rId5"/>
              </a:rPr>
              <a:t>http://</a:t>
            </a:r>
            <a:r>
              <a:rPr lang="en-US" sz="3200" dirty="0" smtClean="0">
                <a:solidFill>
                  <a:srgbClr val="3D3D3D"/>
                </a:solidFill>
                <a:latin typeface="David" panose="020E0502060401010101" pitchFamily="34" charset="-79"/>
                <a:cs typeface="David" panose="020E0502060401010101" pitchFamily="34" charset="-79"/>
                <a:hlinkClick r:id="rId5"/>
              </a:rPr>
              <a:t>content.time.com/time/magazine/article/0,9171,876967,00.html</a:t>
            </a:r>
            <a:r>
              <a:rPr lang="en-US" sz="3200" dirty="0" smtClean="0">
                <a:solidFill>
                  <a:srgbClr val="3D3D3D"/>
                </a:solidFill>
                <a:latin typeface="David" panose="020E0502060401010101" pitchFamily="34" charset="-79"/>
                <a:cs typeface="David" panose="020E0502060401010101" pitchFamily="34" charset="-79"/>
              </a:rPr>
              <a:t> “</a:t>
            </a:r>
            <a:r>
              <a:rPr lang="en-US" sz="3200" b="1" dirty="0"/>
              <a:t>The Death and Legacy of Papa Doc </a:t>
            </a:r>
            <a:r>
              <a:rPr lang="en-US" sz="3200" b="1" dirty="0" smtClean="0"/>
              <a:t>Duvalier” </a:t>
            </a:r>
          </a:p>
          <a:p>
            <a:pPr>
              <a:buClr>
                <a:srgbClr val="903163"/>
              </a:buClr>
            </a:pPr>
            <a:r>
              <a:rPr lang="en-US" sz="3200" b="1" dirty="0">
                <a:hlinkClick r:id="rId6"/>
              </a:rPr>
              <a:t>http://</a:t>
            </a:r>
            <a:r>
              <a:rPr lang="en-US" sz="3200" b="1" dirty="0" smtClean="0">
                <a:hlinkClick r:id="rId6"/>
              </a:rPr>
              <a:t>www.nytimes.com/1971/04/23/archives/papa-doc-a-ruthless-dictator-kept-the-haitians-in-illiteracy-and.html?mcubz=1</a:t>
            </a:r>
            <a:r>
              <a:rPr lang="en-US" sz="3200" b="1" dirty="0" smtClean="0"/>
              <a:t> “</a:t>
            </a:r>
            <a:r>
              <a:rPr lang="en-US" sz="3200" b="1" i="1" dirty="0"/>
              <a:t>Papa Doc, a Ruthless Dictator, Kept the Haitians in Illiteracy and Dire </a:t>
            </a:r>
            <a:r>
              <a:rPr lang="en-US" sz="3200" b="1" i="1" dirty="0" smtClean="0"/>
              <a:t>Poverty”</a:t>
            </a:r>
          </a:p>
          <a:p>
            <a:pPr>
              <a:buClr>
                <a:srgbClr val="903163"/>
              </a:buClr>
            </a:pPr>
            <a:r>
              <a:rPr lang="en-US" sz="3200" b="1" i="1" dirty="0">
                <a:hlinkClick r:id="rId7"/>
              </a:rPr>
              <a:t>http://foreignpolicy.com/2011/01/19/the-ghosts-of-duvalier</a:t>
            </a:r>
            <a:r>
              <a:rPr lang="en-US" sz="3200" b="1" i="1" dirty="0" smtClean="0">
                <a:hlinkClick r:id="rId7"/>
              </a:rPr>
              <a:t>/</a:t>
            </a:r>
            <a:r>
              <a:rPr lang="en-US" sz="3200" b="1" i="1" dirty="0" smtClean="0"/>
              <a:t> “The Ghosts of Duvalier” </a:t>
            </a:r>
          </a:p>
          <a:p>
            <a:pPr>
              <a:buClr>
                <a:srgbClr val="903163"/>
              </a:buClr>
            </a:pPr>
            <a:r>
              <a:rPr lang="en-US" sz="3200" b="1" i="1" dirty="0">
                <a:hlinkClick r:id="rId8"/>
              </a:rPr>
              <a:t>https://www.washingtonpost.com/world/the_americas/jean-claude-duvalier-ex-haitian-leader-known-as-baby-doc-dies-at-63/2014/10/04/ecdaa2bc-4be3-11e4-b72e-d60a9229cc10_story.html?utm_term=.</a:t>
            </a:r>
            <a:r>
              <a:rPr lang="en-US" sz="3200" b="1" i="1" dirty="0" smtClean="0">
                <a:hlinkClick r:id="rId8"/>
              </a:rPr>
              <a:t>4b6cba304a46</a:t>
            </a:r>
            <a:r>
              <a:rPr lang="en-US" sz="3200" b="1" i="1" dirty="0" smtClean="0"/>
              <a:t> “</a:t>
            </a:r>
            <a:r>
              <a:rPr lang="en-US" sz="2400" b="1" dirty="0"/>
              <a:t>Jean-Claude Duvalier, ex-Haitian leader known as Baby Doc, dies at </a:t>
            </a:r>
            <a:r>
              <a:rPr lang="en-US" sz="2400" b="1" dirty="0" smtClean="0"/>
              <a:t>63” </a:t>
            </a:r>
            <a:endParaRPr lang="en-US" sz="3200" b="1" i="1" dirty="0"/>
          </a:p>
          <a:p>
            <a:pPr>
              <a:buClr>
                <a:srgbClr val="903163"/>
              </a:buClr>
            </a:pPr>
            <a:endParaRPr lang="en-US" sz="3200" b="1" dirty="0"/>
          </a:p>
          <a:p>
            <a:pPr>
              <a:buClr>
                <a:srgbClr val="903163"/>
              </a:buClr>
            </a:pPr>
            <a:endParaRPr lang="en-US" sz="3200" dirty="0" smtClean="0">
              <a:solidFill>
                <a:srgbClr val="3D3D3D"/>
              </a:solidFill>
              <a:latin typeface="David" panose="020E0502060401010101" pitchFamily="34" charset="-79"/>
              <a:cs typeface="David" panose="020E0502060401010101" pitchFamily="34" charset="-79"/>
            </a:endParaRPr>
          </a:p>
          <a:p>
            <a:pPr>
              <a:buClr>
                <a:srgbClr val="903163"/>
              </a:buClr>
            </a:pPr>
            <a:endParaRPr lang="en-US" sz="3000" dirty="0" smtClean="0">
              <a:solidFill>
                <a:srgbClr val="3D3D3D"/>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92397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One:</a:t>
            </a:r>
            <a:endParaRPr lang="en-US" dirty="0"/>
          </a:p>
        </p:txBody>
      </p:sp>
      <p:sp>
        <p:nvSpPr>
          <p:cNvPr id="3" name="Content Placeholder 2"/>
          <p:cNvSpPr>
            <a:spLocks noGrp="1"/>
          </p:cNvSpPr>
          <p:nvPr>
            <p:ph idx="1"/>
          </p:nvPr>
        </p:nvSpPr>
        <p:spPr/>
        <p:txBody>
          <a:bodyPr/>
          <a:lstStyle/>
          <a:p>
            <a:r>
              <a:rPr lang="en-US" dirty="0" smtClean="0"/>
              <a:t>Research both Papa and </a:t>
            </a:r>
            <a:r>
              <a:rPr lang="en-US" dirty="0" err="1" smtClean="0"/>
              <a:t>Bebe</a:t>
            </a:r>
            <a:r>
              <a:rPr lang="en-US" dirty="0" smtClean="0"/>
              <a:t> Doc Duvalier.</a:t>
            </a:r>
          </a:p>
          <a:p>
            <a:r>
              <a:rPr lang="en-US" sz="3200" dirty="0" smtClean="0"/>
              <a:t>Find at least 10 shocking events to place on your timeline.</a:t>
            </a:r>
          </a:p>
          <a:p>
            <a:endParaRPr lang="en-US" dirty="0"/>
          </a:p>
        </p:txBody>
      </p:sp>
    </p:spTree>
    <p:extLst>
      <p:ext uri="{BB962C8B-B14F-4D97-AF65-F5344CB8AC3E}">
        <p14:creationId xmlns:p14="http://schemas.microsoft.com/office/powerpoint/2010/main" val="427461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two</a:t>
            </a:r>
            <a:endParaRPr lang="en-US" dirty="0"/>
          </a:p>
        </p:txBody>
      </p:sp>
      <p:sp>
        <p:nvSpPr>
          <p:cNvPr id="3" name="Content Placeholder 2"/>
          <p:cNvSpPr>
            <a:spLocks noGrp="1"/>
          </p:cNvSpPr>
          <p:nvPr>
            <p:ph idx="1"/>
          </p:nvPr>
        </p:nvSpPr>
        <p:spPr/>
        <p:txBody>
          <a:bodyPr>
            <a:normAutofit/>
          </a:bodyPr>
          <a:lstStyle/>
          <a:p>
            <a:r>
              <a:rPr lang="en-US" sz="3600" dirty="0" smtClean="0"/>
              <a:t>Transfer your timeline events to the </a:t>
            </a:r>
            <a:r>
              <a:rPr lang="en-US" sz="3600" dirty="0" err="1" smtClean="0"/>
              <a:t>posterboard</a:t>
            </a:r>
            <a:r>
              <a:rPr lang="en-US" sz="3600" dirty="0" smtClean="0"/>
              <a:t>.</a:t>
            </a:r>
          </a:p>
          <a:p>
            <a:r>
              <a:rPr lang="en-US" sz="3600" dirty="0" smtClean="0"/>
              <a:t>Decorate the timeline with traditional Haitian colors and art. </a:t>
            </a:r>
            <a:endParaRPr lang="en-US" sz="3600" dirty="0"/>
          </a:p>
        </p:txBody>
      </p:sp>
    </p:spTree>
    <p:extLst>
      <p:ext uri="{BB962C8B-B14F-4D97-AF65-F5344CB8AC3E}">
        <p14:creationId xmlns:p14="http://schemas.microsoft.com/office/powerpoint/2010/main" val="166156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889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Bonne </a:t>
            </a:r>
            <a:r>
              <a:rPr lang="en-US" dirty="0" err="1" smtClean="0"/>
              <a:t>ANnee</a:t>
            </a:r>
            <a:endParaRPr lang="en-US" dirty="0"/>
          </a:p>
        </p:txBody>
      </p:sp>
      <p:sp>
        <p:nvSpPr>
          <p:cNvPr id="3" name="Subtitle 2"/>
          <p:cNvSpPr>
            <a:spLocks noGrp="1"/>
          </p:cNvSpPr>
          <p:nvPr>
            <p:ph type="subTitle" idx="1"/>
          </p:nvPr>
        </p:nvSpPr>
        <p:spPr/>
        <p:txBody>
          <a:bodyPr/>
          <a:lstStyle/>
          <a:p>
            <a:r>
              <a:rPr lang="en-US" dirty="0" smtClean="0"/>
              <a:t>A Personal essay by jean-</a:t>
            </a:r>
            <a:r>
              <a:rPr lang="en-US" dirty="0" err="1" smtClean="0"/>
              <a:t>pierre</a:t>
            </a:r>
            <a:r>
              <a:rPr lang="en-US" dirty="0" smtClean="0"/>
              <a:t> </a:t>
            </a:r>
            <a:r>
              <a:rPr lang="en-US" dirty="0" err="1" smtClean="0"/>
              <a:t>benoit</a:t>
            </a:r>
            <a:endParaRPr lang="en-US" dirty="0"/>
          </a:p>
        </p:txBody>
      </p:sp>
      <p:pic>
        <p:nvPicPr>
          <p:cNvPr id="4" name="Picture 3"/>
          <p:cNvPicPr>
            <a:picLocks noChangeAspect="1"/>
          </p:cNvPicPr>
          <p:nvPr/>
        </p:nvPicPr>
        <p:blipFill>
          <a:blip r:embed="rId2"/>
          <a:stretch>
            <a:fillRect/>
          </a:stretch>
        </p:blipFill>
        <p:spPr>
          <a:xfrm>
            <a:off x="2944349" y="3354074"/>
            <a:ext cx="6267231" cy="2560542"/>
          </a:xfrm>
          <a:prstGeom prst="rect">
            <a:avLst/>
          </a:prstGeom>
        </p:spPr>
      </p:pic>
    </p:spTree>
    <p:extLst>
      <p:ext uri="{BB962C8B-B14F-4D97-AF65-F5344CB8AC3E}">
        <p14:creationId xmlns:p14="http://schemas.microsoft.com/office/powerpoint/2010/main" val="292108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Objective:</a:t>
            </a:r>
            <a:endParaRPr lang="en-US" dirty="0"/>
          </a:p>
        </p:txBody>
      </p:sp>
      <p:sp>
        <p:nvSpPr>
          <p:cNvPr id="3" name="Content Placeholder 2"/>
          <p:cNvSpPr>
            <a:spLocks noGrp="1"/>
          </p:cNvSpPr>
          <p:nvPr>
            <p:ph idx="1"/>
          </p:nvPr>
        </p:nvSpPr>
        <p:spPr>
          <a:xfrm>
            <a:off x="3553691" y="2015915"/>
            <a:ext cx="7569443" cy="3678303"/>
          </a:xfrm>
        </p:spPr>
        <p:txBody>
          <a:bodyPr>
            <a:normAutofit/>
          </a:bodyPr>
          <a:lstStyle/>
          <a:p>
            <a:r>
              <a:rPr lang="en-US" sz="4400" dirty="0" smtClean="0"/>
              <a:t>Students will create a timeline of events and organize the events in chronological order.</a:t>
            </a:r>
            <a:endParaRPr lang="en-US" sz="4400" dirty="0"/>
          </a:p>
        </p:txBody>
      </p:sp>
      <p:pic>
        <p:nvPicPr>
          <p:cNvPr id="4" name="Picture 3"/>
          <p:cNvPicPr>
            <a:picLocks noChangeAspect="1"/>
          </p:cNvPicPr>
          <p:nvPr/>
        </p:nvPicPr>
        <p:blipFill>
          <a:blip r:embed="rId2"/>
          <a:stretch>
            <a:fillRect/>
          </a:stretch>
        </p:blipFill>
        <p:spPr>
          <a:xfrm>
            <a:off x="581192" y="2973694"/>
            <a:ext cx="2176227" cy="1762744"/>
          </a:xfrm>
          <a:prstGeom prst="rect">
            <a:avLst/>
          </a:prstGeom>
        </p:spPr>
      </p:pic>
    </p:spTree>
    <p:extLst>
      <p:ext uri="{BB962C8B-B14F-4D97-AF65-F5344CB8AC3E}">
        <p14:creationId xmlns:p14="http://schemas.microsoft.com/office/powerpoint/2010/main" val="311817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begin, You should know:</a:t>
            </a:r>
            <a:endParaRPr lang="en-US" dirty="0"/>
          </a:p>
        </p:txBody>
      </p:sp>
      <p:sp>
        <p:nvSpPr>
          <p:cNvPr id="3" name="Content Placeholder 2"/>
          <p:cNvSpPr>
            <a:spLocks noGrp="1"/>
          </p:cNvSpPr>
          <p:nvPr>
            <p:ph idx="1"/>
          </p:nvPr>
        </p:nvSpPr>
        <p:spPr>
          <a:xfrm>
            <a:off x="581192" y="2762387"/>
            <a:ext cx="11029615" cy="4677504"/>
          </a:xfrm>
        </p:spPr>
        <p:txBody>
          <a:bodyPr>
            <a:normAutofit fontScale="92500" lnSpcReduction="20000"/>
          </a:bodyPr>
          <a:lstStyle/>
          <a:p>
            <a:pPr>
              <a:lnSpc>
                <a:spcPct val="160000"/>
              </a:lnSpc>
            </a:pPr>
            <a:r>
              <a:rPr lang="en-US" sz="3200" dirty="0" smtClean="0"/>
              <a:t>The events in a personal essay are often told in chronological order, the order in which they happened. The author may also use time clues, such as dates, to make the order of events clear.</a:t>
            </a:r>
          </a:p>
          <a:p>
            <a:pPr>
              <a:lnSpc>
                <a:spcPct val="160000"/>
              </a:lnSpc>
            </a:pPr>
            <a:r>
              <a:rPr lang="en-US" sz="3200" dirty="0" smtClean="0"/>
              <a:t>The author’s purpose when writing a personal essay is often to express feelings. Remember, the reason for writing may be to inform, to entertain, to persuade, or to express feelings.</a:t>
            </a:r>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7834745" y="702156"/>
            <a:ext cx="2885641" cy="2310812"/>
          </a:xfrm>
          <a:prstGeom prst="rect">
            <a:avLst/>
          </a:prstGeom>
        </p:spPr>
      </p:pic>
    </p:spTree>
    <p:extLst>
      <p:ext uri="{BB962C8B-B14F-4D97-AF65-F5344CB8AC3E}">
        <p14:creationId xmlns:p14="http://schemas.microsoft.com/office/powerpoint/2010/main" val="783664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6" name="Content Placeholder 5"/>
          <p:cNvPicPr>
            <a:picLocks noGrp="1" noChangeAspect="1"/>
          </p:cNvPicPr>
          <p:nvPr>
            <p:ph idx="1"/>
          </p:nvPr>
        </p:nvPicPr>
        <p:blipFill>
          <a:blip r:embed="rId2"/>
          <a:stretch>
            <a:fillRect/>
          </a:stretch>
        </p:blipFill>
        <p:spPr>
          <a:xfrm>
            <a:off x="4642846" y="1799084"/>
            <a:ext cx="7099748" cy="5058916"/>
          </a:xfrm>
          <a:prstGeom prst="rect">
            <a:avLst/>
          </a:prstGeom>
        </p:spPr>
      </p:pic>
      <p:sp>
        <p:nvSpPr>
          <p:cNvPr id="7" name="TextBox 6"/>
          <p:cNvSpPr txBox="1"/>
          <p:nvPr/>
        </p:nvSpPr>
        <p:spPr>
          <a:xfrm>
            <a:off x="581192" y="2265218"/>
            <a:ext cx="3824553" cy="4154984"/>
          </a:xfrm>
          <a:prstGeom prst="rect">
            <a:avLst/>
          </a:prstGeom>
          <a:solidFill>
            <a:schemeClr val="bg1"/>
          </a:solidFill>
          <a:ln w="76200">
            <a:solidFill>
              <a:schemeClr val="accent2">
                <a:lumMod val="50000"/>
              </a:schemeClr>
            </a:solidFill>
          </a:ln>
        </p:spPr>
        <p:txBody>
          <a:bodyPr wrap="square" rtlCol="0">
            <a:spAutoFit/>
          </a:bodyPr>
          <a:lstStyle/>
          <a:p>
            <a:r>
              <a:rPr lang="en-US" sz="2400" dirty="0" smtClean="0">
                <a:latin typeface="David" panose="020E0502060401010101" pitchFamily="34" charset="-79"/>
                <a:cs typeface="David" panose="020E0502060401010101" pitchFamily="34" charset="-79"/>
              </a:rPr>
              <a:t>Haiti is a small country located on the island of Hispaniola in the Caribbean Sea. In the 50’s, the ruthless dictator Francois “Papa Doc” Duvalier took control of the country. Haitians like author Jean-Pierre Benoit and his parents began to immigrate to the U.S to escape the tyrannical government. </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06840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continued . . .</a:t>
            </a:r>
            <a:endParaRPr lang="en-US" dirty="0"/>
          </a:p>
        </p:txBody>
      </p:sp>
      <p:pic>
        <p:nvPicPr>
          <p:cNvPr id="4" name="Content Placeholder 3"/>
          <p:cNvPicPr>
            <a:picLocks noGrp="1" noChangeAspect="1"/>
          </p:cNvPicPr>
          <p:nvPr>
            <p:ph idx="1"/>
          </p:nvPr>
        </p:nvPicPr>
        <p:blipFill>
          <a:blip r:embed="rId2"/>
          <a:stretch>
            <a:fillRect/>
          </a:stretch>
        </p:blipFill>
        <p:spPr>
          <a:xfrm>
            <a:off x="5106897" y="1799084"/>
            <a:ext cx="6686352" cy="3925094"/>
          </a:xfrm>
          <a:prstGeom prst="rect">
            <a:avLst/>
          </a:prstGeom>
        </p:spPr>
      </p:pic>
      <p:sp>
        <p:nvSpPr>
          <p:cNvPr id="5" name="TextBox 4"/>
          <p:cNvSpPr txBox="1"/>
          <p:nvPr/>
        </p:nvSpPr>
        <p:spPr>
          <a:xfrm>
            <a:off x="581192" y="2265218"/>
            <a:ext cx="3824553" cy="3970318"/>
          </a:xfrm>
          <a:prstGeom prst="rect">
            <a:avLst/>
          </a:prstGeom>
          <a:solidFill>
            <a:schemeClr val="bg1"/>
          </a:solidFill>
          <a:ln w="76200">
            <a:solidFill>
              <a:schemeClr val="accent2">
                <a:lumMod val="50000"/>
              </a:schemeClr>
            </a:solidFill>
          </a:ln>
        </p:spPr>
        <p:txBody>
          <a:bodyPr wrap="square" rtlCol="0">
            <a:spAutoFit/>
          </a:bodyPr>
          <a:lstStyle/>
          <a:p>
            <a:r>
              <a:rPr lang="en-US" sz="2800" dirty="0" smtClean="0">
                <a:latin typeface="David" panose="020E0502060401010101" pitchFamily="34" charset="-79"/>
                <a:cs typeface="David" panose="020E0502060401010101" pitchFamily="34" charset="-79"/>
              </a:rPr>
              <a:t>This immigration increased in the 70’s during the brutal rule of Duvalier’s son, Jean-Claude “Baby Doc” Duvalier. By the 2000’s, hundreds of thousands of Haitians were living in the United States. </a:t>
            </a:r>
            <a:endParaRPr lang="en-US"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74785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the Duvalier regimes</a:t>
            </a:r>
            <a:endParaRPr lang="en-US" dirty="0"/>
          </a:p>
        </p:txBody>
      </p:sp>
      <p:sp>
        <p:nvSpPr>
          <p:cNvPr id="3" name="Content Placeholder 2"/>
          <p:cNvSpPr>
            <a:spLocks noGrp="1"/>
          </p:cNvSpPr>
          <p:nvPr>
            <p:ph idx="1"/>
          </p:nvPr>
        </p:nvSpPr>
        <p:spPr>
          <a:xfrm>
            <a:off x="581191" y="1589848"/>
            <a:ext cx="11029615" cy="3678303"/>
          </a:xfrm>
        </p:spPr>
        <p:txBody>
          <a:bodyPr>
            <a:normAutofit/>
          </a:bodyPr>
          <a:lstStyle/>
          <a:p>
            <a:r>
              <a:rPr lang="en-US" sz="3200" dirty="0" smtClean="0">
                <a:latin typeface="David" panose="020E0502060401010101" pitchFamily="34" charset="-79"/>
                <a:cs typeface="David" panose="020E0502060401010101" pitchFamily="34" charset="-79"/>
              </a:rPr>
              <a:t>In your groups, research to identify </a:t>
            </a:r>
            <a:r>
              <a:rPr lang="en-US" sz="3200" dirty="0">
                <a:latin typeface="David" panose="020E0502060401010101" pitchFamily="34" charset="-79"/>
                <a:cs typeface="David" panose="020E0502060401010101" pitchFamily="34" charset="-79"/>
              </a:rPr>
              <a:t>key </a:t>
            </a:r>
            <a:r>
              <a:rPr lang="en-US" sz="3200" dirty="0" smtClean="0">
                <a:latin typeface="David" panose="020E0502060401010101" pitchFamily="34" charset="-79"/>
                <a:cs typeface="David" panose="020E0502060401010101" pitchFamily="34" charset="-79"/>
              </a:rPr>
              <a:t>information </a:t>
            </a:r>
            <a:r>
              <a:rPr lang="en-US" sz="3200" dirty="0">
                <a:latin typeface="David" panose="020E0502060401010101" pitchFamily="34" charset="-79"/>
                <a:cs typeface="David" panose="020E0502060401010101" pitchFamily="34" charset="-79"/>
              </a:rPr>
              <a:t>about the Duvalier regime and </a:t>
            </a:r>
            <a:r>
              <a:rPr lang="en-US" sz="3200" u="sng" dirty="0">
                <a:latin typeface="David" panose="020E0502060401010101" pitchFamily="34" charset="-79"/>
                <a:cs typeface="David" panose="020E0502060401010101" pitchFamily="34" charset="-79"/>
              </a:rPr>
              <a:t>the impact of their policies on the people of </a:t>
            </a:r>
            <a:r>
              <a:rPr lang="en-US" sz="3200" u="sng" dirty="0" smtClean="0">
                <a:latin typeface="David" panose="020E0502060401010101" pitchFamily="34" charset="-79"/>
                <a:cs typeface="David" panose="020E0502060401010101" pitchFamily="34" charset="-79"/>
              </a:rPr>
              <a:t>Haiti.</a:t>
            </a:r>
          </a:p>
          <a:p>
            <a:r>
              <a:rPr lang="en-US" sz="3200" dirty="0" smtClean="0">
                <a:latin typeface="David" panose="020E0502060401010101" pitchFamily="34" charset="-79"/>
                <a:cs typeface="David" panose="020E0502060401010101" pitchFamily="34" charset="-79"/>
              </a:rPr>
              <a:t>Directions: Create a chronological timeline of these events in order to organize your findings. </a:t>
            </a:r>
            <a:endParaRPr lang="en-US" sz="3200" dirty="0">
              <a:latin typeface="David" panose="020E0502060401010101" pitchFamily="34" charset="-79"/>
              <a:cs typeface="David" panose="020E0502060401010101" pitchFamily="34" charset="-79"/>
            </a:endParaRPr>
          </a:p>
        </p:txBody>
      </p:sp>
      <p:pic>
        <p:nvPicPr>
          <p:cNvPr id="4" name="Picture 3"/>
          <p:cNvPicPr>
            <a:picLocks noChangeAspect="1"/>
          </p:cNvPicPr>
          <p:nvPr/>
        </p:nvPicPr>
        <p:blipFill>
          <a:blip r:embed="rId2"/>
          <a:stretch>
            <a:fillRect/>
          </a:stretch>
        </p:blipFill>
        <p:spPr>
          <a:xfrm>
            <a:off x="1745673" y="5042150"/>
            <a:ext cx="9289469" cy="1483342"/>
          </a:xfrm>
          <a:prstGeom prst="rect">
            <a:avLst/>
          </a:prstGeom>
        </p:spPr>
      </p:pic>
      <p:pic>
        <p:nvPicPr>
          <p:cNvPr id="5" name="Picture 4"/>
          <p:cNvPicPr>
            <a:picLocks noChangeAspect="1"/>
          </p:cNvPicPr>
          <p:nvPr/>
        </p:nvPicPr>
        <p:blipFill>
          <a:blip r:embed="rId3"/>
          <a:stretch>
            <a:fillRect/>
          </a:stretch>
        </p:blipFill>
        <p:spPr>
          <a:xfrm>
            <a:off x="6941127" y="702156"/>
            <a:ext cx="2541875" cy="1048796"/>
          </a:xfrm>
          <a:prstGeom prst="rect">
            <a:avLst/>
          </a:prstGeom>
        </p:spPr>
      </p:pic>
    </p:spTree>
    <p:extLst>
      <p:ext uri="{BB962C8B-B14F-4D97-AF65-F5344CB8AC3E}">
        <p14:creationId xmlns:p14="http://schemas.microsoft.com/office/powerpoint/2010/main" val="105682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the Duvalier regimes</a:t>
            </a:r>
            <a:endParaRPr lang="en-US" dirty="0"/>
          </a:p>
        </p:txBody>
      </p:sp>
      <p:sp>
        <p:nvSpPr>
          <p:cNvPr id="3" name="Content Placeholder 2"/>
          <p:cNvSpPr>
            <a:spLocks noGrp="1"/>
          </p:cNvSpPr>
          <p:nvPr>
            <p:ph idx="1"/>
          </p:nvPr>
        </p:nvSpPr>
        <p:spPr>
          <a:xfrm>
            <a:off x="581191" y="1589848"/>
            <a:ext cx="11029615" cy="1848811"/>
          </a:xfrm>
        </p:spPr>
        <p:txBody>
          <a:bodyPr>
            <a:normAutofit/>
          </a:bodyPr>
          <a:lstStyle/>
          <a:p>
            <a:r>
              <a:rPr lang="en-US" sz="3200" dirty="0" smtClean="0">
                <a:latin typeface="David" panose="020E0502060401010101" pitchFamily="34" charset="-79"/>
                <a:cs typeface="David" panose="020E0502060401010101" pitchFamily="34" charset="-79"/>
              </a:rPr>
              <a:t>What events and conditions led people to leave Haiti?</a:t>
            </a:r>
            <a:endParaRPr lang="en-US" sz="3200" u="sng" dirty="0" smtClean="0">
              <a:latin typeface="David" panose="020E0502060401010101" pitchFamily="34" charset="-79"/>
              <a:cs typeface="David" panose="020E0502060401010101" pitchFamily="34" charset="-79"/>
            </a:endParaRPr>
          </a:p>
        </p:txBody>
      </p:sp>
      <p:pic>
        <p:nvPicPr>
          <p:cNvPr id="4" name="Picture 3"/>
          <p:cNvPicPr>
            <a:picLocks noChangeAspect="1"/>
          </p:cNvPicPr>
          <p:nvPr/>
        </p:nvPicPr>
        <p:blipFill>
          <a:blip r:embed="rId2"/>
          <a:stretch>
            <a:fillRect/>
          </a:stretch>
        </p:blipFill>
        <p:spPr>
          <a:xfrm>
            <a:off x="811370" y="2861715"/>
            <a:ext cx="9628960" cy="2414201"/>
          </a:xfrm>
          <a:prstGeom prst="rect">
            <a:avLst/>
          </a:prstGeom>
        </p:spPr>
      </p:pic>
      <p:pic>
        <p:nvPicPr>
          <p:cNvPr id="5" name="Picture 4"/>
          <p:cNvPicPr>
            <a:picLocks noChangeAspect="1"/>
          </p:cNvPicPr>
          <p:nvPr/>
        </p:nvPicPr>
        <p:blipFill>
          <a:blip r:embed="rId3"/>
          <a:stretch>
            <a:fillRect/>
          </a:stretch>
        </p:blipFill>
        <p:spPr>
          <a:xfrm>
            <a:off x="6941127" y="702156"/>
            <a:ext cx="2541875" cy="1048796"/>
          </a:xfrm>
          <a:prstGeom prst="rect">
            <a:avLst/>
          </a:prstGeom>
        </p:spPr>
      </p:pic>
      <p:sp>
        <p:nvSpPr>
          <p:cNvPr id="6" name="Rectangle 5"/>
          <p:cNvSpPr/>
          <p:nvPr/>
        </p:nvSpPr>
        <p:spPr>
          <a:xfrm>
            <a:off x="9694747" y="1394900"/>
            <a:ext cx="1704313" cy="338554"/>
          </a:xfrm>
          <a:prstGeom prst="rect">
            <a:avLst/>
          </a:prstGeom>
          <a:noFill/>
        </p:spPr>
        <p:txBody>
          <a:bodyPr wrap="none" lIns="91440" tIns="45720" rIns="91440" bIns="45720">
            <a:spAutoFit/>
          </a:bodyPr>
          <a:lstStyle/>
          <a:p>
            <a:pPr algn="ctr"/>
            <a:r>
              <a:rPr lang="en-US" sz="1600" b="1" dirty="0" smtClean="0">
                <a:ln w="6600">
                  <a:solidFill>
                    <a:schemeClr val="accent2"/>
                  </a:solidFill>
                  <a:prstDash val="solid"/>
                </a:ln>
                <a:solidFill>
                  <a:srgbClr val="FFFFFF"/>
                </a:solidFill>
                <a:effectLst>
                  <a:outerShdw dist="38100" dir="2700000" algn="tl" rotWithShape="0">
                    <a:schemeClr val="accent2"/>
                  </a:outerShdw>
                </a:effectLst>
              </a:rPr>
              <a:t>Class discussion</a:t>
            </a:r>
            <a:endParaRPr lang="en-US" sz="1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angle 6"/>
          <p:cNvSpPr/>
          <p:nvPr/>
        </p:nvSpPr>
        <p:spPr>
          <a:xfrm>
            <a:off x="1223493" y="3039414"/>
            <a:ext cx="862884" cy="399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3297168" y="3028706"/>
            <a:ext cx="883997" cy="420660"/>
          </a:xfrm>
          <a:prstGeom prst="rect">
            <a:avLst/>
          </a:prstGeom>
        </p:spPr>
      </p:pic>
      <p:pic>
        <p:nvPicPr>
          <p:cNvPr id="9" name="Picture 8"/>
          <p:cNvPicPr>
            <a:picLocks noChangeAspect="1"/>
          </p:cNvPicPr>
          <p:nvPr/>
        </p:nvPicPr>
        <p:blipFill>
          <a:blip r:embed="rId4"/>
          <a:stretch>
            <a:fillRect/>
          </a:stretch>
        </p:blipFill>
        <p:spPr>
          <a:xfrm>
            <a:off x="5183851" y="2959969"/>
            <a:ext cx="883997" cy="420660"/>
          </a:xfrm>
          <a:prstGeom prst="rect">
            <a:avLst/>
          </a:prstGeom>
        </p:spPr>
      </p:pic>
      <p:pic>
        <p:nvPicPr>
          <p:cNvPr id="10" name="Picture 9"/>
          <p:cNvPicPr>
            <a:picLocks noChangeAspect="1"/>
          </p:cNvPicPr>
          <p:nvPr/>
        </p:nvPicPr>
        <p:blipFill>
          <a:blip r:embed="rId4"/>
          <a:stretch>
            <a:fillRect/>
          </a:stretch>
        </p:blipFill>
        <p:spPr>
          <a:xfrm>
            <a:off x="6885098" y="3026534"/>
            <a:ext cx="883997" cy="420660"/>
          </a:xfrm>
          <a:prstGeom prst="rect">
            <a:avLst/>
          </a:prstGeom>
        </p:spPr>
      </p:pic>
      <p:pic>
        <p:nvPicPr>
          <p:cNvPr id="11" name="Picture 10"/>
          <p:cNvPicPr>
            <a:picLocks noChangeAspect="1"/>
          </p:cNvPicPr>
          <p:nvPr/>
        </p:nvPicPr>
        <p:blipFill>
          <a:blip r:embed="rId4"/>
          <a:stretch>
            <a:fillRect/>
          </a:stretch>
        </p:blipFill>
        <p:spPr>
          <a:xfrm>
            <a:off x="9041003" y="2959969"/>
            <a:ext cx="883997" cy="420660"/>
          </a:xfrm>
          <a:prstGeom prst="rect">
            <a:avLst/>
          </a:prstGeom>
        </p:spPr>
      </p:pic>
      <p:pic>
        <p:nvPicPr>
          <p:cNvPr id="12" name="Picture 11"/>
          <p:cNvPicPr>
            <a:picLocks noChangeAspect="1"/>
          </p:cNvPicPr>
          <p:nvPr/>
        </p:nvPicPr>
        <p:blipFill>
          <a:blip r:embed="rId4"/>
          <a:stretch>
            <a:fillRect/>
          </a:stretch>
        </p:blipFill>
        <p:spPr>
          <a:xfrm>
            <a:off x="927279" y="4779529"/>
            <a:ext cx="1159098" cy="365587"/>
          </a:xfrm>
          <a:prstGeom prst="rect">
            <a:avLst/>
          </a:prstGeom>
        </p:spPr>
      </p:pic>
      <p:pic>
        <p:nvPicPr>
          <p:cNvPr id="13" name="Picture 12"/>
          <p:cNvPicPr>
            <a:picLocks noChangeAspect="1"/>
          </p:cNvPicPr>
          <p:nvPr/>
        </p:nvPicPr>
        <p:blipFill>
          <a:blip r:embed="rId5"/>
          <a:stretch>
            <a:fillRect/>
          </a:stretch>
        </p:blipFill>
        <p:spPr>
          <a:xfrm>
            <a:off x="3022825" y="4749427"/>
            <a:ext cx="1158340" cy="365792"/>
          </a:xfrm>
          <a:prstGeom prst="rect">
            <a:avLst/>
          </a:prstGeom>
        </p:spPr>
      </p:pic>
      <p:pic>
        <p:nvPicPr>
          <p:cNvPr id="14" name="Picture 13"/>
          <p:cNvPicPr>
            <a:picLocks noChangeAspect="1"/>
          </p:cNvPicPr>
          <p:nvPr/>
        </p:nvPicPr>
        <p:blipFill>
          <a:blip r:embed="rId5"/>
          <a:stretch>
            <a:fillRect/>
          </a:stretch>
        </p:blipFill>
        <p:spPr>
          <a:xfrm>
            <a:off x="4978193" y="4792408"/>
            <a:ext cx="1158340" cy="365792"/>
          </a:xfrm>
          <a:prstGeom prst="rect">
            <a:avLst/>
          </a:prstGeom>
        </p:spPr>
      </p:pic>
      <p:pic>
        <p:nvPicPr>
          <p:cNvPr id="15" name="Picture 14"/>
          <p:cNvPicPr>
            <a:picLocks noChangeAspect="1"/>
          </p:cNvPicPr>
          <p:nvPr/>
        </p:nvPicPr>
        <p:blipFill>
          <a:blip r:embed="rId5"/>
          <a:stretch>
            <a:fillRect/>
          </a:stretch>
        </p:blipFill>
        <p:spPr>
          <a:xfrm>
            <a:off x="6948294" y="4792408"/>
            <a:ext cx="1158340" cy="365792"/>
          </a:xfrm>
          <a:prstGeom prst="rect">
            <a:avLst/>
          </a:prstGeom>
        </p:spPr>
      </p:pic>
      <p:pic>
        <p:nvPicPr>
          <p:cNvPr id="16" name="Picture 15"/>
          <p:cNvPicPr>
            <a:picLocks noChangeAspect="1"/>
          </p:cNvPicPr>
          <p:nvPr/>
        </p:nvPicPr>
        <p:blipFill>
          <a:blip r:embed="rId5"/>
          <a:stretch>
            <a:fillRect/>
          </a:stretch>
        </p:blipFill>
        <p:spPr>
          <a:xfrm>
            <a:off x="9028349" y="4792408"/>
            <a:ext cx="1158340" cy="365792"/>
          </a:xfrm>
          <a:prstGeom prst="rect">
            <a:avLst/>
          </a:prstGeom>
        </p:spPr>
      </p:pic>
      <p:sp>
        <p:nvSpPr>
          <p:cNvPr id="17" name="TextBox 16"/>
          <p:cNvSpPr txBox="1"/>
          <p:nvPr/>
        </p:nvSpPr>
        <p:spPr>
          <a:xfrm>
            <a:off x="581191" y="5821250"/>
            <a:ext cx="9375319" cy="461665"/>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latin typeface="David" panose="020E0502060401010101" pitchFamily="34" charset="-79"/>
                <a:cs typeface="David" panose="020E0502060401010101" pitchFamily="34" charset="-79"/>
              </a:rPr>
              <a:t>The events and conditions that led people to leave Haiti included. . .</a:t>
            </a:r>
            <a:endParaRPr lang="en-US" sz="2400" dirty="0">
              <a:latin typeface="David" panose="020E0502060401010101" pitchFamily="34" charset="-79"/>
              <a:cs typeface="David" panose="020E0502060401010101" pitchFamily="34" charset="-79"/>
            </a:endParaRPr>
          </a:p>
        </p:txBody>
      </p:sp>
      <p:sp>
        <p:nvSpPr>
          <p:cNvPr id="18" name="Rectangle 17"/>
          <p:cNvSpPr/>
          <p:nvPr/>
        </p:nvSpPr>
        <p:spPr>
          <a:xfrm>
            <a:off x="9997714" y="564053"/>
            <a:ext cx="1098378"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(2)</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219854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15818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TM03457464[[fn=Dividend]]</Template>
  <TotalTime>1017</TotalTime>
  <Words>543</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David</vt:lpstr>
      <vt:lpstr>Gill Sans MT</vt:lpstr>
      <vt:lpstr>Impact</vt:lpstr>
      <vt:lpstr>Wingdings</vt:lpstr>
      <vt:lpstr>Wingdings 2</vt:lpstr>
      <vt:lpstr>Dividend</vt:lpstr>
      <vt:lpstr>Badge</vt:lpstr>
      <vt:lpstr>Capitalization #5</vt:lpstr>
      <vt:lpstr>Bonne ANnee</vt:lpstr>
      <vt:lpstr>Activity Objective:</vt:lpstr>
      <vt:lpstr>Before you begin, You should know:</vt:lpstr>
      <vt:lpstr>Background</vt:lpstr>
      <vt:lpstr>Background continued . . .</vt:lpstr>
      <vt:lpstr>Investigate the Duvalier regimes</vt:lpstr>
      <vt:lpstr>Investigate the Duvalier regimes</vt:lpstr>
      <vt:lpstr>PowerPoint Presentation</vt:lpstr>
      <vt:lpstr>Investigate the Duvalier regimes</vt:lpstr>
      <vt:lpstr>Investigate the Duvalier regimes</vt:lpstr>
      <vt:lpstr>Day One:</vt:lpstr>
      <vt:lpstr>Day two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 ANnee</dc:title>
  <dc:creator>Knowlton, Michael C.</dc:creator>
  <cp:lastModifiedBy>Knowlton, Michael C.</cp:lastModifiedBy>
  <cp:revision>38</cp:revision>
  <dcterms:created xsi:type="dcterms:W3CDTF">2017-09-20T15:56:24Z</dcterms:created>
  <dcterms:modified xsi:type="dcterms:W3CDTF">2017-09-28T15:11:37Z</dcterms:modified>
</cp:coreProperties>
</file>