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9" r:id="rId3"/>
    <p:sldId id="257"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2/1/2018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2/1/2018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2/1/2018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2/1/2018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2/1/2018</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2/1/2018</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6818" y="3181082"/>
            <a:ext cx="10572000" cy="1033054"/>
          </a:xfrm>
        </p:spPr>
        <p:txBody>
          <a:bodyPr/>
          <a:lstStyle/>
          <a:p>
            <a:r>
              <a:rPr lang="en-US" i="1" dirty="0" smtClean="0"/>
              <a:t>Is 16 Too Young to Drive? </a:t>
            </a:r>
            <a:r>
              <a:rPr lang="en-US" sz="1400" i="1" dirty="0" smtClean="0"/>
              <a:t>Article by Robert Davis</a:t>
            </a:r>
            <a:endParaRPr lang="en-US" sz="1400" i="1" dirty="0"/>
          </a:p>
        </p:txBody>
      </p:sp>
      <p:sp>
        <p:nvSpPr>
          <p:cNvPr id="3" name="Subtitle 2"/>
          <p:cNvSpPr>
            <a:spLocks noGrp="1"/>
          </p:cNvSpPr>
          <p:nvPr>
            <p:ph type="subTitle" idx="1"/>
          </p:nvPr>
        </p:nvSpPr>
        <p:spPr/>
        <p:txBody>
          <a:bodyPr/>
          <a:lstStyle/>
          <a:p>
            <a:r>
              <a:rPr lang="en-US" dirty="0" smtClean="0"/>
              <a:t>p. 247</a:t>
            </a:r>
            <a:endParaRPr lang="en-US" dirty="0"/>
          </a:p>
        </p:txBody>
      </p:sp>
      <p:pic>
        <p:nvPicPr>
          <p:cNvPr id="4" name="Picture 3"/>
          <p:cNvPicPr>
            <a:picLocks noChangeAspect="1"/>
          </p:cNvPicPr>
          <p:nvPr/>
        </p:nvPicPr>
        <p:blipFill>
          <a:blip r:embed="rId2"/>
          <a:stretch>
            <a:fillRect/>
          </a:stretch>
        </p:blipFill>
        <p:spPr>
          <a:xfrm>
            <a:off x="2873195" y="101823"/>
            <a:ext cx="5459435" cy="327566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4289310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Stop # 6 Lines 119-124</a:t>
            </a:r>
            <a:endParaRPr lang="en-US" dirty="0"/>
          </a:p>
        </p:txBody>
      </p:sp>
      <p:sp>
        <p:nvSpPr>
          <p:cNvPr id="3" name="Content Placeholder 2"/>
          <p:cNvSpPr>
            <a:spLocks noGrp="1"/>
          </p:cNvSpPr>
          <p:nvPr>
            <p:ph idx="1"/>
          </p:nvPr>
        </p:nvSpPr>
        <p:spPr/>
        <p:txBody>
          <a:bodyPr>
            <a:normAutofit/>
          </a:bodyPr>
          <a:lstStyle/>
          <a:p>
            <a:r>
              <a:rPr lang="en-US" sz="3600" dirty="0" smtClean="0"/>
              <a:t>The author uses the word </a:t>
            </a:r>
            <a:r>
              <a:rPr lang="en-US" sz="3600" i="1" dirty="0" smtClean="0"/>
              <a:t>novice</a:t>
            </a:r>
            <a:r>
              <a:rPr lang="en-US" sz="3600" dirty="0" smtClean="0"/>
              <a:t> to describe the type of teenage drivers who are most often involved in accidents.</a:t>
            </a:r>
          </a:p>
          <a:p>
            <a:r>
              <a:rPr lang="en-US" sz="3600" dirty="0" smtClean="0"/>
              <a:t>Why would a </a:t>
            </a:r>
            <a:r>
              <a:rPr lang="en-US" sz="3600" i="1" dirty="0" smtClean="0"/>
              <a:t>novice</a:t>
            </a:r>
            <a:r>
              <a:rPr lang="en-US" sz="3600" dirty="0" smtClean="0"/>
              <a:t> have more accidents than other drivers?</a:t>
            </a:r>
            <a:endParaRPr lang="en-US" sz="3600" dirty="0"/>
          </a:p>
        </p:txBody>
      </p:sp>
      <p:pic>
        <p:nvPicPr>
          <p:cNvPr id="4" name="Picture 3"/>
          <p:cNvPicPr>
            <a:picLocks noChangeAspect="1"/>
          </p:cNvPicPr>
          <p:nvPr/>
        </p:nvPicPr>
        <p:blipFill>
          <a:blip r:embed="rId2"/>
          <a:stretch>
            <a:fillRect/>
          </a:stretch>
        </p:blipFill>
        <p:spPr>
          <a:xfrm>
            <a:off x="7827336" y="761464"/>
            <a:ext cx="2847975" cy="1600200"/>
          </a:xfrm>
          <a:prstGeom prst="rect">
            <a:avLst/>
          </a:prstGeom>
        </p:spPr>
      </p:pic>
    </p:spTree>
    <p:extLst>
      <p:ext uri="{BB962C8B-B14F-4D97-AF65-F5344CB8AC3E}">
        <p14:creationId xmlns:p14="http://schemas.microsoft.com/office/powerpoint/2010/main" val="19937083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Stop #7 Lines 136-151</a:t>
            </a:r>
            <a:endParaRPr lang="en-US" dirty="0"/>
          </a:p>
        </p:txBody>
      </p:sp>
      <p:sp>
        <p:nvSpPr>
          <p:cNvPr id="3" name="Content Placeholder 2"/>
          <p:cNvSpPr>
            <a:spLocks noGrp="1"/>
          </p:cNvSpPr>
          <p:nvPr>
            <p:ph idx="1"/>
          </p:nvPr>
        </p:nvSpPr>
        <p:spPr/>
        <p:txBody>
          <a:bodyPr>
            <a:noAutofit/>
          </a:bodyPr>
          <a:lstStyle/>
          <a:p>
            <a:r>
              <a:rPr lang="en-US" sz="3200" dirty="0" smtClean="0"/>
              <a:t>Authors provide </a:t>
            </a:r>
            <a:r>
              <a:rPr lang="en-US" sz="3200" u="sng" dirty="0" smtClean="0"/>
              <a:t>details</a:t>
            </a:r>
            <a:r>
              <a:rPr lang="en-US" sz="3200" dirty="0" smtClean="0"/>
              <a:t> to support a central idea. Furthermore, a variety of effective supporting details make it more likely that readers will accept and agree with the author’s </a:t>
            </a:r>
            <a:r>
              <a:rPr lang="en-US" sz="3200" u="sng" dirty="0" smtClean="0"/>
              <a:t>central</a:t>
            </a:r>
            <a:r>
              <a:rPr lang="en-US" sz="3200" dirty="0" smtClean="0"/>
              <a:t> </a:t>
            </a:r>
            <a:r>
              <a:rPr lang="en-US" sz="3200" u="sng" dirty="0" smtClean="0"/>
              <a:t>idea</a:t>
            </a:r>
            <a:r>
              <a:rPr lang="en-US" sz="3200" dirty="0" smtClean="0"/>
              <a:t>.</a:t>
            </a:r>
          </a:p>
          <a:p>
            <a:r>
              <a:rPr lang="en-US" sz="3200" dirty="0" smtClean="0"/>
              <a:t>Which scientific </a:t>
            </a:r>
            <a:r>
              <a:rPr lang="en-US" sz="3200" u="sng" dirty="0" smtClean="0"/>
              <a:t>evidence</a:t>
            </a:r>
            <a:r>
              <a:rPr lang="en-US" sz="3200" dirty="0" smtClean="0"/>
              <a:t> is included that supports the idea that the teenage brain is not fully developed yet?</a:t>
            </a:r>
            <a:endParaRPr lang="en-US" sz="3200" dirty="0"/>
          </a:p>
        </p:txBody>
      </p:sp>
      <p:pic>
        <p:nvPicPr>
          <p:cNvPr id="4" name="Picture 3"/>
          <p:cNvPicPr>
            <a:picLocks noChangeAspect="1"/>
          </p:cNvPicPr>
          <p:nvPr/>
        </p:nvPicPr>
        <p:blipFill>
          <a:blip r:embed="rId2"/>
          <a:stretch>
            <a:fillRect/>
          </a:stretch>
        </p:blipFill>
        <p:spPr>
          <a:xfrm>
            <a:off x="7544001" y="617538"/>
            <a:ext cx="2847975" cy="1600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9233608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Stop #8 181-188</a:t>
            </a:r>
            <a:endParaRPr lang="en-US" dirty="0"/>
          </a:p>
        </p:txBody>
      </p:sp>
      <p:sp>
        <p:nvSpPr>
          <p:cNvPr id="3" name="Content Placeholder 2"/>
          <p:cNvSpPr>
            <a:spLocks noGrp="1"/>
          </p:cNvSpPr>
          <p:nvPr>
            <p:ph idx="1"/>
          </p:nvPr>
        </p:nvSpPr>
        <p:spPr>
          <a:xfrm>
            <a:off x="827424" y="2891989"/>
            <a:ext cx="10554574" cy="3636511"/>
          </a:xfrm>
        </p:spPr>
        <p:txBody>
          <a:bodyPr/>
          <a:lstStyle/>
          <a:p>
            <a:r>
              <a:rPr lang="en-US" sz="3200" dirty="0" smtClean="0"/>
              <a:t>Authors use descriptive language and </a:t>
            </a:r>
            <a:r>
              <a:rPr lang="en-US" sz="3200" u="sng" dirty="0" smtClean="0"/>
              <a:t>idioms</a:t>
            </a:r>
            <a:r>
              <a:rPr lang="en-US" sz="3200" dirty="0" smtClean="0"/>
              <a:t> to make their points more clearly. An </a:t>
            </a:r>
            <a:r>
              <a:rPr lang="en-US" sz="3200" u="sng" dirty="0" smtClean="0"/>
              <a:t>idiom</a:t>
            </a:r>
            <a:r>
              <a:rPr lang="en-US" sz="3200" dirty="0" smtClean="0"/>
              <a:t> is an expression that has a meaning that is different from the meaning of its individual words. </a:t>
            </a:r>
          </a:p>
          <a:p>
            <a:r>
              <a:rPr lang="en-US" sz="3200" dirty="0" smtClean="0"/>
              <a:t>Identify the </a:t>
            </a:r>
            <a:r>
              <a:rPr lang="en-US" sz="3200" u="sng" dirty="0" smtClean="0"/>
              <a:t>idiom</a:t>
            </a:r>
            <a:r>
              <a:rPr lang="en-US" sz="3200" dirty="0" smtClean="0"/>
              <a:t> the author uses and explain its meaning.</a:t>
            </a:r>
          </a:p>
          <a:p>
            <a:endParaRPr lang="en-US" dirty="0"/>
          </a:p>
        </p:txBody>
      </p:sp>
      <p:pic>
        <p:nvPicPr>
          <p:cNvPr id="4" name="Picture 3"/>
          <p:cNvPicPr>
            <a:picLocks noChangeAspect="1"/>
          </p:cNvPicPr>
          <p:nvPr/>
        </p:nvPicPr>
        <p:blipFill>
          <a:blip r:embed="rId2"/>
          <a:stretch>
            <a:fillRect/>
          </a:stretch>
        </p:blipFill>
        <p:spPr>
          <a:xfrm>
            <a:off x="8139448" y="68213"/>
            <a:ext cx="2759634" cy="2698849"/>
          </a:xfrm>
          <a:prstGeom prst="rect">
            <a:avLst/>
          </a:prstGeom>
        </p:spPr>
      </p:pic>
    </p:spTree>
    <p:extLst>
      <p:ext uri="{BB962C8B-B14F-4D97-AF65-F5344CB8AC3E}">
        <p14:creationId xmlns:p14="http://schemas.microsoft.com/office/powerpoint/2010/main" val="23840849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Stop #9 Lines 211-225</a:t>
            </a:r>
            <a:endParaRPr lang="en-US" dirty="0"/>
          </a:p>
        </p:txBody>
      </p:sp>
      <p:sp>
        <p:nvSpPr>
          <p:cNvPr id="3" name="Content Placeholder 2"/>
          <p:cNvSpPr>
            <a:spLocks noGrp="1"/>
          </p:cNvSpPr>
          <p:nvPr>
            <p:ph idx="1"/>
          </p:nvPr>
        </p:nvSpPr>
        <p:spPr/>
        <p:txBody>
          <a:bodyPr>
            <a:noAutofit/>
          </a:bodyPr>
          <a:lstStyle/>
          <a:p>
            <a:r>
              <a:rPr lang="en-US" sz="2400" dirty="0" smtClean="0"/>
              <a:t>When reading an informational article, pay close attention to facts, details, and other support for the writer’s central idea. Sometimes, readers must weigh the relevance of that support and decide whether it is sufficient or helpful. Although facts and statistics may seem especially convincing, they might not provide the whole picture.</a:t>
            </a:r>
          </a:p>
          <a:p>
            <a:r>
              <a:rPr lang="en-US" sz="2400" dirty="0" smtClean="0"/>
              <a:t>Identify the details that explain “graduated licensing”. </a:t>
            </a:r>
          </a:p>
          <a:p>
            <a:r>
              <a:rPr lang="en-US" sz="2400" dirty="0" smtClean="0"/>
              <a:t>Why should readers be careful about interpreting the effectiveness of these rules?</a:t>
            </a:r>
            <a:endParaRPr lang="en-US" sz="2400" dirty="0"/>
          </a:p>
        </p:txBody>
      </p:sp>
      <p:pic>
        <p:nvPicPr>
          <p:cNvPr id="4" name="Picture 3"/>
          <p:cNvPicPr>
            <a:picLocks noChangeAspect="1"/>
          </p:cNvPicPr>
          <p:nvPr/>
        </p:nvPicPr>
        <p:blipFill>
          <a:blip r:embed="rId2"/>
          <a:stretch>
            <a:fillRect/>
          </a:stretch>
        </p:blipFill>
        <p:spPr>
          <a:xfrm>
            <a:off x="6993332" y="447188"/>
            <a:ext cx="3974974" cy="1661012"/>
          </a:xfrm>
          <a:prstGeom prst="rect">
            <a:avLst/>
          </a:prstGeom>
        </p:spPr>
      </p:pic>
    </p:spTree>
    <p:extLst>
      <p:ext uri="{BB962C8B-B14F-4D97-AF65-F5344CB8AC3E}">
        <p14:creationId xmlns:p14="http://schemas.microsoft.com/office/powerpoint/2010/main" val="3633589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Stop # 10 Lines 242-255</a:t>
            </a:r>
            <a:endParaRPr lang="en-US" dirty="0"/>
          </a:p>
        </p:txBody>
      </p:sp>
      <p:sp>
        <p:nvSpPr>
          <p:cNvPr id="3" name="Content Placeholder 2"/>
          <p:cNvSpPr>
            <a:spLocks noGrp="1"/>
          </p:cNvSpPr>
          <p:nvPr>
            <p:ph idx="1"/>
          </p:nvPr>
        </p:nvSpPr>
        <p:spPr/>
        <p:txBody>
          <a:bodyPr>
            <a:normAutofit/>
          </a:bodyPr>
          <a:lstStyle/>
          <a:p>
            <a:r>
              <a:rPr lang="en-US" sz="3200" dirty="0" smtClean="0"/>
              <a:t>Authors may support a central idea by making a comparison to a similar situation.</a:t>
            </a:r>
          </a:p>
          <a:p>
            <a:r>
              <a:rPr lang="en-US" sz="3200" dirty="0" smtClean="0"/>
              <a:t>What comparison does the author use to end the article?</a:t>
            </a:r>
            <a:endParaRPr lang="en-US" sz="3200" dirty="0"/>
          </a:p>
        </p:txBody>
      </p:sp>
      <p:pic>
        <p:nvPicPr>
          <p:cNvPr id="4" name="Picture 3"/>
          <p:cNvPicPr>
            <a:picLocks noChangeAspect="1"/>
          </p:cNvPicPr>
          <p:nvPr/>
        </p:nvPicPr>
        <p:blipFill>
          <a:blip r:embed="rId2"/>
          <a:stretch>
            <a:fillRect/>
          </a:stretch>
        </p:blipFill>
        <p:spPr>
          <a:xfrm>
            <a:off x="8089609" y="644547"/>
            <a:ext cx="2143125" cy="2143125"/>
          </a:xfrm>
          <a:prstGeom prst="rect">
            <a:avLst/>
          </a:prstGeom>
        </p:spPr>
      </p:pic>
    </p:spTree>
    <p:extLst>
      <p:ext uri="{BB962C8B-B14F-4D97-AF65-F5344CB8AC3E}">
        <p14:creationId xmlns:p14="http://schemas.microsoft.com/office/powerpoint/2010/main" val="2551617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6818" y="3181082"/>
            <a:ext cx="10572000" cy="1033054"/>
          </a:xfrm>
        </p:spPr>
        <p:txBody>
          <a:bodyPr/>
          <a:lstStyle/>
          <a:p>
            <a:r>
              <a:rPr lang="en-US" i="1" dirty="0" smtClean="0"/>
              <a:t>Fatal Car Crashes Drop for 16-Year-Olds, Rise for Older Teens </a:t>
            </a:r>
            <a:r>
              <a:rPr lang="en-US" sz="1600" i="1" dirty="0" smtClean="0"/>
              <a:t>Article by Allison Aubrey</a:t>
            </a:r>
            <a:endParaRPr lang="en-US" sz="400" i="1" dirty="0"/>
          </a:p>
        </p:txBody>
      </p:sp>
      <p:sp>
        <p:nvSpPr>
          <p:cNvPr id="3" name="Subtitle 2"/>
          <p:cNvSpPr>
            <a:spLocks noGrp="1"/>
          </p:cNvSpPr>
          <p:nvPr>
            <p:ph type="subTitle" idx="1"/>
          </p:nvPr>
        </p:nvSpPr>
        <p:spPr/>
        <p:txBody>
          <a:bodyPr/>
          <a:lstStyle/>
          <a:p>
            <a:r>
              <a:rPr lang="en-US" dirty="0" smtClean="0"/>
              <a:t>p. 256</a:t>
            </a:r>
            <a:endParaRPr lang="en-US" dirty="0"/>
          </a:p>
        </p:txBody>
      </p:sp>
    </p:spTree>
    <p:extLst>
      <p:ext uri="{BB962C8B-B14F-4D97-AF65-F5344CB8AC3E}">
        <p14:creationId xmlns:p14="http://schemas.microsoft.com/office/powerpoint/2010/main" val="20736473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Stop #1 Lines 21-25</a:t>
            </a:r>
            <a:endParaRPr lang="en-US" dirty="0"/>
          </a:p>
        </p:txBody>
      </p:sp>
      <p:sp>
        <p:nvSpPr>
          <p:cNvPr id="3" name="Content Placeholder 2"/>
          <p:cNvSpPr>
            <a:spLocks noGrp="1"/>
          </p:cNvSpPr>
          <p:nvPr>
            <p:ph idx="1"/>
          </p:nvPr>
        </p:nvSpPr>
        <p:spPr/>
        <p:txBody>
          <a:bodyPr>
            <a:normAutofit/>
          </a:bodyPr>
          <a:lstStyle/>
          <a:p>
            <a:r>
              <a:rPr lang="en-US" sz="3600" dirty="0" smtClean="0"/>
              <a:t>What is the central idea of the article?</a:t>
            </a:r>
            <a:endParaRPr lang="en-US" sz="3600" dirty="0"/>
          </a:p>
        </p:txBody>
      </p:sp>
    </p:spTree>
    <p:extLst>
      <p:ext uri="{BB962C8B-B14F-4D97-AF65-F5344CB8AC3E}">
        <p14:creationId xmlns:p14="http://schemas.microsoft.com/office/powerpoint/2010/main" val="20206367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Stop # 2 Lines 1-20</a:t>
            </a:r>
            <a:endParaRPr lang="en-US" dirty="0"/>
          </a:p>
        </p:txBody>
      </p:sp>
      <p:sp>
        <p:nvSpPr>
          <p:cNvPr id="3" name="Content Placeholder 2"/>
          <p:cNvSpPr>
            <a:spLocks noGrp="1"/>
          </p:cNvSpPr>
          <p:nvPr>
            <p:ph idx="1"/>
          </p:nvPr>
        </p:nvSpPr>
        <p:spPr/>
        <p:txBody>
          <a:bodyPr>
            <a:normAutofit/>
          </a:bodyPr>
          <a:lstStyle/>
          <a:p>
            <a:r>
              <a:rPr lang="en-US" sz="3600" dirty="0" smtClean="0"/>
              <a:t>What conclusions can you draw about why there are fewer laws designed to restrict 18-year-old drivers or force them to take driver’s education?</a:t>
            </a:r>
            <a:endParaRPr lang="en-US" sz="3600" dirty="0"/>
          </a:p>
        </p:txBody>
      </p:sp>
    </p:spTree>
    <p:extLst>
      <p:ext uri="{BB962C8B-B14F-4D97-AF65-F5344CB8AC3E}">
        <p14:creationId xmlns:p14="http://schemas.microsoft.com/office/powerpoint/2010/main" val="21170863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6818" y="3181082"/>
            <a:ext cx="10572000" cy="1033054"/>
          </a:xfrm>
        </p:spPr>
        <p:txBody>
          <a:bodyPr/>
          <a:lstStyle/>
          <a:p>
            <a:r>
              <a:rPr lang="en-US" i="1" dirty="0" smtClean="0"/>
              <a:t>Fatal Car Crashes Drop for 16-Year-Olds, Rise for Older Teens </a:t>
            </a:r>
            <a:r>
              <a:rPr lang="en-US" sz="1600" i="1" dirty="0" smtClean="0"/>
              <a:t>Article by Allison Aubrey</a:t>
            </a:r>
            <a:endParaRPr lang="en-US" sz="400" i="1" dirty="0"/>
          </a:p>
        </p:txBody>
      </p:sp>
      <p:sp>
        <p:nvSpPr>
          <p:cNvPr id="3" name="Subtitle 2"/>
          <p:cNvSpPr>
            <a:spLocks noGrp="1"/>
          </p:cNvSpPr>
          <p:nvPr>
            <p:ph type="subTitle" idx="1"/>
          </p:nvPr>
        </p:nvSpPr>
        <p:spPr/>
        <p:txBody>
          <a:bodyPr/>
          <a:lstStyle/>
          <a:p>
            <a:r>
              <a:rPr lang="en-US" dirty="0" smtClean="0"/>
              <a:t>p. 256</a:t>
            </a:r>
            <a:endParaRPr lang="en-US" dirty="0"/>
          </a:p>
        </p:txBody>
      </p:sp>
      <p:pic>
        <p:nvPicPr>
          <p:cNvPr id="4" name="Picture 3"/>
          <p:cNvPicPr>
            <a:picLocks noChangeAspect="1"/>
          </p:cNvPicPr>
          <p:nvPr/>
        </p:nvPicPr>
        <p:blipFill>
          <a:blip r:embed="rId2"/>
          <a:stretch>
            <a:fillRect/>
          </a:stretch>
        </p:blipFill>
        <p:spPr>
          <a:xfrm>
            <a:off x="6220497" y="4214136"/>
            <a:ext cx="3693754" cy="2567777"/>
          </a:xfrm>
          <a:prstGeom prst="rect">
            <a:avLst/>
          </a:prstGeom>
        </p:spPr>
      </p:pic>
    </p:spTree>
    <p:extLst>
      <p:ext uri="{BB962C8B-B14F-4D97-AF65-F5344CB8AC3E}">
        <p14:creationId xmlns:p14="http://schemas.microsoft.com/office/powerpoint/2010/main" val="29214575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are we reading these texts?</a:t>
            </a:r>
            <a:endParaRPr lang="en-US" dirty="0"/>
          </a:p>
        </p:txBody>
      </p:sp>
      <p:sp>
        <p:nvSpPr>
          <p:cNvPr id="3" name="Content Placeholder 2"/>
          <p:cNvSpPr>
            <a:spLocks noGrp="1"/>
          </p:cNvSpPr>
          <p:nvPr>
            <p:ph idx="1"/>
          </p:nvPr>
        </p:nvSpPr>
        <p:spPr>
          <a:xfrm>
            <a:off x="818712" y="2222287"/>
            <a:ext cx="10554574" cy="4242907"/>
          </a:xfrm>
        </p:spPr>
        <p:txBody>
          <a:bodyPr>
            <a:normAutofit lnSpcReduction="10000"/>
          </a:bodyPr>
          <a:lstStyle/>
          <a:p>
            <a:pPr>
              <a:lnSpc>
                <a:spcPct val="150000"/>
              </a:lnSpc>
            </a:pPr>
            <a:r>
              <a:rPr lang="en-US" sz="3200" dirty="0" smtClean="0"/>
              <a:t>Articles about similar or related topics allow students to compare and contrast information and ideas. These texts explore a topic of great interest to young people-driving-while providing an opportunity to analyze and interpret the facts they encounter in their reading.</a:t>
            </a:r>
            <a:endParaRPr lang="en-US" sz="3200" dirty="0"/>
          </a:p>
        </p:txBody>
      </p:sp>
      <p:pic>
        <p:nvPicPr>
          <p:cNvPr id="4" name="Picture 3"/>
          <p:cNvPicPr>
            <a:picLocks noChangeAspect="1"/>
          </p:cNvPicPr>
          <p:nvPr/>
        </p:nvPicPr>
        <p:blipFill>
          <a:blip r:embed="rId2"/>
          <a:stretch>
            <a:fillRect/>
          </a:stretch>
        </p:blipFill>
        <p:spPr>
          <a:xfrm>
            <a:off x="10354614" y="346075"/>
            <a:ext cx="1307675" cy="1307675"/>
          </a:xfrm>
          <a:prstGeom prst="rect">
            <a:avLst/>
          </a:prstGeom>
        </p:spPr>
      </p:pic>
    </p:spTree>
    <p:extLst>
      <p:ext uri="{BB962C8B-B14F-4D97-AF65-F5344CB8AC3E}">
        <p14:creationId xmlns:p14="http://schemas.microsoft.com/office/powerpoint/2010/main" val="109153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6970408" y="123355"/>
            <a:ext cx="4711066" cy="3135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 name="Title 1"/>
          <p:cNvSpPr>
            <a:spLocks noGrp="1"/>
          </p:cNvSpPr>
          <p:nvPr>
            <p:ph type="title"/>
          </p:nvPr>
        </p:nvSpPr>
        <p:spPr/>
        <p:txBody>
          <a:bodyPr/>
          <a:lstStyle/>
          <a:p>
            <a:r>
              <a:rPr lang="en-US" dirty="0" smtClean="0"/>
              <a:t>Setting a Purpose</a:t>
            </a:r>
            <a:endParaRPr lang="en-US" dirty="0"/>
          </a:p>
        </p:txBody>
      </p:sp>
      <p:sp>
        <p:nvSpPr>
          <p:cNvPr id="3" name="Content Placeholder 2"/>
          <p:cNvSpPr>
            <a:spLocks noGrp="1"/>
          </p:cNvSpPr>
          <p:nvPr>
            <p:ph idx="1"/>
          </p:nvPr>
        </p:nvSpPr>
        <p:spPr>
          <a:xfrm>
            <a:off x="827424" y="2853352"/>
            <a:ext cx="10554574" cy="3636511"/>
          </a:xfrm>
        </p:spPr>
        <p:txBody>
          <a:bodyPr>
            <a:normAutofit/>
          </a:bodyPr>
          <a:lstStyle/>
          <a:p>
            <a:r>
              <a:rPr lang="en-US" sz="4000" dirty="0" smtClean="0"/>
              <a:t>As you read, think about the points each writer makes </a:t>
            </a:r>
            <a:r>
              <a:rPr lang="en-US" sz="4000" b="1" dirty="0" smtClean="0"/>
              <a:t>regarding the age requirements for drivers</a:t>
            </a:r>
            <a:r>
              <a:rPr lang="en-US" sz="4000" dirty="0" smtClean="0"/>
              <a:t>. Look for evidence that supports each point.</a:t>
            </a:r>
            <a:endParaRPr lang="en-US" sz="4000" dirty="0"/>
          </a:p>
        </p:txBody>
      </p:sp>
    </p:spTree>
    <p:extLst>
      <p:ext uri="{BB962C8B-B14F-4D97-AF65-F5344CB8AC3E}">
        <p14:creationId xmlns:p14="http://schemas.microsoft.com/office/powerpoint/2010/main" val="29219231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Stop #1 Lines 1-7</a:t>
            </a:r>
            <a:endParaRPr lang="en-US" dirty="0"/>
          </a:p>
        </p:txBody>
      </p:sp>
      <p:sp>
        <p:nvSpPr>
          <p:cNvPr id="3" name="Content Placeholder 2"/>
          <p:cNvSpPr>
            <a:spLocks noGrp="1"/>
          </p:cNvSpPr>
          <p:nvPr>
            <p:ph idx="1"/>
          </p:nvPr>
        </p:nvSpPr>
        <p:spPr>
          <a:xfrm>
            <a:off x="818712" y="2956382"/>
            <a:ext cx="10554574" cy="3636511"/>
          </a:xfrm>
        </p:spPr>
        <p:txBody>
          <a:bodyPr>
            <a:normAutofit/>
          </a:bodyPr>
          <a:lstStyle/>
          <a:p>
            <a:r>
              <a:rPr lang="en-US" sz="2800" dirty="0" smtClean="0"/>
              <a:t>Remember that the </a:t>
            </a:r>
            <a:r>
              <a:rPr lang="en-US" sz="2800" u="sng" dirty="0" smtClean="0"/>
              <a:t>central idea </a:t>
            </a:r>
            <a:r>
              <a:rPr lang="en-US" sz="2800" dirty="0" smtClean="0"/>
              <a:t>of a piece of writing is the main concept a writer wants to convey.</a:t>
            </a:r>
          </a:p>
          <a:p>
            <a:r>
              <a:rPr lang="en-US" sz="2800" dirty="0" smtClean="0"/>
              <a:t>Identify the statement that describes the </a:t>
            </a:r>
            <a:r>
              <a:rPr lang="en-US" sz="2800" u="sng" dirty="0" smtClean="0"/>
              <a:t>central</a:t>
            </a:r>
            <a:r>
              <a:rPr lang="en-US" sz="2800" dirty="0" smtClean="0"/>
              <a:t> </a:t>
            </a:r>
            <a:r>
              <a:rPr lang="en-US" sz="2800" u="sng" dirty="0" smtClean="0"/>
              <a:t>idea</a:t>
            </a:r>
            <a:r>
              <a:rPr lang="en-US" sz="2800" dirty="0" smtClean="0"/>
              <a:t> of the article.</a:t>
            </a:r>
            <a:endParaRPr lang="en-US" sz="2800" dirty="0"/>
          </a:p>
        </p:txBody>
      </p:sp>
      <p:pic>
        <p:nvPicPr>
          <p:cNvPr id="4" name="Picture 3"/>
          <p:cNvPicPr>
            <a:picLocks noChangeAspect="1"/>
          </p:cNvPicPr>
          <p:nvPr/>
        </p:nvPicPr>
        <p:blipFill>
          <a:blip r:embed="rId2"/>
          <a:stretch>
            <a:fillRect/>
          </a:stretch>
        </p:blipFill>
        <p:spPr>
          <a:xfrm>
            <a:off x="6878075" y="447188"/>
            <a:ext cx="3980223" cy="29813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8748470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Stop #2 Lines 39-49</a:t>
            </a:r>
            <a:endParaRPr lang="en-US" dirty="0"/>
          </a:p>
        </p:txBody>
      </p:sp>
      <p:sp>
        <p:nvSpPr>
          <p:cNvPr id="3" name="Content Placeholder 2"/>
          <p:cNvSpPr>
            <a:spLocks noGrp="1"/>
          </p:cNvSpPr>
          <p:nvPr>
            <p:ph idx="1"/>
          </p:nvPr>
        </p:nvSpPr>
        <p:spPr>
          <a:xfrm>
            <a:off x="810000" y="2814716"/>
            <a:ext cx="10554574" cy="3636511"/>
          </a:xfrm>
        </p:spPr>
        <p:txBody>
          <a:bodyPr>
            <a:noAutofit/>
          </a:bodyPr>
          <a:lstStyle/>
          <a:p>
            <a:r>
              <a:rPr lang="en-US" sz="3600" dirty="0" smtClean="0"/>
              <a:t>Authors use </a:t>
            </a:r>
            <a:r>
              <a:rPr lang="en-US" sz="3600" u="sng" dirty="0" smtClean="0"/>
              <a:t>details</a:t>
            </a:r>
            <a:r>
              <a:rPr lang="en-US" sz="3600" dirty="0" smtClean="0"/>
              <a:t> to support a central, or main, idea. </a:t>
            </a:r>
            <a:r>
              <a:rPr lang="en-US" sz="3600" u="sng" dirty="0" smtClean="0"/>
              <a:t>Details</a:t>
            </a:r>
            <a:r>
              <a:rPr lang="en-US" sz="3600" dirty="0" smtClean="0"/>
              <a:t> are specific facts, statistics, or quotations that tell more about the central idea. </a:t>
            </a:r>
          </a:p>
          <a:p>
            <a:r>
              <a:rPr lang="en-US" sz="3600" dirty="0" smtClean="0"/>
              <a:t>Which </a:t>
            </a:r>
            <a:r>
              <a:rPr lang="en-US" sz="3600" u="sng" dirty="0" smtClean="0"/>
              <a:t>details</a:t>
            </a:r>
            <a:r>
              <a:rPr lang="en-US" sz="3600" dirty="0" smtClean="0"/>
              <a:t> support the author’s statement that states have begun to restrict 16- year- old drivers?</a:t>
            </a:r>
            <a:endParaRPr lang="en-US" sz="3600" dirty="0"/>
          </a:p>
        </p:txBody>
      </p:sp>
      <p:pic>
        <p:nvPicPr>
          <p:cNvPr id="4" name="Picture 3"/>
          <p:cNvPicPr>
            <a:picLocks noChangeAspect="1"/>
          </p:cNvPicPr>
          <p:nvPr/>
        </p:nvPicPr>
        <p:blipFill>
          <a:blip r:embed="rId2"/>
          <a:stretch>
            <a:fillRect/>
          </a:stretch>
        </p:blipFill>
        <p:spPr>
          <a:xfrm>
            <a:off x="7585656" y="257577"/>
            <a:ext cx="3058262" cy="186479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4087639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Stop # 3 Lines 55-68</a:t>
            </a:r>
            <a:endParaRPr lang="en-US" dirty="0"/>
          </a:p>
        </p:txBody>
      </p:sp>
      <p:sp>
        <p:nvSpPr>
          <p:cNvPr id="3" name="Content Placeholder 2"/>
          <p:cNvSpPr>
            <a:spLocks noGrp="1"/>
          </p:cNvSpPr>
          <p:nvPr>
            <p:ph idx="1"/>
          </p:nvPr>
        </p:nvSpPr>
        <p:spPr/>
        <p:txBody>
          <a:bodyPr>
            <a:normAutofit/>
          </a:bodyPr>
          <a:lstStyle/>
          <a:p>
            <a:r>
              <a:rPr lang="en-US" sz="3200" dirty="0" smtClean="0"/>
              <a:t>Readers </a:t>
            </a:r>
            <a:r>
              <a:rPr lang="en-US" sz="3200" u="sng" dirty="0" smtClean="0"/>
              <a:t>draw</a:t>
            </a:r>
            <a:r>
              <a:rPr lang="en-US" sz="3200" dirty="0" smtClean="0"/>
              <a:t> </a:t>
            </a:r>
            <a:r>
              <a:rPr lang="en-US" sz="3200" u="sng" dirty="0" smtClean="0"/>
              <a:t>conclusions</a:t>
            </a:r>
            <a:r>
              <a:rPr lang="en-US" sz="3200" dirty="0" smtClean="0"/>
              <a:t> when they make a judgement based on evidence, experience, and reasoning. </a:t>
            </a:r>
          </a:p>
          <a:p>
            <a:r>
              <a:rPr lang="en-US" sz="3200" dirty="0" smtClean="0"/>
              <a:t>What </a:t>
            </a:r>
            <a:r>
              <a:rPr lang="en-US" sz="3200" u="sng" dirty="0" smtClean="0"/>
              <a:t>conclusions</a:t>
            </a:r>
            <a:r>
              <a:rPr lang="en-US" sz="3200" dirty="0" smtClean="0"/>
              <a:t> can you draw about what a “Baby </a:t>
            </a:r>
            <a:r>
              <a:rPr lang="en-US" sz="3200" dirty="0" err="1" smtClean="0"/>
              <a:t>boomlet</a:t>
            </a:r>
            <a:r>
              <a:rPr lang="en-US" sz="3200" dirty="0" smtClean="0"/>
              <a:t>” is? Why does it create urgency about laws related to teenage drivers?</a:t>
            </a:r>
            <a:endParaRPr lang="en-US" sz="3200" dirty="0"/>
          </a:p>
        </p:txBody>
      </p:sp>
      <p:pic>
        <p:nvPicPr>
          <p:cNvPr id="4" name="Picture 3"/>
          <p:cNvPicPr>
            <a:picLocks noChangeAspect="1"/>
          </p:cNvPicPr>
          <p:nvPr/>
        </p:nvPicPr>
        <p:blipFill>
          <a:blip r:embed="rId2"/>
          <a:stretch>
            <a:fillRect/>
          </a:stretch>
        </p:blipFill>
        <p:spPr>
          <a:xfrm>
            <a:off x="9858375" y="0"/>
            <a:ext cx="2333625" cy="1906073"/>
          </a:xfrm>
          <a:prstGeom prst="rect">
            <a:avLst/>
          </a:prstGeom>
        </p:spPr>
      </p:pic>
    </p:spTree>
    <p:extLst>
      <p:ext uri="{BB962C8B-B14F-4D97-AF65-F5344CB8AC3E}">
        <p14:creationId xmlns:p14="http://schemas.microsoft.com/office/powerpoint/2010/main" val="39043761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Stop # 4 Lines 84-88</a:t>
            </a:r>
            <a:endParaRPr lang="en-US" dirty="0"/>
          </a:p>
        </p:txBody>
      </p:sp>
      <p:sp>
        <p:nvSpPr>
          <p:cNvPr id="3" name="Content Placeholder 2"/>
          <p:cNvSpPr>
            <a:spLocks noGrp="1"/>
          </p:cNvSpPr>
          <p:nvPr>
            <p:ph idx="1"/>
          </p:nvPr>
        </p:nvSpPr>
        <p:spPr/>
        <p:txBody>
          <a:bodyPr>
            <a:normAutofit/>
          </a:bodyPr>
          <a:lstStyle/>
          <a:p>
            <a:r>
              <a:rPr lang="en-US" sz="3200" u="sng" dirty="0" smtClean="0"/>
              <a:t>Quotations</a:t>
            </a:r>
            <a:r>
              <a:rPr lang="en-US" sz="3200" dirty="0" smtClean="0"/>
              <a:t> can be used to support a central idea. </a:t>
            </a:r>
            <a:r>
              <a:rPr lang="en-US" sz="3200" dirty="0"/>
              <a:t>W</a:t>
            </a:r>
            <a:r>
              <a:rPr lang="en-US" sz="3200" dirty="0" smtClean="0"/>
              <a:t>riters often use </a:t>
            </a:r>
            <a:r>
              <a:rPr lang="en-US" sz="3200" u="sng" dirty="0" smtClean="0"/>
              <a:t>quotations</a:t>
            </a:r>
            <a:r>
              <a:rPr lang="en-US" sz="3200" dirty="0" smtClean="0"/>
              <a:t> from experts, people with skills or knowledge of a particular topic.</a:t>
            </a:r>
          </a:p>
          <a:p>
            <a:r>
              <a:rPr lang="en-US" sz="3200" dirty="0" smtClean="0"/>
              <a:t>In what way might the speaker be considered an </a:t>
            </a:r>
            <a:r>
              <a:rPr lang="en-US" sz="3200" u="sng" dirty="0" smtClean="0"/>
              <a:t>expert</a:t>
            </a:r>
            <a:r>
              <a:rPr lang="en-US" sz="3200" dirty="0" smtClean="0"/>
              <a:t> about teenage driving?</a:t>
            </a:r>
            <a:endParaRPr lang="en-US" sz="3200" dirty="0"/>
          </a:p>
        </p:txBody>
      </p:sp>
      <p:pic>
        <p:nvPicPr>
          <p:cNvPr id="4" name="Picture 3"/>
          <p:cNvPicPr>
            <a:picLocks noChangeAspect="1"/>
          </p:cNvPicPr>
          <p:nvPr/>
        </p:nvPicPr>
        <p:blipFill>
          <a:blip r:embed="rId2"/>
          <a:stretch>
            <a:fillRect/>
          </a:stretch>
        </p:blipFill>
        <p:spPr>
          <a:xfrm>
            <a:off x="8178553" y="474663"/>
            <a:ext cx="2428875" cy="1885950"/>
          </a:xfrm>
          <a:prstGeom prst="rect">
            <a:avLst/>
          </a:prstGeom>
        </p:spPr>
      </p:pic>
    </p:spTree>
    <p:extLst>
      <p:ext uri="{BB962C8B-B14F-4D97-AF65-F5344CB8AC3E}">
        <p14:creationId xmlns:p14="http://schemas.microsoft.com/office/powerpoint/2010/main" val="18898025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Stop #5 Lines 99-103</a:t>
            </a:r>
            <a:endParaRPr lang="en-US" dirty="0"/>
          </a:p>
        </p:txBody>
      </p:sp>
      <p:sp>
        <p:nvSpPr>
          <p:cNvPr id="3" name="Content Placeholder 2"/>
          <p:cNvSpPr>
            <a:spLocks noGrp="1"/>
          </p:cNvSpPr>
          <p:nvPr>
            <p:ph idx="1"/>
          </p:nvPr>
        </p:nvSpPr>
        <p:spPr/>
        <p:txBody>
          <a:bodyPr>
            <a:normAutofit/>
          </a:bodyPr>
          <a:lstStyle/>
          <a:p>
            <a:r>
              <a:rPr lang="en-US" sz="4000" dirty="0" smtClean="0"/>
              <a:t>What is one reason some parents do not want to increase the driving age?</a:t>
            </a:r>
            <a:endParaRPr lang="en-US" sz="4000" dirty="0"/>
          </a:p>
        </p:txBody>
      </p:sp>
      <p:pic>
        <p:nvPicPr>
          <p:cNvPr id="4" name="Picture 3"/>
          <p:cNvPicPr>
            <a:picLocks noChangeAspect="1"/>
          </p:cNvPicPr>
          <p:nvPr/>
        </p:nvPicPr>
        <p:blipFill>
          <a:blip r:embed="rId2"/>
          <a:stretch>
            <a:fillRect/>
          </a:stretch>
        </p:blipFill>
        <p:spPr>
          <a:xfrm>
            <a:off x="7637173" y="477427"/>
            <a:ext cx="2794916" cy="2685072"/>
          </a:xfrm>
          <a:prstGeom prst="rect">
            <a:avLst/>
          </a:prstGeom>
        </p:spPr>
      </p:pic>
    </p:spTree>
    <p:extLst>
      <p:ext uri="{BB962C8B-B14F-4D97-AF65-F5344CB8AC3E}">
        <p14:creationId xmlns:p14="http://schemas.microsoft.com/office/powerpoint/2010/main" val="22796064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TM03457503[[fn=Quotable]]</Template>
  <TotalTime>87</TotalTime>
  <Words>633</Words>
  <Application>Microsoft Office PowerPoint</Application>
  <PresentationFormat>Widescreen</PresentationFormat>
  <Paragraphs>44</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Century Gothic</vt:lpstr>
      <vt:lpstr>Wingdings 2</vt:lpstr>
      <vt:lpstr>Quotable</vt:lpstr>
      <vt:lpstr>Is 16 Too Young to Drive? Article by Robert Davis</vt:lpstr>
      <vt:lpstr>Fatal Car Crashes Drop for 16-Year-Olds, Rise for Older Teens Article by Allison Aubrey</vt:lpstr>
      <vt:lpstr>Why are we reading these texts?</vt:lpstr>
      <vt:lpstr>Setting a Purpose</vt:lpstr>
      <vt:lpstr>Stop #1 Lines 1-7</vt:lpstr>
      <vt:lpstr>Stop #2 Lines 39-49</vt:lpstr>
      <vt:lpstr>Stop # 3 Lines 55-68</vt:lpstr>
      <vt:lpstr>Stop # 4 Lines 84-88</vt:lpstr>
      <vt:lpstr>Stop #5 Lines 99-103</vt:lpstr>
      <vt:lpstr>Stop # 6 Lines 119-124</vt:lpstr>
      <vt:lpstr>Stop #7 Lines 136-151</vt:lpstr>
      <vt:lpstr>Stop #8 181-188</vt:lpstr>
      <vt:lpstr>Stop #9 Lines 211-225</vt:lpstr>
      <vt:lpstr>Stop # 10 Lines 242-255</vt:lpstr>
      <vt:lpstr>Fatal Car Crashes Drop for 16-Year-Olds, Rise for Older Teens Article by Allison Aubrey</vt:lpstr>
      <vt:lpstr>Stop #1 Lines 21-25</vt:lpstr>
      <vt:lpstr>Stop # 2 Lines 1-20</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 16 Too Young to Drive? Article by Robert Davis</dc:title>
  <dc:creator>Knowlton, Michael C.</dc:creator>
  <cp:lastModifiedBy>Knowlton, Michael C.</cp:lastModifiedBy>
  <cp:revision>10</cp:revision>
  <dcterms:created xsi:type="dcterms:W3CDTF">2018-02-01T14:21:51Z</dcterms:created>
  <dcterms:modified xsi:type="dcterms:W3CDTF">2018-02-01T15:49:51Z</dcterms:modified>
</cp:coreProperties>
</file>