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93" r:id="rId2"/>
    <p:sldMasterId id="2147483707" r:id="rId3"/>
    <p:sldMasterId id="2147483721" r:id="rId4"/>
  </p:sldMasterIdLst>
  <p:notesMasterIdLst>
    <p:notesMasterId r:id="rId40"/>
  </p:notesMasterIdLst>
  <p:handoutMasterIdLst>
    <p:handoutMasterId r:id="rId41"/>
  </p:handoutMasterIdLst>
  <p:sldIdLst>
    <p:sldId id="367" r:id="rId5"/>
    <p:sldId id="366" r:id="rId6"/>
    <p:sldId id="256" r:id="rId7"/>
    <p:sldId id="292" r:id="rId8"/>
    <p:sldId id="365" r:id="rId9"/>
    <p:sldId id="327" r:id="rId10"/>
    <p:sldId id="328" r:id="rId11"/>
    <p:sldId id="330" r:id="rId12"/>
    <p:sldId id="333" r:id="rId13"/>
    <p:sldId id="332" r:id="rId14"/>
    <p:sldId id="334" r:id="rId15"/>
    <p:sldId id="335" r:id="rId16"/>
    <p:sldId id="336" r:id="rId17"/>
    <p:sldId id="342" r:id="rId18"/>
    <p:sldId id="343" r:id="rId19"/>
    <p:sldId id="349" r:id="rId20"/>
    <p:sldId id="350" r:id="rId21"/>
    <p:sldId id="337" r:id="rId22"/>
    <p:sldId id="338" r:id="rId23"/>
    <p:sldId id="339" r:id="rId24"/>
    <p:sldId id="340" r:id="rId25"/>
    <p:sldId id="322" r:id="rId26"/>
    <p:sldId id="323" r:id="rId27"/>
    <p:sldId id="324" r:id="rId28"/>
    <p:sldId id="325" r:id="rId29"/>
    <p:sldId id="326" r:id="rId30"/>
    <p:sldId id="351" r:id="rId31"/>
    <p:sldId id="362" r:id="rId32"/>
    <p:sldId id="356" r:id="rId33"/>
    <p:sldId id="357" r:id="rId34"/>
    <p:sldId id="358" r:id="rId35"/>
    <p:sldId id="359" r:id="rId36"/>
    <p:sldId id="360" r:id="rId37"/>
    <p:sldId id="361" r:id="rId38"/>
    <p:sldId id="364" r:id="rId39"/>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4" d="100"/>
          <a:sy n="74" d="100"/>
        </p:scale>
        <p:origin x="372"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6725"/>
          </a:xfrm>
          <a:prstGeom prst="rect">
            <a:avLst/>
          </a:prstGeom>
        </p:spPr>
        <p:txBody>
          <a:bodyPr vert="horz" lIns="91440" tIns="45720" rIns="91440" bIns="45720" rtlCol="0"/>
          <a:lstStyle>
            <a:lvl1pPr algn="r">
              <a:defRPr sz="1200"/>
            </a:lvl1pPr>
          </a:lstStyle>
          <a:p>
            <a:fld id="{CB7AF03C-2344-47EE-898F-EBCBEB102F30}" type="datetimeFigureOut">
              <a:rPr lang="en-US" smtClean="0"/>
              <a:t>10/23/2017</a:t>
            </a:fld>
            <a:endParaRPr lang="en-US"/>
          </a:p>
        </p:txBody>
      </p:sp>
      <p:sp>
        <p:nvSpPr>
          <p:cNvPr id="4" name="Footer Placeholder 3"/>
          <p:cNvSpPr>
            <a:spLocks noGrp="1"/>
          </p:cNvSpPr>
          <p:nvPr>
            <p:ph type="ftr" sz="quarter" idx="2"/>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6725"/>
          </a:xfrm>
          <a:prstGeom prst="rect">
            <a:avLst/>
          </a:prstGeom>
        </p:spPr>
        <p:txBody>
          <a:bodyPr vert="horz" lIns="91440" tIns="45720" rIns="91440" bIns="45720" rtlCol="0" anchor="b"/>
          <a:lstStyle>
            <a:lvl1pPr algn="r">
              <a:defRPr sz="1200"/>
            </a:lvl1pPr>
          </a:lstStyle>
          <a:p>
            <a:fld id="{D849CD91-F459-4669-8CA9-12D1CB860D98}" type="slidenum">
              <a:rPr lang="en-US" smtClean="0"/>
              <a:t>‹#›</a:t>
            </a:fld>
            <a:endParaRPr lang="en-US"/>
          </a:p>
        </p:txBody>
      </p:sp>
    </p:spTree>
    <p:extLst>
      <p:ext uri="{BB962C8B-B14F-4D97-AF65-F5344CB8AC3E}">
        <p14:creationId xmlns:p14="http://schemas.microsoft.com/office/powerpoint/2010/main" val="1133069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D2E19487-BD23-476E-A11E-1319D5483B6C}" type="datetimeFigureOut">
              <a:rPr lang="en-US" smtClean="0"/>
              <a:t>10/23/2017</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6379DAAF-562D-42D3-BA35-070B114485A7}" type="slidenum">
              <a:rPr lang="en-US" smtClean="0"/>
              <a:t>‹#›</a:t>
            </a:fld>
            <a:endParaRPr lang="en-US"/>
          </a:p>
        </p:txBody>
      </p:sp>
    </p:spTree>
    <p:extLst>
      <p:ext uri="{BB962C8B-B14F-4D97-AF65-F5344CB8AC3E}">
        <p14:creationId xmlns:p14="http://schemas.microsoft.com/office/powerpoint/2010/main" val="3881490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10/23/2017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10/23/2017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10/23/2017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10/23/2017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10/23/2017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7" name="Picture 7" descr="hispanic_hm_pg1"/>
          <p:cNvPicPr>
            <a:picLocks noChangeAspect="1" noChangeArrowheads="1"/>
          </p:cNvPicPr>
          <p:nvPr userDrawn="1"/>
        </p:nvPicPr>
        <p:blipFill>
          <a:blip r:embed="rId2"/>
          <a:stretch>
            <a:fillRect/>
          </a:stretch>
        </p:blipFill>
        <p:spPr bwMode="auto">
          <a:xfrm>
            <a:off x="4222" y="0"/>
            <a:ext cx="12183556" cy="6858000"/>
          </a:xfrm>
          <a:prstGeom prst="rect">
            <a:avLst/>
          </a:prstGeom>
          <a:noFill/>
        </p:spPr>
      </p:pic>
      <p:sp>
        <p:nvSpPr>
          <p:cNvPr id="40968" name="Rectangle 8"/>
          <p:cNvSpPr>
            <a:spLocks noGrp="1" noChangeArrowheads="1"/>
          </p:cNvSpPr>
          <p:nvPr>
            <p:ph type="ctrTitle"/>
          </p:nvPr>
        </p:nvSpPr>
        <p:spPr>
          <a:xfrm>
            <a:off x="914400" y="2819400"/>
            <a:ext cx="10363200" cy="2057400"/>
          </a:xfrm>
        </p:spPr>
        <p:txBody>
          <a:bodyPr/>
          <a:lstStyle>
            <a:lvl1pPr algn="ctr">
              <a:defRPr smtClean="0"/>
            </a:lvl1pPr>
          </a:lstStyle>
          <a:p>
            <a:r>
              <a:rPr lang="en-US" smtClean="0"/>
              <a:t>Click to edit Master title style</a:t>
            </a:r>
          </a:p>
        </p:txBody>
      </p:sp>
      <p:sp>
        <p:nvSpPr>
          <p:cNvPr id="40969" name="Rectangle 9"/>
          <p:cNvSpPr>
            <a:spLocks noGrp="1" noChangeArrowheads="1"/>
          </p:cNvSpPr>
          <p:nvPr>
            <p:ph type="subTitle" idx="1"/>
          </p:nvPr>
        </p:nvSpPr>
        <p:spPr>
          <a:xfrm>
            <a:off x="1625600" y="381000"/>
            <a:ext cx="8534400" cy="914400"/>
          </a:xfrm>
        </p:spPr>
        <p:txBody>
          <a:bodyPr/>
          <a:lstStyle>
            <a:lvl1pPr marL="0" indent="0" algn="ctr">
              <a:buFontTx/>
              <a:buNone/>
              <a:defRPr sz="2400" smtClean="0"/>
            </a:lvl1pPr>
          </a:lstStyle>
          <a:p>
            <a:r>
              <a:rPr lang="en-US" smtClean="0"/>
              <a:t>Click to edit Master subtitle style</a:t>
            </a:r>
          </a:p>
        </p:txBody>
      </p:sp>
    </p:spTree>
    <p:extLst>
      <p:ext uri="{BB962C8B-B14F-4D97-AF65-F5344CB8AC3E}">
        <p14:creationId xmlns:p14="http://schemas.microsoft.com/office/powerpoint/2010/main" val="69832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9">
                                            <p:txEl>
                                              <p:pRg st="0" end="0"/>
                                            </p:txEl>
                                          </p:spTgt>
                                        </p:tgtEl>
                                        <p:attrNameLst>
                                          <p:attrName>style.visibility</p:attrName>
                                        </p:attrNameLst>
                                      </p:cBhvr>
                                      <p:to>
                                        <p:strVal val="visible"/>
                                      </p:to>
                                    </p:set>
                                    <p:animEffect transition="in" filter="dissolve">
                                      <p:cBhvr>
                                        <p:cTn id="11"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9"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40969"/>
                        </p:tgtEl>
                        <p:attrNameLst>
                          <p:attrName>style.visibility</p:attrName>
                        </p:attrNameLst>
                      </p:cBhvr>
                      <p:to>
                        <p:strVal val="visible"/>
                      </p:to>
                    </p:set>
                    <p:animEffect transition="in" filter="dissolve">
                      <p:cBhvr>
                        <p:cTn dur="500"/>
                        <p:tgtEl>
                          <p:spTgt spid="40969"/>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BA450190-9F2F-42AF-982A-F97D2EEB0AE2}" type="datetimeFigureOut">
              <a:rPr lang="en-US">
                <a:solidFill>
                  <a:srgbClr val="000000"/>
                </a:solidFill>
              </a:rPr>
              <a:pPr/>
              <a:t>10/23/2017</a:t>
            </a:fld>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fld id="{9BA9BC8D-FBDF-4D4C-9663-D407DFA0A6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6498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fld id="{4EB034A7-4CF0-465D-B24E-F980674E4D2F}" type="datetimeFigureOut">
              <a:rPr lang="en-US">
                <a:solidFill>
                  <a:srgbClr val="000000"/>
                </a:solidFill>
              </a:rPr>
              <a:pPr/>
              <a:t>10/23/2017</a:t>
            </a:fld>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fld id="{DD48FD1D-7BA7-4C3E-A3D1-BAC5A75FCD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1018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192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192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fld id="{AC78985C-F9F2-4860-AA1F-8EE0E8417CD0}" type="datetimeFigureOut">
              <a:rPr lang="en-US">
                <a:solidFill>
                  <a:srgbClr val="000000"/>
                </a:solidFill>
              </a:rPr>
              <a:pPr/>
              <a:t>10/23/2017</a:t>
            </a:fld>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fld id="{27A87A05-60DF-4E9B-9F33-EC5D06380B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6090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fld id="{C5A1AD83-92F5-4E0F-9C6B-63E014E6D4ED}" type="datetimeFigureOut">
              <a:rPr lang="en-US">
                <a:solidFill>
                  <a:srgbClr val="000000"/>
                </a:solidFill>
              </a:rPr>
              <a:pPr/>
              <a:t>10/23/2017</a:t>
            </a:fld>
            <a:endParaRPr lang="en-US">
              <a:solidFill>
                <a:srgbClr val="000000"/>
              </a:solidFill>
            </a:endParaRPr>
          </a:p>
        </p:txBody>
      </p:sp>
      <p:sp>
        <p:nvSpPr>
          <p:cNvPr id="8"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12"/>
          <p:cNvSpPr>
            <a:spLocks noGrp="1" noChangeArrowheads="1"/>
          </p:cNvSpPr>
          <p:nvPr>
            <p:ph type="sldNum" sz="quarter" idx="12"/>
          </p:nvPr>
        </p:nvSpPr>
        <p:spPr>
          <a:ln/>
        </p:spPr>
        <p:txBody>
          <a:bodyPr/>
          <a:lstStyle>
            <a:lvl1pPr>
              <a:defRPr/>
            </a:lvl1pPr>
          </a:lstStyle>
          <a:p>
            <a:fld id="{DCE4468D-A445-467D-8BDB-7B437CCC17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6954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fld id="{E29BA26A-A9FC-493A-967B-CA3680D15388}" type="datetimeFigureOut">
              <a:rPr lang="en-US">
                <a:solidFill>
                  <a:srgbClr val="000000"/>
                </a:solidFill>
              </a:rPr>
              <a:pPr/>
              <a:t>10/23/2017</a:t>
            </a:fld>
            <a:endParaRPr lang="en-US">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fld id="{DD83451A-665C-4B28-A5CF-6D04A75905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4427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B0FAFE2D-578E-4D39-815D-5EF2757D200D}" type="datetimeFigureOut">
              <a:rPr lang="en-US">
                <a:solidFill>
                  <a:srgbClr val="000000"/>
                </a:solidFill>
              </a:rPr>
              <a:pPr/>
              <a:t>10/23/2017</a:t>
            </a:fld>
            <a:endParaRPr lang="en-US">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fld id="{4EA81F07-5310-4D74-9E1D-BDE9E5F3BD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3485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20963FF4-6248-4137-8E0D-01BED42FA79B}" type="datetimeFigureOut">
              <a:rPr lang="en-US">
                <a:solidFill>
                  <a:srgbClr val="000000"/>
                </a:solidFill>
              </a:rPr>
              <a:pPr/>
              <a:t>10/23/2017</a:t>
            </a:fld>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fld id="{12026E08-CFFA-40AC-9B5D-6ED0A9B688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4778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C50336C3-E74D-4A01-962E-D9E46A604890}" type="datetimeFigureOut">
              <a:rPr lang="en-US">
                <a:solidFill>
                  <a:srgbClr val="000000"/>
                </a:solidFill>
              </a:rPr>
              <a:pPr/>
              <a:t>10/23/2017</a:t>
            </a:fld>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fld id="{127D0635-BFE0-4443-95A6-96F2690AD13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54826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2372FC03-A594-4C35-8E51-FE8F992B4939}" type="datetimeFigureOut">
              <a:rPr lang="en-US">
                <a:solidFill>
                  <a:srgbClr val="000000"/>
                </a:solidFill>
              </a:rPr>
              <a:pPr/>
              <a:t>10/23/2017</a:t>
            </a:fld>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fld id="{B97B7239-82D3-4AEA-A1E2-3FBF8A0A16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8010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76200"/>
            <a:ext cx="2743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151E50B1-9D11-4E42-8681-A7C636B1D43A}" type="datetimeFigureOut">
              <a:rPr lang="en-US">
                <a:solidFill>
                  <a:srgbClr val="000000"/>
                </a:solidFill>
              </a:rPr>
              <a:pPr/>
              <a:t>10/23/2017</a:t>
            </a:fld>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fld id="{E43BECDB-55C0-4311-AD1E-8B08D68BF4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4385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904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19200"/>
            <a:ext cx="10972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657600"/>
            <a:ext cx="10972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fld id="{99E32618-4AE5-41CF-A1C7-81268002EEB9}" type="datetimeFigureOut">
              <a:rPr lang="en-US">
                <a:solidFill>
                  <a:srgbClr val="000000"/>
                </a:solidFill>
              </a:rPr>
              <a:pPr/>
              <a:t>10/23/2017</a:t>
            </a:fld>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fld id="{E75464D7-A24D-41B3-83A7-ABC0AE912C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019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10/23/2017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904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19200"/>
            <a:ext cx="5384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219200"/>
            <a:ext cx="5384800" cy="4724400"/>
          </a:xfrm>
        </p:spPr>
        <p:txBody>
          <a:bodyPr/>
          <a:lstStyle/>
          <a:p>
            <a:pPr lvl="0"/>
            <a:r>
              <a:rPr lang="en-US" noProof="0" smtClean="0"/>
              <a:t>Click icon to add online image</a:t>
            </a:r>
          </a:p>
        </p:txBody>
      </p:sp>
      <p:sp>
        <p:nvSpPr>
          <p:cNvPr id="5" name="Rectangle 10"/>
          <p:cNvSpPr>
            <a:spLocks noGrp="1" noChangeArrowheads="1"/>
          </p:cNvSpPr>
          <p:nvPr>
            <p:ph type="dt" sz="half" idx="10"/>
          </p:nvPr>
        </p:nvSpPr>
        <p:spPr>
          <a:ln/>
        </p:spPr>
        <p:txBody>
          <a:bodyPr/>
          <a:lstStyle>
            <a:lvl1pPr>
              <a:defRPr/>
            </a:lvl1pPr>
          </a:lstStyle>
          <a:p>
            <a:fld id="{8B5674E5-4237-4D02-9DE3-8F16FF706DE1}" type="datetimeFigureOut">
              <a:rPr lang="en-US">
                <a:solidFill>
                  <a:srgbClr val="000000"/>
                </a:solidFill>
              </a:rPr>
              <a:pPr/>
              <a:t>10/23/2017</a:t>
            </a:fld>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fld id="{3F4D5829-3FF6-4592-82F5-7E4BE69CF6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6730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7" name="Picture 7" descr="hispanic_hm_pg1"/>
          <p:cNvPicPr>
            <a:picLocks noChangeAspect="1" noChangeArrowheads="1"/>
          </p:cNvPicPr>
          <p:nvPr userDrawn="1"/>
        </p:nvPicPr>
        <p:blipFill>
          <a:blip r:embed="rId2"/>
          <a:stretch>
            <a:fillRect/>
          </a:stretch>
        </p:blipFill>
        <p:spPr bwMode="auto">
          <a:xfrm>
            <a:off x="4222" y="0"/>
            <a:ext cx="12183556" cy="6858000"/>
          </a:xfrm>
          <a:prstGeom prst="rect">
            <a:avLst/>
          </a:prstGeom>
          <a:noFill/>
        </p:spPr>
      </p:pic>
      <p:sp>
        <p:nvSpPr>
          <p:cNvPr id="40968" name="Rectangle 8"/>
          <p:cNvSpPr>
            <a:spLocks noGrp="1" noChangeArrowheads="1"/>
          </p:cNvSpPr>
          <p:nvPr>
            <p:ph type="ctrTitle"/>
          </p:nvPr>
        </p:nvSpPr>
        <p:spPr>
          <a:xfrm>
            <a:off x="914400" y="2819400"/>
            <a:ext cx="10363200" cy="2057400"/>
          </a:xfrm>
        </p:spPr>
        <p:txBody>
          <a:bodyPr/>
          <a:lstStyle>
            <a:lvl1pPr algn="ctr">
              <a:defRPr smtClean="0"/>
            </a:lvl1pPr>
          </a:lstStyle>
          <a:p>
            <a:r>
              <a:rPr lang="en-US" smtClean="0"/>
              <a:t>Click to edit Master title style</a:t>
            </a:r>
          </a:p>
        </p:txBody>
      </p:sp>
      <p:sp>
        <p:nvSpPr>
          <p:cNvPr id="40969" name="Rectangle 9"/>
          <p:cNvSpPr>
            <a:spLocks noGrp="1" noChangeArrowheads="1"/>
          </p:cNvSpPr>
          <p:nvPr>
            <p:ph type="subTitle" idx="1"/>
          </p:nvPr>
        </p:nvSpPr>
        <p:spPr>
          <a:xfrm>
            <a:off x="1625600" y="381000"/>
            <a:ext cx="8534400" cy="914400"/>
          </a:xfrm>
        </p:spPr>
        <p:txBody>
          <a:bodyPr/>
          <a:lstStyle>
            <a:lvl1pPr marL="0" indent="0" algn="ctr">
              <a:buFontTx/>
              <a:buNone/>
              <a:defRPr sz="2400" smtClean="0"/>
            </a:lvl1pPr>
          </a:lstStyle>
          <a:p>
            <a:r>
              <a:rPr lang="en-US" smtClean="0"/>
              <a:t>Click to edit Master subtitle style</a:t>
            </a:r>
          </a:p>
        </p:txBody>
      </p:sp>
    </p:spTree>
    <p:extLst>
      <p:ext uri="{BB962C8B-B14F-4D97-AF65-F5344CB8AC3E}">
        <p14:creationId xmlns:p14="http://schemas.microsoft.com/office/powerpoint/2010/main" val="216334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9">
                                            <p:txEl>
                                              <p:pRg st="0" end="0"/>
                                            </p:txEl>
                                          </p:spTgt>
                                        </p:tgtEl>
                                        <p:attrNameLst>
                                          <p:attrName>style.visibility</p:attrName>
                                        </p:attrNameLst>
                                      </p:cBhvr>
                                      <p:to>
                                        <p:strVal val="visible"/>
                                      </p:to>
                                    </p:set>
                                    <p:animEffect transition="in" filter="dissolve">
                                      <p:cBhvr>
                                        <p:cTn id="11"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9"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40969"/>
                        </p:tgtEl>
                        <p:attrNameLst>
                          <p:attrName>style.visibility</p:attrName>
                        </p:attrNameLst>
                      </p:cBhvr>
                      <p:to>
                        <p:strVal val="visible"/>
                      </p:to>
                    </p:set>
                    <p:animEffect transition="in" filter="dissolve">
                      <p:cBhvr>
                        <p:cTn dur="500"/>
                        <p:tgtEl>
                          <p:spTgt spid="40969"/>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BA450190-9F2F-42AF-982A-F97D2EEB0AE2}" type="datetimeFigureOut">
              <a:rPr lang="en-US">
                <a:solidFill>
                  <a:srgbClr val="000000"/>
                </a:solidFill>
              </a:rPr>
              <a:pPr/>
              <a:t>10/23/2017</a:t>
            </a:fld>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fld id="{9BA9BC8D-FBDF-4D4C-9663-D407DFA0A6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1753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fld id="{4EB034A7-4CF0-465D-B24E-F980674E4D2F}" type="datetimeFigureOut">
              <a:rPr lang="en-US">
                <a:solidFill>
                  <a:srgbClr val="000000"/>
                </a:solidFill>
              </a:rPr>
              <a:pPr/>
              <a:t>10/23/2017</a:t>
            </a:fld>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fld id="{DD48FD1D-7BA7-4C3E-A3D1-BAC5A75FCD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0674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192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192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fld id="{AC78985C-F9F2-4860-AA1F-8EE0E8417CD0}" type="datetimeFigureOut">
              <a:rPr lang="en-US">
                <a:solidFill>
                  <a:srgbClr val="000000"/>
                </a:solidFill>
              </a:rPr>
              <a:pPr/>
              <a:t>10/23/2017</a:t>
            </a:fld>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fld id="{27A87A05-60DF-4E9B-9F33-EC5D06380B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8615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fld id="{C5A1AD83-92F5-4E0F-9C6B-63E014E6D4ED}" type="datetimeFigureOut">
              <a:rPr lang="en-US">
                <a:solidFill>
                  <a:srgbClr val="000000"/>
                </a:solidFill>
              </a:rPr>
              <a:pPr/>
              <a:t>10/23/2017</a:t>
            </a:fld>
            <a:endParaRPr lang="en-US">
              <a:solidFill>
                <a:srgbClr val="000000"/>
              </a:solidFill>
            </a:endParaRPr>
          </a:p>
        </p:txBody>
      </p:sp>
      <p:sp>
        <p:nvSpPr>
          <p:cNvPr id="8"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12"/>
          <p:cNvSpPr>
            <a:spLocks noGrp="1" noChangeArrowheads="1"/>
          </p:cNvSpPr>
          <p:nvPr>
            <p:ph type="sldNum" sz="quarter" idx="12"/>
          </p:nvPr>
        </p:nvSpPr>
        <p:spPr>
          <a:ln/>
        </p:spPr>
        <p:txBody>
          <a:bodyPr/>
          <a:lstStyle>
            <a:lvl1pPr>
              <a:defRPr/>
            </a:lvl1pPr>
          </a:lstStyle>
          <a:p>
            <a:fld id="{DCE4468D-A445-467D-8BDB-7B437CCC17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7413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fld id="{E29BA26A-A9FC-493A-967B-CA3680D15388}" type="datetimeFigureOut">
              <a:rPr lang="en-US">
                <a:solidFill>
                  <a:srgbClr val="000000"/>
                </a:solidFill>
              </a:rPr>
              <a:pPr/>
              <a:t>10/23/2017</a:t>
            </a:fld>
            <a:endParaRPr lang="en-US">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fld id="{DD83451A-665C-4B28-A5CF-6D04A75905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38914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B0FAFE2D-578E-4D39-815D-5EF2757D200D}" type="datetimeFigureOut">
              <a:rPr lang="en-US">
                <a:solidFill>
                  <a:srgbClr val="000000"/>
                </a:solidFill>
              </a:rPr>
              <a:pPr/>
              <a:t>10/23/2017</a:t>
            </a:fld>
            <a:endParaRPr lang="en-US">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fld id="{4EA81F07-5310-4D74-9E1D-BDE9E5F3BD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7544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20963FF4-6248-4137-8E0D-01BED42FA79B}" type="datetimeFigureOut">
              <a:rPr lang="en-US">
                <a:solidFill>
                  <a:srgbClr val="000000"/>
                </a:solidFill>
              </a:rPr>
              <a:pPr/>
              <a:t>10/23/2017</a:t>
            </a:fld>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fld id="{12026E08-CFFA-40AC-9B5D-6ED0A9B688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8595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C50336C3-E74D-4A01-962E-D9E46A604890}" type="datetimeFigureOut">
              <a:rPr lang="en-US">
                <a:solidFill>
                  <a:srgbClr val="000000"/>
                </a:solidFill>
              </a:rPr>
              <a:pPr/>
              <a:t>10/23/2017</a:t>
            </a:fld>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fld id="{127D0635-BFE0-4443-95A6-96F2690AD13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666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2372FC03-A594-4C35-8E51-FE8F992B4939}" type="datetimeFigureOut">
              <a:rPr lang="en-US">
                <a:solidFill>
                  <a:srgbClr val="000000"/>
                </a:solidFill>
              </a:rPr>
              <a:pPr/>
              <a:t>10/23/2017</a:t>
            </a:fld>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fld id="{B97B7239-82D3-4AEA-A1E2-3FBF8A0A16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1123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76200"/>
            <a:ext cx="2743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151E50B1-9D11-4E42-8681-A7C636B1D43A}" type="datetimeFigureOut">
              <a:rPr lang="en-US">
                <a:solidFill>
                  <a:srgbClr val="000000"/>
                </a:solidFill>
              </a:rPr>
              <a:pPr/>
              <a:t>10/23/2017</a:t>
            </a:fld>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fld id="{E43BECDB-55C0-4311-AD1E-8B08D68BF4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8025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904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19200"/>
            <a:ext cx="10972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657600"/>
            <a:ext cx="10972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fld id="{99E32618-4AE5-41CF-A1C7-81268002EEB9}" type="datetimeFigureOut">
              <a:rPr lang="en-US">
                <a:solidFill>
                  <a:srgbClr val="000000"/>
                </a:solidFill>
              </a:rPr>
              <a:pPr/>
              <a:t>10/23/2017</a:t>
            </a:fld>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fld id="{E75464D7-A24D-41B3-83A7-ABC0AE912C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52646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904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19200"/>
            <a:ext cx="5384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219200"/>
            <a:ext cx="5384800" cy="4724400"/>
          </a:xfrm>
        </p:spPr>
        <p:txBody>
          <a:bodyPr/>
          <a:lstStyle/>
          <a:p>
            <a:pPr lvl="0"/>
            <a:r>
              <a:rPr lang="en-US" noProof="0" smtClean="0"/>
              <a:t>Click icon to add online image</a:t>
            </a:r>
          </a:p>
        </p:txBody>
      </p:sp>
      <p:sp>
        <p:nvSpPr>
          <p:cNvPr id="5" name="Rectangle 10"/>
          <p:cNvSpPr>
            <a:spLocks noGrp="1" noChangeArrowheads="1"/>
          </p:cNvSpPr>
          <p:nvPr>
            <p:ph type="dt" sz="half" idx="10"/>
          </p:nvPr>
        </p:nvSpPr>
        <p:spPr>
          <a:ln/>
        </p:spPr>
        <p:txBody>
          <a:bodyPr/>
          <a:lstStyle>
            <a:lvl1pPr>
              <a:defRPr/>
            </a:lvl1pPr>
          </a:lstStyle>
          <a:p>
            <a:fld id="{8B5674E5-4237-4D02-9DE3-8F16FF706DE1}" type="datetimeFigureOut">
              <a:rPr lang="en-US">
                <a:solidFill>
                  <a:srgbClr val="000000"/>
                </a:solidFill>
              </a:rPr>
              <a:pPr/>
              <a:t>10/23/2017</a:t>
            </a:fld>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fld id="{3F4D5829-3FF6-4592-82F5-7E4BE69CF6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3843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solidFill>
                  <a:srgbClr val="F8B323">
                    <a:lumMod val="50000"/>
                  </a:srgbClr>
                </a:solidFill>
              </a:rPr>
              <a:pPr/>
              <a:t>10/23/2017</a:t>
            </a:fld>
            <a:endParaRPr lang="en-US" dirty="0">
              <a:solidFill>
                <a:srgbClr val="F8B323">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solidFill>
                <a:srgbClr val="F8B323">
                  <a:lumMod val="50000"/>
                </a:srgbClr>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solidFill>
                  <a:srgbClr val="F8B323">
                    <a:lumMod val="50000"/>
                  </a:srgbClr>
                </a:solidFill>
              </a:rPr>
              <a:pPr/>
              <a:t>‹#›</a:t>
            </a:fld>
            <a:endParaRPr lang="en-US" dirty="0">
              <a:solidFill>
                <a:srgbClr val="F8B323">
                  <a:lumMod val="50000"/>
                </a:srgbClr>
              </a:solidFill>
            </a:endParaRP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97395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10/23/2017</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1839385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solidFill>
                  <a:srgbClr val="F3F3F2"/>
                </a:solidFill>
              </a:rPr>
              <a:pPr/>
              <a:t>10/23/2017</a:t>
            </a:fld>
            <a:endParaRPr lang="en-US" dirty="0">
              <a:solidFill>
                <a:srgbClr val="F3F3F2"/>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solidFill>
                <a:srgbClr val="F3F3F2"/>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solidFill>
                  <a:srgbClr val="F3F3F2"/>
                </a:solidFill>
              </a:rPr>
              <a:pPr/>
              <a:t>‹#›</a:t>
            </a:fld>
            <a:endParaRPr lang="en-US" dirty="0">
              <a:solidFill>
                <a:srgbClr val="F3F3F2"/>
              </a:solidFill>
            </a:endParaRP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05607526"/>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10/23/2017</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243390602"/>
      </p:ext>
    </p:extLst>
  </p:cSld>
  <p:clrMapOvr>
    <a:masterClrMapping/>
  </p:clrMapOvr>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10/23/2017</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039887542"/>
      </p:ext>
    </p:extLst>
  </p:cSld>
  <p:clrMapOvr>
    <a:masterClrMapping/>
  </p:clrMapOvr>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10/23/2017</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362241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10/23/2017</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2587546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solidFill>
                  <a:prstClr val="black">
                    <a:lumMod val="65000"/>
                    <a:lumOff val="35000"/>
                  </a:prstClr>
                </a:solidFill>
              </a:rPr>
              <a:pPr/>
              <a:t>10/23/2017</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0" y="6375679"/>
            <a:ext cx="3482179"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0382447"/>
      </p:ext>
    </p:extLst>
  </p:cSld>
  <p:clrMapOvr>
    <a:masterClrMapping/>
  </p:clrMapOvr>
  <p:extLst mod="1">
    <p:ext uri="{DCECCB84-F9BA-43D5-87BE-67443E8EF086}">
      <p15:sldGuideLst xmlns:p15="http://schemas.microsoft.com/office/powerpoint/2012/main">
        <p15:guide id="4294967295" orient="horz" pos="69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solidFill>
                  <a:prstClr val="black">
                    <a:lumMod val="65000"/>
                    <a:lumOff val="35000"/>
                  </a:prstClr>
                </a:solidFill>
              </a:rPr>
              <a:pPr/>
              <a:t>10/23/2017</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1" y="6375679"/>
            <a:ext cx="3482178"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642255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10/23/2017</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2089789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10/23/2017</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54192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3.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3.jpe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10/23/2017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8" name="Picture 14" descr="hispanic_hm_pg2_V2"/>
          <p:cNvPicPr>
            <a:picLocks noChangeAspect="1" noChangeArrowheads="1"/>
          </p:cNvPicPr>
          <p:nvPr/>
        </p:nvPicPr>
        <p:blipFill>
          <a:blip r:embed="rId15"/>
          <a:stretch>
            <a:fillRect/>
          </a:stretch>
        </p:blipFill>
        <p:spPr bwMode="auto">
          <a:xfrm>
            <a:off x="4222" y="0"/>
            <a:ext cx="12183556" cy="6858000"/>
          </a:xfrm>
          <a:prstGeom prst="rect">
            <a:avLst/>
          </a:prstGeom>
          <a:noFill/>
        </p:spPr>
      </p:pic>
      <p:sp>
        <p:nvSpPr>
          <p:cNvPr id="1032" name="Rectangle 8"/>
          <p:cNvSpPr>
            <a:spLocks noGrp="1" noChangeArrowheads="1"/>
          </p:cNvSpPr>
          <p:nvPr>
            <p:ph type="title"/>
          </p:nvPr>
        </p:nvSpPr>
        <p:spPr bwMode="auto">
          <a:xfrm>
            <a:off x="609600" y="76200"/>
            <a:ext cx="90424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609600" y="1219200"/>
            <a:ext cx="10972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pPr defTabSz="914400" fontAlgn="base">
              <a:spcBef>
                <a:spcPct val="0"/>
              </a:spcBef>
              <a:spcAft>
                <a:spcPct val="0"/>
              </a:spcAft>
            </a:pPr>
            <a:fld id="{517D68E0-3139-4D31-9678-BF5E9A63B5EB}" type="datetimeFigureOut">
              <a:rPr lang="en-US" smtClean="0">
                <a:solidFill>
                  <a:srgbClr val="000000"/>
                </a:solidFill>
              </a:rPr>
              <a:pPr defTabSz="914400" fontAlgn="base">
                <a:spcBef>
                  <a:spcPct val="0"/>
                </a:spcBef>
                <a:spcAft>
                  <a:spcPct val="0"/>
                </a:spcAft>
              </a:pPr>
              <a:t>10/23/2017</a:t>
            </a:fld>
            <a:endParaRPr lang="en-US">
              <a:solidFill>
                <a:srgbClr val="000000"/>
              </a:solidFill>
            </a:endParaRPr>
          </a:p>
        </p:txBody>
      </p:sp>
      <p:sp>
        <p:nvSpPr>
          <p:cNvPr id="1035" name="Rectangle 11"/>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pPr defTabSz="914400" fontAlgn="base">
              <a:spcBef>
                <a:spcPct val="0"/>
              </a:spcBef>
              <a:spcAft>
                <a:spcPct val="0"/>
              </a:spcAft>
            </a:pPr>
            <a:endParaRPr lang="en-US">
              <a:solidFill>
                <a:srgbClr val="000000"/>
              </a:solidFill>
            </a:endParaRPr>
          </a:p>
        </p:txBody>
      </p:sp>
      <p:sp>
        <p:nvSpPr>
          <p:cNvPr id="1036" name="Rectangle 12"/>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pPr defTabSz="914400" fontAlgn="base">
              <a:spcBef>
                <a:spcPct val="0"/>
              </a:spcBef>
              <a:spcAft>
                <a:spcPct val="0"/>
              </a:spcAft>
            </a:pPr>
            <a:fld id="{F9D7BE8E-9176-4089-B894-E928AD5D6881}" type="slidenum">
              <a:rPr lang="en-US" smtClean="0">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97975024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iming>
    <p:tnLst>
      <p:par>
        <p:cTn id="1" dur="indefinite" restart="never" nodeType="tmRoot"/>
      </p:par>
    </p:tnLst>
  </p:timing>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8" name="Picture 14" descr="hispanic_hm_pg2_V2"/>
          <p:cNvPicPr>
            <a:picLocks noChangeAspect="1" noChangeArrowheads="1"/>
          </p:cNvPicPr>
          <p:nvPr/>
        </p:nvPicPr>
        <p:blipFill>
          <a:blip r:embed="rId15"/>
          <a:stretch>
            <a:fillRect/>
          </a:stretch>
        </p:blipFill>
        <p:spPr bwMode="auto">
          <a:xfrm>
            <a:off x="4222" y="0"/>
            <a:ext cx="12183556" cy="6858000"/>
          </a:xfrm>
          <a:prstGeom prst="rect">
            <a:avLst/>
          </a:prstGeom>
          <a:noFill/>
        </p:spPr>
      </p:pic>
      <p:sp>
        <p:nvSpPr>
          <p:cNvPr id="1032" name="Rectangle 8"/>
          <p:cNvSpPr>
            <a:spLocks noGrp="1" noChangeArrowheads="1"/>
          </p:cNvSpPr>
          <p:nvPr>
            <p:ph type="title"/>
          </p:nvPr>
        </p:nvSpPr>
        <p:spPr bwMode="auto">
          <a:xfrm>
            <a:off x="609600" y="76200"/>
            <a:ext cx="90424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609600" y="1219200"/>
            <a:ext cx="10972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pPr defTabSz="914400" fontAlgn="base">
              <a:spcBef>
                <a:spcPct val="0"/>
              </a:spcBef>
              <a:spcAft>
                <a:spcPct val="0"/>
              </a:spcAft>
            </a:pPr>
            <a:fld id="{517D68E0-3139-4D31-9678-BF5E9A63B5EB}" type="datetimeFigureOut">
              <a:rPr lang="en-US" smtClean="0">
                <a:solidFill>
                  <a:srgbClr val="000000"/>
                </a:solidFill>
              </a:rPr>
              <a:pPr defTabSz="914400" fontAlgn="base">
                <a:spcBef>
                  <a:spcPct val="0"/>
                </a:spcBef>
                <a:spcAft>
                  <a:spcPct val="0"/>
                </a:spcAft>
              </a:pPr>
              <a:t>10/23/2017</a:t>
            </a:fld>
            <a:endParaRPr lang="en-US">
              <a:solidFill>
                <a:srgbClr val="000000"/>
              </a:solidFill>
            </a:endParaRPr>
          </a:p>
        </p:txBody>
      </p:sp>
      <p:sp>
        <p:nvSpPr>
          <p:cNvPr id="1035" name="Rectangle 11"/>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pPr defTabSz="914400" fontAlgn="base">
              <a:spcBef>
                <a:spcPct val="0"/>
              </a:spcBef>
              <a:spcAft>
                <a:spcPct val="0"/>
              </a:spcAft>
            </a:pPr>
            <a:endParaRPr lang="en-US">
              <a:solidFill>
                <a:srgbClr val="000000"/>
              </a:solidFill>
            </a:endParaRPr>
          </a:p>
        </p:txBody>
      </p:sp>
      <p:sp>
        <p:nvSpPr>
          <p:cNvPr id="1036" name="Rectangle 12"/>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pPr defTabSz="914400" fontAlgn="base">
              <a:spcBef>
                <a:spcPct val="0"/>
              </a:spcBef>
              <a:spcAft>
                <a:spcPct val="0"/>
              </a:spcAft>
            </a:pPr>
            <a:fld id="{F9D7BE8E-9176-4089-B894-E928AD5D6881}" type="slidenum">
              <a:rPr lang="en-US" smtClean="0">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83691798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iming>
    <p:tnLst>
      <p:par>
        <p:cTn id="1" dur="indefinite" restart="never" nodeType="tmRoot"/>
      </p:par>
    </p:tnLst>
  </p:timing>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solidFill>
                  <a:prstClr val="black">
                    <a:lumMod val="65000"/>
                    <a:lumOff val="35000"/>
                  </a:prstClr>
                </a:solidFill>
              </a:rPr>
              <a:pPr/>
              <a:t>10/23/2017</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546214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792">
          <p15:clr>
            <a:srgbClr val="F26B43"/>
          </p15:clr>
        </p15:guide>
        <p15:guide id="4294967295" pos="72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5tMqcARKRS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hQqE9pFFkOc"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Michael_Sadleir"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en.wikipedia.org/wiki/W._W._Jacobs#cite_note-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645" y="0"/>
            <a:ext cx="10178322" cy="1492132"/>
          </a:xfrm>
        </p:spPr>
        <p:txBody>
          <a:bodyPr/>
          <a:lstStyle/>
          <a:p>
            <a:r>
              <a:rPr lang="en-US" dirty="0"/>
              <a:t>Commonly misused words </a:t>
            </a:r>
            <a:r>
              <a:rPr lang="en-US" dirty="0" smtClean="0"/>
              <a:t>#2</a:t>
            </a:r>
            <a:endParaRPr lang="en-US" dirty="0"/>
          </a:p>
        </p:txBody>
      </p:sp>
      <p:sp>
        <p:nvSpPr>
          <p:cNvPr id="3" name="Content Placeholder 2"/>
          <p:cNvSpPr>
            <a:spLocks noGrp="1"/>
          </p:cNvSpPr>
          <p:nvPr>
            <p:ph idx="1"/>
          </p:nvPr>
        </p:nvSpPr>
        <p:spPr>
          <a:xfrm>
            <a:off x="1029515" y="746066"/>
            <a:ext cx="10416582" cy="3990490"/>
          </a:xfrm>
        </p:spPr>
        <p:txBody>
          <a:bodyPr numCol="2">
            <a:normAutofit fontScale="77500" lnSpcReduction="20000"/>
          </a:bodyPr>
          <a:lstStyle/>
          <a:p>
            <a:r>
              <a:rPr lang="en-US" sz="2400" dirty="0"/>
              <a:t>•accept - except = accept means to receive, except means to leave out or take</a:t>
            </a:r>
          </a:p>
          <a:p>
            <a:r>
              <a:rPr lang="en-US" sz="2400" dirty="0"/>
              <a:t>•affect - effect = affect is a verb meaning to influence, effect is a noun meaning result</a:t>
            </a:r>
          </a:p>
          <a:p>
            <a:r>
              <a:rPr lang="en-US" sz="2400" dirty="0"/>
              <a:t>•capital - capitol = capital is the seat of government, capitol is the building where the legislative body meets</a:t>
            </a:r>
          </a:p>
          <a:p>
            <a:r>
              <a:rPr lang="en-US" sz="2400" dirty="0"/>
              <a:t>•compliment - complement = compliment is saying something nice, complement is something that completes</a:t>
            </a:r>
          </a:p>
          <a:p>
            <a:r>
              <a:rPr lang="en-US" sz="2400" dirty="0"/>
              <a:t>•council - counsel = council is a group, counsel is a verb meaning advise</a:t>
            </a:r>
          </a:p>
          <a:p>
            <a:r>
              <a:rPr lang="en-US" sz="2400" dirty="0"/>
              <a:t>•descent - dissent = descent means a decline, dissent means disagree or opposition</a:t>
            </a:r>
          </a:p>
          <a:p>
            <a:r>
              <a:rPr lang="en-US" sz="2400" dirty="0"/>
              <a:t>•lose - loose = lose means to not win or you can’t find something, loose means roomy or unrestrained</a:t>
            </a:r>
          </a:p>
          <a:p>
            <a:r>
              <a:rPr lang="en-US" sz="2400" dirty="0"/>
              <a:t>•precede - proceed = precede means to come before, proceed means to continue or go forward</a:t>
            </a:r>
          </a:p>
          <a:p>
            <a:r>
              <a:rPr lang="en-US" sz="2400" dirty="0"/>
              <a:t>•principal, principle = principal means the main person or part, principle means a fundamental truth</a:t>
            </a:r>
          </a:p>
          <a:p>
            <a:r>
              <a:rPr lang="en-US" sz="2400" dirty="0"/>
              <a:t>•stationary, stationery = stationary means standing still, stationery means paper to write on</a:t>
            </a:r>
          </a:p>
          <a:p>
            <a:endParaRPr lang="en-US" dirty="0"/>
          </a:p>
        </p:txBody>
      </p:sp>
      <p:pic>
        <p:nvPicPr>
          <p:cNvPr id="4" name="Picture 3"/>
          <p:cNvPicPr>
            <a:picLocks noChangeAspect="1"/>
          </p:cNvPicPr>
          <p:nvPr/>
        </p:nvPicPr>
        <p:blipFill>
          <a:blip r:embed="rId2"/>
          <a:stretch>
            <a:fillRect/>
          </a:stretch>
        </p:blipFill>
        <p:spPr>
          <a:xfrm>
            <a:off x="6237806" y="4352604"/>
            <a:ext cx="3922872" cy="499915"/>
          </a:xfrm>
          <a:prstGeom prst="rect">
            <a:avLst/>
          </a:prstGeom>
          <a:ln/>
        </p:spPr>
        <p:style>
          <a:lnRef idx="0">
            <a:schemeClr val="accent1"/>
          </a:lnRef>
          <a:fillRef idx="3">
            <a:schemeClr val="accent1"/>
          </a:fillRef>
          <a:effectRef idx="3">
            <a:schemeClr val="accent1"/>
          </a:effectRef>
          <a:fontRef idx="minor">
            <a:schemeClr val="lt1"/>
          </a:fontRef>
        </p:style>
      </p:pic>
      <p:sp>
        <p:nvSpPr>
          <p:cNvPr id="5" name="TextBox 4"/>
          <p:cNvSpPr txBox="1"/>
          <p:nvPr/>
        </p:nvSpPr>
        <p:spPr>
          <a:xfrm>
            <a:off x="1444861" y="4991879"/>
            <a:ext cx="10416581" cy="1754326"/>
          </a:xfrm>
          <a:prstGeom prst="rect">
            <a:avLst/>
          </a:prstGeom>
          <a:noFill/>
        </p:spPr>
        <p:txBody>
          <a:bodyPr wrap="square" rtlCol="0">
            <a:spAutoFit/>
          </a:bodyPr>
          <a:lstStyle/>
          <a:p>
            <a:pPr>
              <a:lnSpc>
                <a:spcPct val="200000"/>
              </a:lnSpc>
            </a:pPr>
            <a:r>
              <a:rPr lang="en-US" dirty="0" smtClean="0">
                <a:solidFill>
                  <a:prstClr val="black"/>
                </a:solidFill>
              </a:rPr>
              <a:t>1. </a:t>
            </a:r>
            <a:r>
              <a:rPr lang="en-US" dirty="0">
                <a:solidFill>
                  <a:prstClr val="black"/>
                </a:solidFill>
              </a:rPr>
              <a:t>The school (principal, principle) came in to the </a:t>
            </a:r>
            <a:r>
              <a:rPr lang="en-US" dirty="0" smtClean="0">
                <a:solidFill>
                  <a:prstClr val="black"/>
                </a:solidFill>
              </a:rPr>
              <a:t>room.	2</a:t>
            </a:r>
            <a:r>
              <a:rPr lang="en-US" dirty="0">
                <a:solidFill>
                  <a:prstClr val="black"/>
                </a:solidFill>
              </a:rPr>
              <a:t>. My pants are too (lose, loose).</a:t>
            </a:r>
          </a:p>
          <a:p>
            <a:pPr>
              <a:lnSpc>
                <a:spcPct val="200000"/>
              </a:lnSpc>
            </a:pPr>
            <a:endParaRPr lang="en-US" dirty="0">
              <a:solidFill>
                <a:prstClr val="black"/>
              </a:solidFill>
            </a:endParaRPr>
          </a:p>
          <a:p>
            <a:pPr>
              <a:lnSpc>
                <a:spcPct val="200000"/>
              </a:lnSpc>
            </a:pPr>
            <a:r>
              <a:rPr lang="en-US" dirty="0">
                <a:solidFill>
                  <a:prstClr val="black"/>
                </a:solidFill>
              </a:rPr>
              <a:t>3. We went before the teen (council, counsel</a:t>
            </a:r>
            <a:r>
              <a:rPr lang="en-US" dirty="0" smtClean="0">
                <a:solidFill>
                  <a:prstClr val="black"/>
                </a:solidFill>
              </a:rPr>
              <a:t>).		4</a:t>
            </a:r>
            <a:r>
              <a:rPr lang="en-US" dirty="0">
                <a:solidFill>
                  <a:prstClr val="black"/>
                </a:solidFill>
              </a:rPr>
              <a:t>. The (capital, capitol) of Colorado is Denver</a:t>
            </a: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3681631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solidFill>
                  <a:schemeClr val="accent1"/>
                </a:solidFill>
                <a:latin typeface="Chiller" panose="04020404031007020602" pitchFamily="82" charset="0"/>
              </a:rPr>
              <a:t>Notes Activity</a:t>
            </a:r>
            <a:endParaRPr lang="en-US" sz="9600"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2503351" y="764373"/>
            <a:ext cx="1825559" cy="1257608"/>
          </a:xfrm>
          <a:prstGeom prst="rect">
            <a:avLst/>
          </a:prstGeom>
          <a:effectLst>
            <a:glow rad="228600">
              <a:schemeClr val="accent1">
                <a:satMod val="175000"/>
                <a:alpha val="40000"/>
              </a:schemeClr>
            </a:glow>
          </a:effectLst>
        </p:spPr>
      </p:pic>
      <p:sp>
        <p:nvSpPr>
          <p:cNvPr id="3" name="TextBox 2"/>
          <p:cNvSpPr txBox="1"/>
          <p:nvPr/>
        </p:nvSpPr>
        <p:spPr>
          <a:xfrm>
            <a:off x="544143" y="2390303"/>
            <a:ext cx="5743977" cy="1569660"/>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smtClean="0">
                <a:solidFill>
                  <a:srgbClr val="FE801A"/>
                </a:solidFill>
              </a:rPr>
              <a:t>Foreshadowing refers to clues an author gives that hint at what will happen later in the story. </a:t>
            </a:r>
          </a:p>
          <a:p>
            <a:endParaRPr lang="en-US" dirty="0">
              <a:solidFill>
                <a:prstClr val="white"/>
              </a:solidFill>
            </a:endParaRPr>
          </a:p>
          <a:p>
            <a:endParaRPr lang="en-US" dirty="0">
              <a:solidFill>
                <a:prstClr val="white"/>
              </a:solidFill>
            </a:endParaRPr>
          </a:p>
        </p:txBody>
      </p:sp>
      <p:sp>
        <p:nvSpPr>
          <p:cNvPr id="8" name="TextBox 7"/>
          <p:cNvSpPr txBox="1"/>
          <p:nvPr/>
        </p:nvSpPr>
        <p:spPr>
          <a:xfrm>
            <a:off x="924089" y="3683357"/>
            <a:ext cx="5364031" cy="2954655"/>
          </a:xfrm>
          <a:prstGeom prst="rect">
            <a:avLst/>
          </a:prstGeom>
          <a:noFill/>
        </p:spPr>
        <p:txBody>
          <a:bodyPr wrap="square" rtlCol="0">
            <a:spAutoFit/>
          </a:bodyPr>
          <a:lstStyle/>
          <a:p>
            <a:r>
              <a:rPr lang="en-US" sz="2400" dirty="0" smtClean="0">
                <a:solidFill>
                  <a:prstClr val="white"/>
                </a:solidFill>
              </a:rPr>
              <a:t>Sometimes what’s going to happen later in the story is foreshadowed long before it happens. Other times, we are given a clue as to what is about to happen, just before it occurs! Either way, it’s all foreshadowing!</a:t>
            </a:r>
            <a:endParaRPr lang="en-US" sz="2400" dirty="0">
              <a:solidFill>
                <a:prstClr val="white"/>
              </a:solidFill>
            </a:endParaRPr>
          </a:p>
          <a:p>
            <a:endParaRPr lang="en-US" dirty="0">
              <a:solidFill>
                <a:prstClr val="white"/>
              </a:solidFill>
            </a:endParaRPr>
          </a:p>
        </p:txBody>
      </p:sp>
      <p:sp>
        <p:nvSpPr>
          <p:cNvPr id="5" name="TextBox 4"/>
          <p:cNvSpPr txBox="1"/>
          <p:nvPr/>
        </p:nvSpPr>
        <p:spPr>
          <a:xfrm>
            <a:off x="7200900" y="2524259"/>
            <a:ext cx="3140835" cy="1754326"/>
          </a:xfrm>
          <a:prstGeom prst="rect">
            <a:avLst/>
          </a:prstGeom>
          <a:noFill/>
        </p:spPr>
        <p:txBody>
          <a:bodyPr wrap="square" rtlCol="0">
            <a:spAutoFit/>
          </a:bodyPr>
          <a:lstStyle/>
          <a:p>
            <a:r>
              <a:rPr lang="en-US" dirty="0" smtClean="0"/>
              <a:t>Listen to the recording.</a:t>
            </a:r>
          </a:p>
          <a:p>
            <a:r>
              <a:rPr lang="en-US" dirty="0" smtClean="0"/>
              <a:t>If you’ve seen  the movie JAWS, you already know. </a:t>
            </a:r>
          </a:p>
          <a:p>
            <a:endParaRPr lang="en-US" dirty="0">
              <a:hlinkClick r:id="rId3"/>
            </a:endParaRPr>
          </a:p>
          <a:p>
            <a:r>
              <a:rPr lang="en-US" dirty="0" smtClean="0">
                <a:hlinkClick r:id="rId3"/>
              </a:rPr>
              <a:t>https://www.youtube.com/watch?v=5tMqcARKRSE</a:t>
            </a:r>
            <a:endParaRPr lang="en-US" dirty="0"/>
          </a:p>
        </p:txBody>
      </p:sp>
      <p:sp>
        <p:nvSpPr>
          <p:cNvPr id="6" name="TextBox 5"/>
          <p:cNvSpPr txBox="1"/>
          <p:nvPr/>
        </p:nvSpPr>
        <p:spPr>
          <a:xfrm>
            <a:off x="6668066" y="4478104"/>
            <a:ext cx="4821499" cy="1938992"/>
          </a:xfrm>
          <a:prstGeom prst="rect">
            <a:avLst/>
          </a:prstGeom>
          <a:noFill/>
        </p:spPr>
        <p:txBody>
          <a:bodyPr wrap="square" rtlCol="0">
            <a:spAutoFit/>
          </a:bodyPr>
          <a:lstStyle/>
          <a:p>
            <a:r>
              <a:rPr lang="en-US" sz="4000" b="1" dirty="0" smtClean="0">
                <a:solidFill>
                  <a:srgbClr val="FFFF00"/>
                </a:solidFill>
                <a:latin typeface="Chiller" panose="04020404031007020602" pitchFamily="82" charset="0"/>
              </a:rPr>
              <a:t>Q: What event is being foreshadowed and how do they give the audience the clue?</a:t>
            </a:r>
            <a:endParaRPr lang="en-US" sz="4000" b="1" dirty="0">
              <a:solidFill>
                <a:srgbClr val="FFFF00"/>
              </a:solidFill>
              <a:latin typeface="Chiller" panose="04020404031007020602" pitchFamily="82" charset="0"/>
            </a:endParaRPr>
          </a:p>
        </p:txBody>
      </p:sp>
    </p:spTree>
    <p:extLst>
      <p:ext uri="{BB962C8B-B14F-4D97-AF65-F5344CB8AC3E}">
        <p14:creationId xmlns:p14="http://schemas.microsoft.com/office/powerpoint/2010/main" val="1851636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918" y="189518"/>
            <a:ext cx="10153919" cy="1293028"/>
          </a:xfrm>
        </p:spPr>
        <p:txBody>
          <a:bodyPr>
            <a:noAutofit/>
          </a:bodyPr>
          <a:lstStyle/>
          <a:p>
            <a:r>
              <a:rPr lang="en-US" sz="6600" dirty="0" smtClean="0">
                <a:solidFill>
                  <a:schemeClr val="accent1"/>
                </a:solidFill>
                <a:latin typeface="Chiller" panose="04020404031007020602" pitchFamily="82" charset="0"/>
              </a:rPr>
              <a:t>Examples of foreshadowing</a:t>
            </a:r>
            <a:endParaRPr lang="en-US" sz="6600"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244698" y="138128"/>
            <a:ext cx="1825559" cy="1257608"/>
          </a:xfrm>
          <a:prstGeom prst="rect">
            <a:avLst/>
          </a:prstGeom>
          <a:effectLst>
            <a:glow rad="228600">
              <a:schemeClr val="accent1">
                <a:satMod val="175000"/>
                <a:alpha val="40000"/>
              </a:schemeClr>
            </a:glow>
          </a:effectLst>
        </p:spPr>
      </p:pic>
      <p:sp>
        <p:nvSpPr>
          <p:cNvPr id="3" name="TextBox 2"/>
          <p:cNvSpPr txBox="1"/>
          <p:nvPr/>
        </p:nvSpPr>
        <p:spPr>
          <a:xfrm>
            <a:off x="115910" y="1384988"/>
            <a:ext cx="11900079" cy="954107"/>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smtClean="0">
                <a:solidFill>
                  <a:srgbClr val="FE801A"/>
                </a:solidFill>
              </a:rPr>
              <a:t>Foreshadowing refers to clues an author gives that hint at what will happen later in the story. </a:t>
            </a:r>
          </a:p>
          <a:p>
            <a:endParaRPr lang="en-US" dirty="0">
              <a:solidFill>
                <a:prstClr val="white"/>
              </a:solidFill>
            </a:endParaRPr>
          </a:p>
          <a:p>
            <a:endParaRPr lang="en-US" dirty="0">
              <a:solidFill>
                <a:prstClr val="white"/>
              </a:solidFill>
            </a:endParaRPr>
          </a:p>
        </p:txBody>
      </p:sp>
      <p:sp>
        <p:nvSpPr>
          <p:cNvPr id="9" name="Rectangle 8"/>
          <p:cNvSpPr/>
          <p:nvPr/>
        </p:nvSpPr>
        <p:spPr>
          <a:xfrm>
            <a:off x="244698" y="2080004"/>
            <a:ext cx="11642502" cy="923330"/>
          </a:xfrm>
          <a:prstGeom prst="rect">
            <a:avLst/>
          </a:prstGeom>
        </p:spPr>
        <p:txBody>
          <a:bodyPr wrap="square">
            <a:spAutoFit/>
          </a:bodyPr>
          <a:lstStyle/>
          <a:p>
            <a:pPr marL="285750" indent="-285750">
              <a:buFont typeface="Arial" panose="020B0604020202020204" pitchFamily="34" charset="0"/>
              <a:buChar char="•"/>
            </a:pPr>
            <a:r>
              <a:rPr lang="en-US" b="1" dirty="0">
                <a:solidFill>
                  <a:srgbClr val="4A9BDC">
                    <a:lumMod val="60000"/>
                    <a:lumOff val="40000"/>
                  </a:srgbClr>
                </a:solidFill>
              </a:rPr>
              <a:t>Heightened concern is also used to foreshadow events. A child leaves the house and the parent is overly concerned about them. The child tells the parent not to worry, that everything will be fine. Readers will see this worry as a precursor to danger coming soon.</a:t>
            </a:r>
          </a:p>
        </p:txBody>
      </p:sp>
      <p:sp>
        <p:nvSpPr>
          <p:cNvPr id="10" name="Rectangle 9"/>
          <p:cNvSpPr/>
          <p:nvPr/>
        </p:nvSpPr>
        <p:spPr>
          <a:xfrm>
            <a:off x="115910" y="3423083"/>
            <a:ext cx="11771291" cy="923330"/>
          </a:xfrm>
          <a:prstGeom prst="rect">
            <a:avLst/>
          </a:prstGeom>
        </p:spPr>
        <p:txBody>
          <a:bodyPr wrap="square">
            <a:spAutoFit/>
          </a:bodyPr>
          <a:lstStyle/>
          <a:p>
            <a:pPr marL="285750" indent="-285750">
              <a:buFont typeface="Arial" panose="020B0604020202020204" pitchFamily="34" charset="0"/>
              <a:buChar char="•"/>
            </a:pPr>
            <a:r>
              <a:rPr lang="en-US" b="1" dirty="0">
                <a:solidFill>
                  <a:srgbClr val="DF2E28">
                    <a:lumMod val="20000"/>
                    <a:lumOff val="80000"/>
                  </a:srgbClr>
                </a:solidFill>
              </a:rPr>
              <a:t>A pre-scene shows something that will reoccur. For example, in a western movie, the good guy enters a bar, has a drink, and leaves. The bad guy scowls and spits on the floor and you know there is definitely more to come between them.</a:t>
            </a:r>
          </a:p>
        </p:txBody>
      </p:sp>
      <p:sp>
        <p:nvSpPr>
          <p:cNvPr id="5" name="Rectangle 4"/>
          <p:cNvSpPr/>
          <p:nvPr/>
        </p:nvSpPr>
        <p:spPr>
          <a:xfrm>
            <a:off x="244698" y="4535385"/>
            <a:ext cx="11771291" cy="646331"/>
          </a:xfrm>
          <a:prstGeom prst="rect">
            <a:avLst/>
          </a:prstGeom>
        </p:spPr>
        <p:txBody>
          <a:bodyPr wrap="square">
            <a:spAutoFit/>
          </a:bodyPr>
          <a:lstStyle/>
          <a:p>
            <a:pPr marL="285750" indent="-285750">
              <a:buFont typeface="Arial" panose="020B0604020202020204" pitchFamily="34" charset="0"/>
              <a:buChar char="•"/>
            </a:pPr>
            <a:r>
              <a:rPr lang="en-US" dirty="0">
                <a:solidFill>
                  <a:schemeClr val="accent4">
                    <a:lumMod val="60000"/>
                    <a:lumOff val="40000"/>
                  </a:schemeClr>
                </a:solidFill>
              </a:rPr>
              <a:t>A character’s thoughts can foreshadow. For example, “I told myself this is the end of my trouble, but I didn’t believe myself.”</a:t>
            </a:r>
          </a:p>
        </p:txBody>
      </p:sp>
      <p:sp>
        <p:nvSpPr>
          <p:cNvPr id="6" name="Rectangle 5"/>
          <p:cNvSpPr/>
          <p:nvPr/>
        </p:nvSpPr>
        <p:spPr>
          <a:xfrm>
            <a:off x="51514" y="5430401"/>
            <a:ext cx="12157657" cy="923330"/>
          </a:xfrm>
          <a:prstGeom prst="rect">
            <a:avLst/>
          </a:prstGeom>
        </p:spPr>
        <p:txBody>
          <a:bodyPr wrap="square">
            <a:spAutoFit/>
          </a:bodyPr>
          <a:lstStyle/>
          <a:p>
            <a:pPr marL="285750" indent="-285750">
              <a:buFont typeface="Arial" panose="020B0604020202020204" pitchFamily="34" charset="0"/>
              <a:buChar char="•"/>
            </a:pPr>
            <a:r>
              <a:rPr lang="en-US" dirty="0">
                <a:solidFill>
                  <a:srgbClr val="FFFF00"/>
                </a:solidFill>
              </a:rPr>
              <a:t>Narration can foreshadow by telling you something is going to happen. Details are often left out, but the suspense is created to keep interest. For examples, the character wakes up and the narration talks about how this is going to be the longest day of his life.</a:t>
            </a:r>
          </a:p>
        </p:txBody>
      </p:sp>
    </p:spTree>
    <p:extLst>
      <p:ext uri="{BB962C8B-B14F-4D97-AF65-F5344CB8AC3E}">
        <p14:creationId xmlns:p14="http://schemas.microsoft.com/office/powerpoint/2010/main" val="1604666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738" y="764373"/>
            <a:ext cx="9883462" cy="1293028"/>
          </a:xfrm>
        </p:spPr>
        <p:txBody>
          <a:bodyPr>
            <a:noAutofit/>
          </a:bodyPr>
          <a:lstStyle/>
          <a:p>
            <a:r>
              <a:rPr lang="en-US" sz="13800" dirty="0" smtClean="0">
                <a:solidFill>
                  <a:schemeClr val="accent1"/>
                </a:solidFill>
                <a:latin typeface="Chiller" panose="04020404031007020602" pitchFamily="82" charset="0"/>
              </a:rPr>
              <a:t>Notes: Theme</a:t>
            </a:r>
            <a:endParaRPr lang="en-US" sz="13800"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906372" y="492607"/>
            <a:ext cx="1825559" cy="1257608"/>
          </a:xfrm>
          <a:prstGeom prst="rect">
            <a:avLst/>
          </a:prstGeom>
          <a:effectLst>
            <a:glow rad="228600">
              <a:schemeClr val="accent1">
                <a:satMod val="175000"/>
                <a:alpha val="40000"/>
              </a:schemeClr>
            </a:glow>
          </a:effectLst>
        </p:spPr>
      </p:pic>
      <p:sp>
        <p:nvSpPr>
          <p:cNvPr id="3" name="TextBox 2"/>
          <p:cNvSpPr txBox="1"/>
          <p:nvPr/>
        </p:nvSpPr>
        <p:spPr>
          <a:xfrm>
            <a:off x="544143" y="2390303"/>
            <a:ext cx="5743977" cy="1569660"/>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smtClean="0">
                <a:solidFill>
                  <a:srgbClr val="FE801A"/>
                </a:solidFill>
              </a:rPr>
              <a:t>Theme is a message about life or human nature that a writer wants to share with readers.</a:t>
            </a:r>
          </a:p>
          <a:p>
            <a:endParaRPr lang="en-US" dirty="0">
              <a:solidFill>
                <a:prstClr val="white"/>
              </a:solidFill>
            </a:endParaRPr>
          </a:p>
          <a:p>
            <a:endParaRPr lang="en-US" dirty="0">
              <a:solidFill>
                <a:prstClr val="white"/>
              </a:solidFill>
            </a:endParaRPr>
          </a:p>
        </p:txBody>
      </p:sp>
      <p:sp>
        <p:nvSpPr>
          <p:cNvPr id="8" name="TextBox 7"/>
          <p:cNvSpPr txBox="1"/>
          <p:nvPr/>
        </p:nvSpPr>
        <p:spPr>
          <a:xfrm>
            <a:off x="444342" y="3438659"/>
            <a:ext cx="5364031" cy="2862322"/>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solidFill>
                  <a:prstClr val="white"/>
                </a:solidFill>
              </a:rPr>
              <a:t>Sometimes, a writer actually states the theme of the story. </a:t>
            </a:r>
          </a:p>
          <a:p>
            <a:pPr marL="342900" indent="-342900">
              <a:buFont typeface="Arial" panose="020B0604020202020204" pitchFamily="34" charset="0"/>
              <a:buChar char="•"/>
            </a:pPr>
            <a:endParaRPr lang="en-US" sz="2400" b="1" dirty="0" smtClean="0">
              <a:solidFill>
                <a:prstClr val="white"/>
              </a:solidFill>
            </a:endParaRPr>
          </a:p>
          <a:p>
            <a:pPr marL="342900" indent="-342900">
              <a:buFont typeface="Arial" panose="020B0604020202020204" pitchFamily="34" charset="0"/>
              <a:buChar char="•"/>
            </a:pPr>
            <a:r>
              <a:rPr lang="en-US" sz="2400" b="1" dirty="0" smtClean="0">
                <a:solidFill>
                  <a:prstClr val="white"/>
                </a:solidFill>
              </a:rPr>
              <a:t>Other times, readers must infer (figure out) the theme from details the writer provides.</a:t>
            </a:r>
          </a:p>
          <a:p>
            <a:endParaRPr lang="en-US" dirty="0" smtClean="0">
              <a:solidFill>
                <a:prstClr val="white"/>
              </a:solidFill>
            </a:endParaRPr>
          </a:p>
          <a:p>
            <a:endParaRPr lang="en-US" dirty="0">
              <a:solidFill>
                <a:prstClr val="white"/>
              </a:solidFill>
            </a:endParaRPr>
          </a:p>
        </p:txBody>
      </p:sp>
      <p:sp>
        <p:nvSpPr>
          <p:cNvPr id="5" name="Rectangle 4"/>
          <p:cNvSpPr/>
          <p:nvPr/>
        </p:nvSpPr>
        <p:spPr>
          <a:xfrm>
            <a:off x="7620000" y="2629317"/>
            <a:ext cx="6096000" cy="923330"/>
          </a:xfrm>
          <a:prstGeom prst="rect">
            <a:avLst/>
          </a:prstGeom>
        </p:spPr>
        <p:txBody>
          <a:bodyPr>
            <a:spAutoFit/>
          </a:bodyPr>
          <a:lstStyle/>
          <a:p>
            <a:r>
              <a:rPr lang="en-US" dirty="0"/>
              <a:t>Lost </a:t>
            </a:r>
            <a:r>
              <a:rPr lang="en-US" dirty="0" smtClean="0"/>
              <a:t>love</a:t>
            </a:r>
          </a:p>
          <a:p>
            <a:endParaRPr lang="en-US" dirty="0"/>
          </a:p>
          <a:p>
            <a:r>
              <a:rPr lang="en-US" dirty="0"/>
              <a:t>Love and sacrifice</a:t>
            </a:r>
          </a:p>
        </p:txBody>
      </p:sp>
      <p:sp>
        <p:nvSpPr>
          <p:cNvPr id="6" name="Rectangle 5"/>
          <p:cNvSpPr/>
          <p:nvPr/>
        </p:nvSpPr>
        <p:spPr>
          <a:xfrm>
            <a:off x="9417569" y="5415961"/>
            <a:ext cx="1778051" cy="369332"/>
          </a:xfrm>
          <a:prstGeom prst="rect">
            <a:avLst/>
          </a:prstGeom>
        </p:spPr>
        <p:txBody>
          <a:bodyPr wrap="none">
            <a:spAutoFit/>
          </a:bodyPr>
          <a:lstStyle/>
          <a:p>
            <a:r>
              <a:rPr lang="en-US" dirty="0"/>
              <a:t>Man vs nature</a:t>
            </a:r>
          </a:p>
        </p:txBody>
      </p:sp>
      <p:sp>
        <p:nvSpPr>
          <p:cNvPr id="7" name="Rectangle 6"/>
          <p:cNvSpPr/>
          <p:nvPr/>
        </p:nvSpPr>
        <p:spPr>
          <a:xfrm>
            <a:off x="10133583" y="3151369"/>
            <a:ext cx="1592103" cy="369332"/>
          </a:xfrm>
          <a:prstGeom prst="rect">
            <a:avLst/>
          </a:prstGeom>
        </p:spPr>
        <p:txBody>
          <a:bodyPr wrap="none">
            <a:spAutoFit/>
          </a:bodyPr>
          <a:lstStyle/>
          <a:p>
            <a:r>
              <a:rPr lang="en-US" dirty="0"/>
              <a:t>Overcoming</a:t>
            </a:r>
          </a:p>
        </p:txBody>
      </p:sp>
      <p:sp>
        <p:nvSpPr>
          <p:cNvPr id="10" name="Rectangle 9"/>
          <p:cNvSpPr/>
          <p:nvPr/>
        </p:nvSpPr>
        <p:spPr>
          <a:xfrm>
            <a:off x="9490885" y="4973180"/>
            <a:ext cx="1672253" cy="369332"/>
          </a:xfrm>
          <a:prstGeom prst="rect">
            <a:avLst/>
          </a:prstGeom>
        </p:spPr>
        <p:txBody>
          <a:bodyPr wrap="none">
            <a:spAutoFit/>
          </a:bodyPr>
          <a:lstStyle/>
          <a:p>
            <a:r>
              <a:rPr lang="en-US" dirty="0"/>
              <a:t>Peer pressure</a:t>
            </a:r>
          </a:p>
        </p:txBody>
      </p:sp>
      <p:sp>
        <p:nvSpPr>
          <p:cNvPr id="11" name="Rectangle 10"/>
          <p:cNvSpPr/>
          <p:nvPr/>
        </p:nvSpPr>
        <p:spPr>
          <a:xfrm>
            <a:off x="9158603" y="2594722"/>
            <a:ext cx="2621230" cy="369332"/>
          </a:xfrm>
          <a:prstGeom prst="rect">
            <a:avLst/>
          </a:prstGeom>
        </p:spPr>
        <p:txBody>
          <a:bodyPr wrap="none">
            <a:spAutoFit/>
          </a:bodyPr>
          <a:lstStyle/>
          <a:p>
            <a:r>
              <a:rPr lang="en-US" dirty="0"/>
              <a:t>Power and corruption</a:t>
            </a:r>
          </a:p>
        </p:txBody>
      </p:sp>
      <p:sp>
        <p:nvSpPr>
          <p:cNvPr id="12" name="Rectangle 11"/>
          <p:cNvSpPr/>
          <p:nvPr/>
        </p:nvSpPr>
        <p:spPr>
          <a:xfrm>
            <a:off x="7818792" y="3826200"/>
            <a:ext cx="2292615" cy="369332"/>
          </a:xfrm>
          <a:prstGeom prst="rect">
            <a:avLst/>
          </a:prstGeom>
        </p:spPr>
        <p:txBody>
          <a:bodyPr wrap="none">
            <a:spAutoFit/>
          </a:bodyPr>
          <a:lstStyle/>
          <a:p>
            <a:r>
              <a:rPr lang="en-US" dirty="0"/>
              <a:t>Winning and losing</a:t>
            </a:r>
          </a:p>
        </p:txBody>
      </p:sp>
      <p:sp>
        <p:nvSpPr>
          <p:cNvPr id="13" name="Rectangle 12"/>
          <p:cNvSpPr/>
          <p:nvPr/>
        </p:nvSpPr>
        <p:spPr>
          <a:xfrm>
            <a:off x="10415153" y="3858086"/>
            <a:ext cx="1513556" cy="369332"/>
          </a:xfrm>
          <a:prstGeom prst="rect">
            <a:avLst/>
          </a:prstGeom>
        </p:spPr>
        <p:txBody>
          <a:bodyPr wrap="none">
            <a:spAutoFit/>
          </a:bodyPr>
          <a:lstStyle/>
          <a:p>
            <a:r>
              <a:rPr lang="en-US" dirty="0"/>
              <a:t>Growing Up</a:t>
            </a:r>
          </a:p>
        </p:txBody>
      </p:sp>
      <p:sp>
        <p:nvSpPr>
          <p:cNvPr id="14" name="Rectangle 13"/>
          <p:cNvSpPr/>
          <p:nvPr/>
        </p:nvSpPr>
        <p:spPr>
          <a:xfrm>
            <a:off x="8236268" y="2139212"/>
            <a:ext cx="2693366" cy="369332"/>
          </a:xfrm>
          <a:prstGeom prst="rect">
            <a:avLst/>
          </a:prstGeom>
        </p:spPr>
        <p:txBody>
          <a:bodyPr wrap="square">
            <a:spAutoFit/>
          </a:bodyPr>
          <a:lstStyle/>
          <a:p>
            <a:r>
              <a:rPr lang="en-US" dirty="0"/>
              <a:t>Darkness and lightness</a:t>
            </a:r>
          </a:p>
        </p:txBody>
      </p:sp>
      <p:sp>
        <p:nvSpPr>
          <p:cNvPr id="15" name="Rectangle 14"/>
          <p:cNvSpPr/>
          <p:nvPr/>
        </p:nvSpPr>
        <p:spPr>
          <a:xfrm>
            <a:off x="7455181" y="5046629"/>
            <a:ext cx="1933543" cy="369332"/>
          </a:xfrm>
          <a:prstGeom prst="rect">
            <a:avLst/>
          </a:prstGeom>
        </p:spPr>
        <p:txBody>
          <a:bodyPr wrap="none">
            <a:spAutoFit/>
          </a:bodyPr>
          <a:lstStyle/>
          <a:p>
            <a:r>
              <a:rPr lang="en-US" dirty="0"/>
              <a:t>Common sense</a:t>
            </a:r>
          </a:p>
        </p:txBody>
      </p:sp>
      <p:sp>
        <p:nvSpPr>
          <p:cNvPr id="16" name="Rectangle 15"/>
          <p:cNvSpPr/>
          <p:nvPr/>
        </p:nvSpPr>
        <p:spPr>
          <a:xfrm>
            <a:off x="9059677" y="4500488"/>
            <a:ext cx="2103461" cy="369332"/>
          </a:xfrm>
          <a:prstGeom prst="rect">
            <a:avLst/>
          </a:prstGeom>
        </p:spPr>
        <p:txBody>
          <a:bodyPr wrap="none">
            <a:spAutoFit/>
          </a:bodyPr>
          <a:lstStyle/>
          <a:p>
            <a:r>
              <a:rPr lang="en-US" dirty="0"/>
              <a:t>Beating the odds</a:t>
            </a:r>
          </a:p>
        </p:txBody>
      </p:sp>
      <p:sp>
        <p:nvSpPr>
          <p:cNvPr id="17" name="Rectangle 16"/>
          <p:cNvSpPr/>
          <p:nvPr/>
        </p:nvSpPr>
        <p:spPr>
          <a:xfrm>
            <a:off x="7801709" y="5897726"/>
            <a:ext cx="1965603" cy="369332"/>
          </a:xfrm>
          <a:prstGeom prst="rect">
            <a:avLst/>
          </a:prstGeom>
        </p:spPr>
        <p:txBody>
          <a:bodyPr wrap="none">
            <a:spAutoFit/>
          </a:bodyPr>
          <a:lstStyle/>
          <a:p>
            <a:r>
              <a:rPr lang="en-US" dirty="0"/>
              <a:t>Abuse of power</a:t>
            </a:r>
          </a:p>
        </p:txBody>
      </p:sp>
      <p:sp>
        <p:nvSpPr>
          <p:cNvPr id="18" name="Rectangle 17"/>
          <p:cNvSpPr/>
          <p:nvPr/>
        </p:nvSpPr>
        <p:spPr>
          <a:xfrm rot="17386415">
            <a:off x="4014462" y="3606019"/>
            <a:ext cx="5135891" cy="707886"/>
          </a:xfrm>
          <a:prstGeom prst="rect">
            <a:avLst/>
          </a:prstGeom>
          <a:noFill/>
          <a:ln>
            <a:solidFill>
              <a:schemeClr val="accent3">
                <a:lumMod val="60000"/>
                <a:lumOff val="40000"/>
              </a:schemeClr>
            </a:solidFill>
          </a:ln>
          <a:effectLst>
            <a:glow rad="101600">
              <a:schemeClr val="accent3">
                <a:satMod val="175000"/>
                <a:alpha val="40000"/>
              </a:schemeClr>
            </a:glow>
          </a:effectLst>
        </p:spPr>
        <p:txBody>
          <a:bodyPr wrap="square" lIns="91440" tIns="45720" rIns="91440" bIns="45720">
            <a:spAutoFit/>
          </a:bodyPr>
          <a:lstStyle/>
          <a:p>
            <a:pPr algn="ctr"/>
            <a:r>
              <a:rPr lang="en-US" sz="4000" b="0" cap="none" spc="0" dirty="0" smtClean="0">
                <a:ln w="0"/>
                <a:solidFill>
                  <a:srgbClr val="FFFF00"/>
                </a:solidFill>
                <a:effectLst>
                  <a:outerShdw blurRad="38100" dist="19050" dir="2700000" algn="tl" rotWithShape="0">
                    <a:schemeClr val="dk1">
                      <a:alpha val="40000"/>
                    </a:schemeClr>
                  </a:outerShdw>
                </a:effectLst>
              </a:rPr>
              <a:t>Universal themes</a:t>
            </a:r>
            <a:endParaRPr lang="en-US" sz="4000" b="0" cap="none" spc="0" dirty="0">
              <a:ln w="0"/>
              <a:solidFill>
                <a:srgbClr val="FFFF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57304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738" y="764373"/>
            <a:ext cx="9883462" cy="1293028"/>
          </a:xfrm>
        </p:spPr>
        <p:txBody>
          <a:bodyPr>
            <a:noAutofit/>
          </a:bodyPr>
          <a:lstStyle/>
          <a:p>
            <a:r>
              <a:rPr lang="en-US" sz="13800" dirty="0" smtClean="0">
                <a:solidFill>
                  <a:schemeClr val="accent1"/>
                </a:solidFill>
                <a:latin typeface="Chiller" panose="04020404031007020602" pitchFamily="82" charset="0"/>
              </a:rPr>
              <a:t>Notes: Theme</a:t>
            </a:r>
            <a:endParaRPr lang="en-US" sz="13800"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906372" y="492607"/>
            <a:ext cx="1825559" cy="1257608"/>
          </a:xfrm>
          <a:prstGeom prst="rect">
            <a:avLst/>
          </a:prstGeom>
          <a:effectLst>
            <a:glow rad="228600">
              <a:schemeClr val="accent1">
                <a:satMod val="175000"/>
                <a:alpha val="40000"/>
              </a:schemeClr>
            </a:glow>
          </a:effectLst>
        </p:spPr>
      </p:pic>
      <p:sp>
        <p:nvSpPr>
          <p:cNvPr id="3" name="TextBox 2"/>
          <p:cNvSpPr txBox="1"/>
          <p:nvPr/>
        </p:nvSpPr>
        <p:spPr>
          <a:xfrm>
            <a:off x="185960" y="1897541"/>
            <a:ext cx="5743977" cy="2677656"/>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smtClean="0">
                <a:solidFill>
                  <a:srgbClr val="FE801A"/>
                </a:solidFill>
              </a:rPr>
              <a:t>One way to determine a story’s theme is to ask, </a:t>
            </a:r>
            <a:r>
              <a:rPr lang="en-US" sz="2800" b="1" i="1" dirty="0" smtClean="0">
                <a:solidFill>
                  <a:srgbClr val="FE801A"/>
                </a:solidFill>
              </a:rPr>
              <a:t>“What lesson does the main character learn that applies to real people’s lives?”</a:t>
            </a:r>
          </a:p>
          <a:p>
            <a:endParaRPr lang="en-US" dirty="0">
              <a:solidFill>
                <a:prstClr val="white"/>
              </a:solidFill>
            </a:endParaRPr>
          </a:p>
          <a:p>
            <a:endParaRPr lang="en-US" dirty="0">
              <a:solidFill>
                <a:prstClr val="white"/>
              </a:solidFill>
            </a:endParaRPr>
          </a:p>
        </p:txBody>
      </p:sp>
      <p:sp>
        <p:nvSpPr>
          <p:cNvPr id="8" name="TextBox 7"/>
          <p:cNvSpPr txBox="1"/>
          <p:nvPr/>
        </p:nvSpPr>
        <p:spPr>
          <a:xfrm>
            <a:off x="7149941" y="3313632"/>
            <a:ext cx="5364031" cy="646331"/>
          </a:xfrm>
          <a:prstGeom prst="rect">
            <a:avLst/>
          </a:prstGeom>
          <a:noFill/>
        </p:spPr>
        <p:txBody>
          <a:bodyPr wrap="square" rtlCol="0">
            <a:spAutoFit/>
          </a:bodyPr>
          <a:lstStyle/>
          <a:p>
            <a:endParaRPr lang="en-US" dirty="0" smtClean="0">
              <a:solidFill>
                <a:prstClr val="white"/>
              </a:solidFill>
            </a:endParaRPr>
          </a:p>
          <a:p>
            <a:endParaRPr lang="en-US" dirty="0">
              <a:solidFill>
                <a:prstClr val="white"/>
              </a:solidFill>
            </a:endParaRPr>
          </a:p>
        </p:txBody>
      </p:sp>
      <p:sp>
        <p:nvSpPr>
          <p:cNvPr id="9" name="Rectangle 8"/>
          <p:cNvSpPr/>
          <p:nvPr/>
        </p:nvSpPr>
        <p:spPr>
          <a:xfrm>
            <a:off x="9050077" y="4602864"/>
            <a:ext cx="1563757" cy="1477328"/>
          </a:xfrm>
          <a:prstGeom prst="rect">
            <a:avLst/>
          </a:prstGeom>
          <a:ln>
            <a:solidFill>
              <a:srgbClr val="FFFF00"/>
            </a:solidFill>
          </a:ln>
          <a:effectLst>
            <a:glow rad="228600">
              <a:schemeClr val="accent3">
                <a:satMod val="175000"/>
                <a:alpha val="40000"/>
              </a:schemeClr>
            </a:glow>
          </a:effectLst>
        </p:spPr>
        <p:txBody>
          <a:bodyPr wrap="square">
            <a:spAutoFit/>
          </a:bodyPr>
          <a:lstStyle/>
          <a:p>
            <a:r>
              <a:rPr lang="en-US" dirty="0"/>
              <a:t>https://</a:t>
            </a:r>
            <a:r>
              <a:rPr lang="en-US" dirty="0">
                <a:hlinkClick r:id="rId3"/>
              </a:rPr>
              <a:t>www.youtube.com/watch?v=hQqE9pFFkOc</a:t>
            </a:r>
            <a:endParaRPr lang="en-US" dirty="0"/>
          </a:p>
        </p:txBody>
      </p:sp>
      <p:sp>
        <p:nvSpPr>
          <p:cNvPr id="19" name="TextBox 18"/>
          <p:cNvSpPr txBox="1"/>
          <p:nvPr/>
        </p:nvSpPr>
        <p:spPr>
          <a:xfrm>
            <a:off x="8100392" y="2398887"/>
            <a:ext cx="3405808" cy="1754326"/>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en-US" sz="3600" b="1" dirty="0" smtClean="0">
                <a:solidFill>
                  <a:srgbClr val="FFFF00"/>
                </a:solidFill>
                <a:latin typeface="Chiller" panose="04020404031007020602" pitchFamily="82" charset="0"/>
              </a:rPr>
              <a:t>Watch the video to complete your notes about theme.</a:t>
            </a:r>
            <a:endParaRPr lang="en-US" sz="3600" b="1" dirty="0">
              <a:solidFill>
                <a:srgbClr val="FFFF00"/>
              </a:solidFill>
              <a:latin typeface="Chiller" panose="04020404031007020602" pitchFamily="82" charset="0"/>
            </a:endParaRPr>
          </a:p>
        </p:txBody>
      </p:sp>
      <p:pic>
        <p:nvPicPr>
          <p:cNvPr id="20" name="Picture 19"/>
          <p:cNvPicPr>
            <a:picLocks noChangeAspect="1"/>
          </p:cNvPicPr>
          <p:nvPr/>
        </p:nvPicPr>
        <p:blipFill>
          <a:blip r:embed="rId4"/>
          <a:stretch>
            <a:fillRect/>
          </a:stretch>
        </p:blipFill>
        <p:spPr>
          <a:xfrm>
            <a:off x="1999455" y="3813912"/>
            <a:ext cx="4255240" cy="2857533"/>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675454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751495"/>
            <a:ext cx="11506200" cy="1293028"/>
          </a:xfrm>
        </p:spPr>
        <p:txBody>
          <a:bodyPr>
            <a:noAutofit/>
          </a:bodyPr>
          <a:lstStyle/>
          <a:p>
            <a:r>
              <a:rPr lang="en-US" sz="9600" dirty="0" smtClean="0">
                <a:solidFill>
                  <a:schemeClr val="accent1"/>
                </a:solidFill>
                <a:latin typeface="Chiller" panose="04020404031007020602" pitchFamily="82" charset="0"/>
              </a:rPr>
              <a:t>Notes: New Vocabulary</a:t>
            </a:r>
            <a:endParaRPr lang="en-US" sz="9600"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983645" y="2244133"/>
            <a:ext cx="1825559" cy="1257608"/>
          </a:xfrm>
          <a:prstGeom prst="rect">
            <a:avLst/>
          </a:prstGeom>
          <a:effectLst>
            <a:glow rad="228600">
              <a:schemeClr val="accent1">
                <a:satMod val="175000"/>
                <a:alpha val="40000"/>
              </a:schemeClr>
            </a:glow>
          </a:effectLst>
        </p:spPr>
      </p:pic>
      <p:sp>
        <p:nvSpPr>
          <p:cNvPr id="8" name="TextBox 7"/>
          <p:cNvSpPr txBox="1"/>
          <p:nvPr/>
        </p:nvSpPr>
        <p:spPr>
          <a:xfrm>
            <a:off x="7149941" y="3313632"/>
            <a:ext cx="5364031" cy="646331"/>
          </a:xfrm>
          <a:prstGeom prst="rect">
            <a:avLst/>
          </a:prstGeom>
          <a:noFill/>
        </p:spPr>
        <p:txBody>
          <a:bodyPr wrap="square" rtlCol="0">
            <a:spAutoFit/>
          </a:bodyPr>
          <a:lstStyle/>
          <a:p>
            <a:endParaRPr lang="en-US" dirty="0" smtClean="0">
              <a:solidFill>
                <a:prstClr val="white"/>
              </a:solidFill>
            </a:endParaRPr>
          </a:p>
          <a:p>
            <a:endParaRPr lang="en-US" dirty="0">
              <a:solidFill>
                <a:prstClr val="white"/>
              </a:solidFill>
            </a:endParaRPr>
          </a:p>
        </p:txBody>
      </p:sp>
      <p:sp>
        <p:nvSpPr>
          <p:cNvPr id="5" name="TextBox 4"/>
          <p:cNvSpPr txBox="1"/>
          <p:nvPr/>
        </p:nvSpPr>
        <p:spPr>
          <a:xfrm>
            <a:off x="3109184" y="2044523"/>
            <a:ext cx="3690861" cy="5078313"/>
          </a:xfrm>
          <a:prstGeom prst="rect">
            <a:avLst/>
          </a:prstGeom>
          <a:noFill/>
        </p:spPr>
        <p:txBody>
          <a:bodyPr wrap="square" rtlCol="0">
            <a:spAutoFit/>
          </a:bodyPr>
          <a:lstStyle/>
          <a:p>
            <a:pPr marL="285750" indent="-285750">
              <a:buFont typeface="Wingdings" panose="05000000000000000000" pitchFamily="2" charset="2"/>
              <a:buChar char="q"/>
            </a:pPr>
            <a:r>
              <a:rPr lang="en-US" sz="3200" dirty="0" smtClean="0"/>
              <a:t>Peril</a:t>
            </a:r>
          </a:p>
          <a:p>
            <a:pPr marL="285750" indent="-285750">
              <a:buFont typeface="Wingdings" panose="05000000000000000000" pitchFamily="2" charset="2"/>
              <a:buChar char="q"/>
            </a:pPr>
            <a:r>
              <a:rPr lang="en-US" sz="3200" dirty="0" smtClean="0"/>
              <a:t>Condole</a:t>
            </a:r>
          </a:p>
          <a:p>
            <a:pPr marL="285750" indent="-285750">
              <a:buFont typeface="Wingdings" panose="05000000000000000000" pitchFamily="2" charset="2"/>
              <a:buChar char="q"/>
            </a:pPr>
            <a:r>
              <a:rPr lang="en-US" sz="3200" dirty="0" smtClean="0"/>
              <a:t>Grimace</a:t>
            </a:r>
          </a:p>
          <a:p>
            <a:pPr marL="285750" indent="-285750">
              <a:buFont typeface="Wingdings" panose="05000000000000000000" pitchFamily="2" charset="2"/>
              <a:buChar char="q"/>
            </a:pPr>
            <a:r>
              <a:rPr lang="en-US" sz="3200" dirty="0" smtClean="0"/>
              <a:t>Fate</a:t>
            </a:r>
          </a:p>
          <a:p>
            <a:pPr marL="285750" indent="-285750">
              <a:buFont typeface="Wingdings" panose="05000000000000000000" pitchFamily="2" charset="2"/>
              <a:buChar char="q"/>
            </a:pPr>
            <a:r>
              <a:rPr lang="en-US" sz="3200" dirty="0" smtClean="0"/>
              <a:t>Credulity</a:t>
            </a:r>
          </a:p>
          <a:p>
            <a:pPr marL="285750" indent="-285750">
              <a:buFont typeface="Wingdings" panose="05000000000000000000" pitchFamily="2" charset="2"/>
              <a:buChar char="q"/>
            </a:pPr>
            <a:r>
              <a:rPr lang="en-US" sz="3200" dirty="0" smtClean="0"/>
              <a:t>Prosaic</a:t>
            </a:r>
          </a:p>
          <a:p>
            <a:pPr marL="285750" indent="-285750">
              <a:buFont typeface="Wingdings" panose="05000000000000000000" pitchFamily="2" charset="2"/>
              <a:buChar char="q"/>
            </a:pPr>
            <a:r>
              <a:rPr lang="en-US" sz="3200" dirty="0" smtClean="0"/>
              <a:t>simian</a:t>
            </a:r>
          </a:p>
          <a:p>
            <a:pPr marL="285750" indent="-285750">
              <a:buFont typeface="Wingdings" panose="05000000000000000000" pitchFamily="2" charset="2"/>
              <a:buChar char="q"/>
            </a:pPr>
            <a:r>
              <a:rPr lang="en-US" sz="3200" dirty="0" smtClean="0"/>
              <a:t>Compensation</a:t>
            </a:r>
          </a:p>
          <a:p>
            <a:pPr marL="285750" indent="-285750">
              <a:buFont typeface="Wingdings" panose="05000000000000000000" pitchFamily="2" charset="2"/>
              <a:buChar char="q"/>
            </a:pPr>
            <a:r>
              <a:rPr lang="en-US" sz="3200" dirty="0" smtClean="0"/>
              <a:t>Resignation</a:t>
            </a:r>
          </a:p>
          <a:p>
            <a:pPr marL="285750" indent="-285750">
              <a:buFont typeface="Wingdings" panose="05000000000000000000" pitchFamily="2" charset="2"/>
              <a:buChar char="q"/>
            </a:pPr>
            <a:endParaRPr lang="en-US" dirty="0" smtClean="0"/>
          </a:p>
          <a:p>
            <a:endParaRPr lang="en-US" dirty="0"/>
          </a:p>
        </p:txBody>
      </p:sp>
      <p:sp>
        <p:nvSpPr>
          <p:cNvPr id="6" name="TextBox 5"/>
          <p:cNvSpPr txBox="1"/>
          <p:nvPr/>
        </p:nvSpPr>
        <p:spPr>
          <a:xfrm>
            <a:off x="6930452" y="2244133"/>
            <a:ext cx="4494727" cy="1323439"/>
          </a:xfrm>
          <a:prstGeom prst="rect">
            <a:avLst/>
          </a:prstGeom>
          <a:noFill/>
        </p:spPr>
        <p:txBody>
          <a:bodyPr wrap="square" rtlCol="0">
            <a:spAutoFit/>
          </a:bodyPr>
          <a:lstStyle/>
          <a:p>
            <a:r>
              <a:rPr lang="en-US" sz="4000" b="1" dirty="0" smtClean="0">
                <a:solidFill>
                  <a:srgbClr val="FFFF00"/>
                </a:solidFill>
                <a:latin typeface="Chiller" panose="04020404031007020602" pitchFamily="82" charset="0"/>
              </a:rPr>
              <a:t>Research and define the new vocabulary words.</a:t>
            </a:r>
          </a:p>
        </p:txBody>
      </p:sp>
    </p:spTree>
    <p:extLst>
      <p:ext uri="{BB962C8B-B14F-4D97-AF65-F5344CB8AC3E}">
        <p14:creationId xmlns:p14="http://schemas.microsoft.com/office/powerpoint/2010/main" val="2144171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313613"/>
            <a:ext cx="11506200" cy="1293028"/>
          </a:xfrm>
        </p:spPr>
        <p:txBody>
          <a:bodyPr>
            <a:noAutofit/>
          </a:bodyPr>
          <a:lstStyle/>
          <a:p>
            <a:r>
              <a:rPr lang="en-US" sz="9600" dirty="0" smtClean="0">
                <a:solidFill>
                  <a:schemeClr val="accent1"/>
                </a:solidFill>
                <a:latin typeface="Chiller" panose="04020404031007020602" pitchFamily="82" charset="0"/>
              </a:rPr>
              <a:t>Notes: New Vocabulary</a:t>
            </a:r>
            <a:endParaRPr lang="en-US" sz="9600" dirty="0">
              <a:solidFill>
                <a:schemeClr val="accent1"/>
              </a:solidFill>
              <a:latin typeface="Chiller" panose="04020404031007020602" pitchFamily="82" charset="0"/>
            </a:endParaRPr>
          </a:p>
        </p:txBody>
      </p:sp>
      <p:sp>
        <p:nvSpPr>
          <p:cNvPr id="8" name="TextBox 7"/>
          <p:cNvSpPr txBox="1"/>
          <p:nvPr/>
        </p:nvSpPr>
        <p:spPr>
          <a:xfrm>
            <a:off x="7149941" y="3313632"/>
            <a:ext cx="5364031" cy="646331"/>
          </a:xfrm>
          <a:prstGeom prst="rect">
            <a:avLst/>
          </a:prstGeom>
          <a:noFill/>
        </p:spPr>
        <p:txBody>
          <a:bodyPr wrap="square" rtlCol="0">
            <a:spAutoFit/>
          </a:bodyPr>
          <a:lstStyle/>
          <a:p>
            <a:endParaRPr lang="en-US" dirty="0" smtClean="0">
              <a:solidFill>
                <a:prstClr val="white"/>
              </a:solidFill>
            </a:endParaRPr>
          </a:p>
          <a:p>
            <a:endParaRPr lang="en-US" dirty="0">
              <a:solidFill>
                <a:prstClr val="white"/>
              </a:solidFill>
            </a:endParaRPr>
          </a:p>
        </p:txBody>
      </p:sp>
      <p:sp>
        <p:nvSpPr>
          <p:cNvPr id="5" name="TextBox 4"/>
          <p:cNvSpPr txBox="1"/>
          <p:nvPr/>
        </p:nvSpPr>
        <p:spPr>
          <a:xfrm>
            <a:off x="167425" y="2079942"/>
            <a:ext cx="3690861" cy="4585871"/>
          </a:xfrm>
          <a:prstGeom prst="rect">
            <a:avLst/>
          </a:prstGeom>
          <a:noFill/>
        </p:spPr>
        <p:txBody>
          <a:bodyPr wrap="square" rtlCol="0">
            <a:spAutoFit/>
          </a:bodyPr>
          <a:lstStyle/>
          <a:p>
            <a:pPr marL="285750" indent="-285750">
              <a:buFont typeface="Wingdings" panose="05000000000000000000" pitchFamily="2" charset="2"/>
              <a:buChar char="q"/>
            </a:pPr>
            <a:r>
              <a:rPr lang="en-US" sz="3200" dirty="0" smtClean="0">
                <a:solidFill>
                  <a:prstClr val="white"/>
                </a:solidFill>
              </a:rPr>
              <a:t>Peril</a:t>
            </a:r>
          </a:p>
          <a:p>
            <a:pPr marL="285750" indent="-285750">
              <a:buFont typeface="Wingdings" panose="05000000000000000000" pitchFamily="2" charset="2"/>
              <a:buChar char="q"/>
            </a:pPr>
            <a:r>
              <a:rPr lang="en-US" sz="3200" dirty="0" smtClean="0">
                <a:solidFill>
                  <a:prstClr val="white"/>
                </a:solidFill>
              </a:rPr>
              <a:t>Condole</a:t>
            </a:r>
          </a:p>
          <a:p>
            <a:pPr marL="285750" indent="-285750">
              <a:buFont typeface="Wingdings" panose="05000000000000000000" pitchFamily="2" charset="2"/>
              <a:buChar char="q"/>
            </a:pPr>
            <a:r>
              <a:rPr lang="en-US" sz="3200" dirty="0" smtClean="0">
                <a:solidFill>
                  <a:prstClr val="white"/>
                </a:solidFill>
              </a:rPr>
              <a:t>Grimace</a:t>
            </a:r>
          </a:p>
          <a:p>
            <a:pPr marL="285750" indent="-285750">
              <a:buFont typeface="Wingdings" panose="05000000000000000000" pitchFamily="2" charset="2"/>
              <a:buChar char="q"/>
            </a:pPr>
            <a:r>
              <a:rPr lang="en-US" sz="3200" dirty="0" smtClean="0">
                <a:solidFill>
                  <a:prstClr val="white"/>
                </a:solidFill>
              </a:rPr>
              <a:t>Fate</a:t>
            </a:r>
          </a:p>
          <a:p>
            <a:pPr marL="285750" indent="-285750">
              <a:buFont typeface="Wingdings" panose="05000000000000000000" pitchFamily="2" charset="2"/>
              <a:buChar char="q"/>
            </a:pPr>
            <a:r>
              <a:rPr lang="en-US" sz="3200" dirty="0" smtClean="0">
                <a:solidFill>
                  <a:prstClr val="white"/>
                </a:solidFill>
              </a:rPr>
              <a:t>Credulity</a:t>
            </a:r>
          </a:p>
          <a:p>
            <a:pPr marL="285750" indent="-285750">
              <a:buFont typeface="Wingdings" panose="05000000000000000000" pitchFamily="2" charset="2"/>
              <a:buChar char="q"/>
            </a:pPr>
            <a:r>
              <a:rPr lang="en-US" sz="3200" dirty="0" smtClean="0">
                <a:solidFill>
                  <a:prstClr val="white"/>
                </a:solidFill>
              </a:rPr>
              <a:t>Prosaic</a:t>
            </a:r>
          </a:p>
          <a:p>
            <a:pPr marL="285750" indent="-285750">
              <a:buFont typeface="Wingdings" panose="05000000000000000000" pitchFamily="2" charset="2"/>
              <a:buChar char="q"/>
            </a:pPr>
            <a:r>
              <a:rPr lang="en-US" sz="3200" dirty="0" smtClean="0">
                <a:solidFill>
                  <a:prstClr val="white"/>
                </a:solidFill>
              </a:rPr>
              <a:t>Compensation</a:t>
            </a:r>
          </a:p>
          <a:p>
            <a:pPr marL="285750" indent="-285750">
              <a:buFont typeface="Wingdings" panose="05000000000000000000" pitchFamily="2" charset="2"/>
              <a:buChar char="q"/>
            </a:pPr>
            <a:r>
              <a:rPr lang="en-US" sz="3200" dirty="0" smtClean="0">
                <a:solidFill>
                  <a:prstClr val="white"/>
                </a:solidFill>
              </a:rPr>
              <a:t>Resignation</a:t>
            </a:r>
          </a:p>
          <a:p>
            <a:pPr marL="285750" indent="-285750">
              <a:buFont typeface="Wingdings" panose="05000000000000000000" pitchFamily="2" charset="2"/>
              <a:buChar char="q"/>
            </a:pPr>
            <a:endParaRPr lang="en-US" dirty="0" smtClean="0">
              <a:solidFill>
                <a:prstClr val="white"/>
              </a:solidFill>
            </a:endParaRPr>
          </a:p>
          <a:p>
            <a:endParaRPr lang="en-US" dirty="0">
              <a:solidFill>
                <a:prstClr val="white"/>
              </a:solidFill>
            </a:endParaRPr>
          </a:p>
        </p:txBody>
      </p:sp>
      <p:sp>
        <p:nvSpPr>
          <p:cNvPr id="6" name="TextBox 5"/>
          <p:cNvSpPr txBox="1"/>
          <p:nvPr/>
        </p:nvSpPr>
        <p:spPr>
          <a:xfrm>
            <a:off x="4018210" y="1606641"/>
            <a:ext cx="8939556" cy="1323439"/>
          </a:xfrm>
          <a:prstGeom prst="rect">
            <a:avLst/>
          </a:prstGeom>
          <a:noFill/>
        </p:spPr>
        <p:txBody>
          <a:bodyPr wrap="square" rtlCol="0">
            <a:spAutoFit/>
          </a:bodyPr>
          <a:lstStyle/>
          <a:p>
            <a:r>
              <a:rPr lang="en-US" sz="4000" b="1" dirty="0" smtClean="0">
                <a:solidFill>
                  <a:srgbClr val="FFFF00"/>
                </a:solidFill>
                <a:latin typeface="Chiller" panose="04020404031007020602" pitchFamily="82" charset="0"/>
              </a:rPr>
              <a:t>Research and define the new vocabulary words.</a:t>
            </a:r>
          </a:p>
          <a:p>
            <a:r>
              <a:rPr lang="en-US" sz="4000" b="1" dirty="0" smtClean="0">
                <a:solidFill>
                  <a:srgbClr val="FFFF00"/>
                </a:solidFill>
                <a:latin typeface="Chiller" panose="04020404031007020602" pitchFamily="82" charset="0"/>
              </a:rPr>
              <a:t>Then, pick (1) term and create a </a:t>
            </a:r>
            <a:r>
              <a:rPr lang="en-US" sz="4000" b="1" dirty="0" err="1">
                <a:solidFill>
                  <a:srgbClr val="FFFF00"/>
                </a:solidFill>
                <a:latin typeface="Chiller" panose="04020404031007020602" pitchFamily="82" charset="0"/>
              </a:rPr>
              <a:t>F</a:t>
            </a:r>
            <a:r>
              <a:rPr lang="en-US" sz="4000" b="1" dirty="0" err="1" smtClean="0">
                <a:solidFill>
                  <a:srgbClr val="FFFF00"/>
                </a:solidFill>
                <a:latin typeface="Chiller" panose="04020404031007020602" pitchFamily="82" charset="0"/>
              </a:rPr>
              <a:t>rayer</a:t>
            </a:r>
            <a:r>
              <a:rPr lang="en-US" sz="4000" b="1" dirty="0" smtClean="0">
                <a:solidFill>
                  <a:srgbClr val="FFFF00"/>
                </a:solidFill>
                <a:latin typeface="Chiller" panose="04020404031007020602" pitchFamily="82" charset="0"/>
              </a:rPr>
              <a:t> model.</a:t>
            </a:r>
            <a:endParaRPr lang="en-US" sz="4000" b="1" dirty="0">
              <a:solidFill>
                <a:srgbClr val="FFFF00"/>
              </a:solidFill>
              <a:latin typeface="Chiller" panose="04020404031007020602" pitchFamily="82" charset="0"/>
            </a:endParaRPr>
          </a:p>
        </p:txBody>
      </p:sp>
      <p:pic>
        <p:nvPicPr>
          <p:cNvPr id="7" name="Picture 6"/>
          <p:cNvPicPr>
            <a:picLocks noChangeAspect="1"/>
          </p:cNvPicPr>
          <p:nvPr/>
        </p:nvPicPr>
        <p:blipFill>
          <a:blip r:embed="rId2"/>
          <a:stretch>
            <a:fillRect/>
          </a:stretch>
        </p:blipFill>
        <p:spPr>
          <a:xfrm>
            <a:off x="4597759" y="2930080"/>
            <a:ext cx="6499932" cy="3750644"/>
          </a:xfrm>
          <a:prstGeom prst="rect">
            <a:avLst/>
          </a:prstGeom>
          <a:ln>
            <a:solidFill>
              <a:srgbClr val="FFFF00"/>
            </a:solidFill>
          </a:ln>
          <a:effectLst>
            <a:glow rad="139700">
              <a:schemeClr val="accent3">
                <a:satMod val="175000"/>
                <a:alpha val="40000"/>
              </a:schemeClr>
            </a:glow>
          </a:effectLst>
        </p:spPr>
      </p:pic>
    </p:spTree>
    <p:extLst>
      <p:ext uri="{BB962C8B-B14F-4D97-AF65-F5344CB8AC3E}">
        <p14:creationId xmlns:p14="http://schemas.microsoft.com/office/powerpoint/2010/main" val="3990635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738" y="764373"/>
            <a:ext cx="9883462" cy="1293028"/>
          </a:xfrm>
        </p:spPr>
        <p:txBody>
          <a:bodyPr>
            <a:noAutofit/>
          </a:bodyPr>
          <a:lstStyle/>
          <a:p>
            <a:r>
              <a:rPr lang="en-US" sz="7200" dirty="0" smtClean="0">
                <a:solidFill>
                  <a:schemeClr val="accent1"/>
                </a:solidFill>
                <a:latin typeface="Chiller" panose="04020404031007020602" pitchFamily="82" charset="0"/>
              </a:rPr>
              <a:t>Notes: Dialogue</a:t>
            </a:r>
            <a:endParaRPr lang="en-US" sz="7200"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906372" y="492607"/>
            <a:ext cx="1825559" cy="1257608"/>
          </a:xfrm>
          <a:prstGeom prst="rect">
            <a:avLst/>
          </a:prstGeom>
          <a:effectLst>
            <a:glow rad="228600">
              <a:schemeClr val="accent1">
                <a:satMod val="175000"/>
                <a:alpha val="40000"/>
              </a:schemeClr>
            </a:glow>
          </a:effectLst>
        </p:spPr>
      </p:pic>
      <p:sp>
        <p:nvSpPr>
          <p:cNvPr id="3" name="TextBox 2"/>
          <p:cNvSpPr txBox="1"/>
          <p:nvPr/>
        </p:nvSpPr>
        <p:spPr>
          <a:xfrm>
            <a:off x="906372" y="2021981"/>
            <a:ext cx="10709567" cy="2308324"/>
          </a:xfrm>
          <a:prstGeom prst="rect">
            <a:avLst/>
          </a:prstGeom>
          <a:noFill/>
        </p:spPr>
        <p:txBody>
          <a:bodyPr wrap="square" rtlCol="0">
            <a:spAutoFit/>
          </a:bodyPr>
          <a:lstStyle/>
          <a:p>
            <a:pPr>
              <a:lnSpc>
                <a:spcPct val="150000"/>
              </a:lnSpc>
            </a:pPr>
            <a:r>
              <a:rPr lang="en-US" sz="2800" b="1" dirty="0" smtClean="0">
                <a:solidFill>
                  <a:schemeClr val="accent3"/>
                </a:solidFill>
              </a:rPr>
              <a:t>Dialogue-</a:t>
            </a:r>
            <a:r>
              <a:rPr lang="en-US" sz="2800" dirty="0" smtClean="0">
                <a:solidFill>
                  <a:prstClr val="white"/>
                </a:solidFill>
              </a:rPr>
              <a:t> the words spoken by the characters in a story. *While narration makes readers </a:t>
            </a:r>
            <a:r>
              <a:rPr lang="en-US" sz="2800" b="1" dirty="0" smtClean="0">
                <a:solidFill>
                  <a:prstClr val="white"/>
                </a:solidFill>
              </a:rPr>
              <a:t>feel</a:t>
            </a:r>
            <a:r>
              <a:rPr lang="en-US" sz="2800" dirty="0" smtClean="0">
                <a:solidFill>
                  <a:prstClr val="white"/>
                </a:solidFill>
              </a:rPr>
              <a:t> they are </a:t>
            </a:r>
            <a:r>
              <a:rPr lang="en-US" sz="2800" i="1" dirty="0" smtClean="0">
                <a:solidFill>
                  <a:prstClr val="white"/>
                </a:solidFill>
              </a:rPr>
              <a:t>being told a story</a:t>
            </a:r>
            <a:r>
              <a:rPr lang="en-US" sz="2800" dirty="0" smtClean="0">
                <a:solidFill>
                  <a:prstClr val="white"/>
                </a:solidFill>
              </a:rPr>
              <a:t>, dialogue makes readers </a:t>
            </a:r>
            <a:r>
              <a:rPr lang="en-US" sz="2800" b="1" dirty="0" smtClean="0">
                <a:solidFill>
                  <a:prstClr val="white"/>
                </a:solidFill>
              </a:rPr>
              <a:t>feel</a:t>
            </a:r>
            <a:r>
              <a:rPr lang="en-US" sz="2800" dirty="0" smtClean="0">
                <a:solidFill>
                  <a:prstClr val="white"/>
                </a:solidFill>
              </a:rPr>
              <a:t> like </a:t>
            </a:r>
            <a:r>
              <a:rPr lang="en-US" sz="2800" i="1" dirty="0" smtClean="0">
                <a:solidFill>
                  <a:prstClr val="white"/>
                </a:solidFill>
              </a:rPr>
              <a:t>they are in </a:t>
            </a:r>
            <a:r>
              <a:rPr lang="en-US" sz="2800" dirty="0" smtClean="0">
                <a:solidFill>
                  <a:prstClr val="white"/>
                </a:solidFill>
              </a:rPr>
              <a:t>the story.</a:t>
            </a:r>
            <a:endParaRPr lang="en-US" sz="2800" dirty="0">
              <a:solidFill>
                <a:prstClr val="white"/>
              </a:solidFill>
            </a:endParaRPr>
          </a:p>
          <a:p>
            <a:endParaRPr lang="en-US" dirty="0">
              <a:solidFill>
                <a:prstClr val="white"/>
              </a:solidFill>
            </a:endParaRPr>
          </a:p>
        </p:txBody>
      </p:sp>
      <p:sp>
        <p:nvSpPr>
          <p:cNvPr id="8" name="TextBox 7"/>
          <p:cNvSpPr txBox="1"/>
          <p:nvPr/>
        </p:nvSpPr>
        <p:spPr>
          <a:xfrm>
            <a:off x="7149941" y="3313632"/>
            <a:ext cx="5364031" cy="646331"/>
          </a:xfrm>
          <a:prstGeom prst="rect">
            <a:avLst/>
          </a:prstGeom>
          <a:noFill/>
        </p:spPr>
        <p:txBody>
          <a:bodyPr wrap="square" rtlCol="0">
            <a:spAutoFit/>
          </a:bodyPr>
          <a:lstStyle/>
          <a:p>
            <a:endParaRPr lang="en-US" dirty="0" smtClean="0">
              <a:solidFill>
                <a:prstClr val="white"/>
              </a:solidFill>
            </a:endParaRPr>
          </a:p>
          <a:p>
            <a:endParaRPr lang="en-US" dirty="0">
              <a:solidFill>
                <a:prstClr val="white"/>
              </a:solidFill>
            </a:endParaRPr>
          </a:p>
        </p:txBody>
      </p:sp>
      <p:pic>
        <p:nvPicPr>
          <p:cNvPr id="7" name="Picture 6"/>
          <p:cNvPicPr>
            <a:picLocks noChangeAspect="1"/>
          </p:cNvPicPr>
          <p:nvPr/>
        </p:nvPicPr>
        <p:blipFill>
          <a:blip r:embed="rId3"/>
          <a:stretch>
            <a:fillRect/>
          </a:stretch>
        </p:blipFill>
        <p:spPr>
          <a:xfrm>
            <a:off x="4210493" y="4046818"/>
            <a:ext cx="3572336" cy="2679252"/>
          </a:xfrm>
          <a:prstGeom prst="rect">
            <a:avLst/>
          </a:prstGeom>
        </p:spPr>
      </p:pic>
    </p:spTree>
    <p:extLst>
      <p:ext uri="{BB962C8B-B14F-4D97-AF65-F5344CB8AC3E}">
        <p14:creationId xmlns:p14="http://schemas.microsoft.com/office/powerpoint/2010/main" val="124195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738" y="764373"/>
            <a:ext cx="9883462" cy="1293028"/>
          </a:xfrm>
        </p:spPr>
        <p:txBody>
          <a:bodyPr>
            <a:noAutofit/>
          </a:bodyPr>
          <a:lstStyle/>
          <a:p>
            <a:r>
              <a:rPr lang="en-US" sz="7200" dirty="0" smtClean="0">
                <a:solidFill>
                  <a:schemeClr val="accent1"/>
                </a:solidFill>
                <a:latin typeface="Chiller" panose="04020404031007020602" pitchFamily="82" charset="0"/>
              </a:rPr>
              <a:t>Notes: </a:t>
            </a:r>
            <a:r>
              <a:rPr lang="en-US" sz="7200" dirty="0" err="1" smtClean="0">
                <a:solidFill>
                  <a:schemeClr val="accent1"/>
                </a:solidFill>
                <a:latin typeface="Chiller" panose="04020404031007020602" pitchFamily="82" charset="0"/>
              </a:rPr>
              <a:t>INferences</a:t>
            </a:r>
            <a:endParaRPr lang="en-US" sz="7200"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906372" y="492607"/>
            <a:ext cx="1825559" cy="1257608"/>
          </a:xfrm>
          <a:prstGeom prst="rect">
            <a:avLst/>
          </a:prstGeom>
          <a:effectLst>
            <a:glow rad="228600">
              <a:schemeClr val="accent1">
                <a:satMod val="175000"/>
                <a:alpha val="40000"/>
              </a:schemeClr>
            </a:glow>
          </a:effectLst>
        </p:spPr>
      </p:pic>
      <p:sp>
        <p:nvSpPr>
          <p:cNvPr id="3" name="TextBox 2"/>
          <p:cNvSpPr txBox="1"/>
          <p:nvPr/>
        </p:nvSpPr>
        <p:spPr>
          <a:xfrm>
            <a:off x="906372" y="2021981"/>
            <a:ext cx="10709567" cy="2308324"/>
          </a:xfrm>
          <a:prstGeom prst="rect">
            <a:avLst/>
          </a:prstGeom>
          <a:noFill/>
        </p:spPr>
        <p:txBody>
          <a:bodyPr wrap="square" rtlCol="0">
            <a:spAutoFit/>
          </a:bodyPr>
          <a:lstStyle/>
          <a:p>
            <a:pPr>
              <a:lnSpc>
                <a:spcPct val="150000"/>
              </a:lnSpc>
            </a:pPr>
            <a:r>
              <a:rPr lang="en-US" sz="2800" b="1" dirty="0" smtClean="0">
                <a:solidFill>
                  <a:srgbClr val="E9BF35"/>
                </a:solidFill>
              </a:rPr>
              <a:t>Inferences- </a:t>
            </a:r>
            <a:r>
              <a:rPr lang="en-US" sz="2800" b="1" dirty="0" smtClean="0"/>
              <a:t>When you use facts and evidence from the text to figure out parts of the story that the author does not state directly.</a:t>
            </a:r>
            <a:endParaRPr lang="en-US" sz="2800" dirty="0"/>
          </a:p>
          <a:p>
            <a:endParaRPr lang="en-US" dirty="0">
              <a:solidFill>
                <a:prstClr val="white"/>
              </a:solidFill>
            </a:endParaRPr>
          </a:p>
        </p:txBody>
      </p:sp>
      <p:sp>
        <p:nvSpPr>
          <p:cNvPr id="7" name="Rectangle 6"/>
          <p:cNvSpPr/>
          <p:nvPr/>
        </p:nvSpPr>
        <p:spPr>
          <a:xfrm>
            <a:off x="479659" y="4925397"/>
            <a:ext cx="3189110" cy="646331"/>
          </a:xfrm>
          <a:prstGeom prst="rect">
            <a:avLst/>
          </a:prstGeom>
        </p:spPr>
        <p:txBody>
          <a:bodyPr wrap="square">
            <a:spAutoFit/>
          </a:bodyPr>
          <a:lstStyle/>
          <a:p>
            <a:r>
              <a:rPr lang="en-US" dirty="0"/>
              <a:t>https://www.youtube.com/watch?v=ioZW58bOBFE</a:t>
            </a:r>
          </a:p>
        </p:txBody>
      </p:sp>
      <p:pic>
        <p:nvPicPr>
          <p:cNvPr id="9" name="Picture 8"/>
          <p:cNvPicPr>
            <a:picLocks noChangeAspect="1"/>
          </p:cNvPicPr>
          <p:nvPr/>
        </p:nvPicPr>
        <p:blipFill>
          <a:blip r:embed="rId3"/>
          <a:stretch>
            <a:fillRect/>
          </a:stretch>
        </p:blipFill>
        <p:spPr>
          <a:xfrm>
            <a:off x="6972501" y="3546022"/>
            <a:ext cx="4533699" cy="3016971"/>
          </a:xfrm>
          <a:prstGeom prst="rect">
            <a:avLst/>
          </a:prstGeom>
          <a:effectLst>
            <a:glow rad="228600">
              <a:schemeClr val="accent6">
                <a:satMod val="175000"/>
                <a:alpha val="40000"/>
              </a:schemeClr>
            </a:glow>
          </a:effectLst>
        </p:spPr>
      </p:pic>
      <p:sp>
        <p:nvSpPr>
          <p:cNvPr id="10" name="TextBox 9"/>
          <p:cNvSpPr txBox="1"/>
          <p:nvPr/>
        </p:nvSpPr>
        <p:spPr>
          <a:xfrm>
            <a:off x="5061397" y="3955740"/>
            <a:ext cx="1661375" cy="1938992"/>
          </a:xfrm>
          <a:prstGeom prst="rect">
            <a:avLst/>
          </a:prstGeom>
          <a:noFill/>
        </p:spPr>
        <p:txBody>
          <a:bodyPr wrap="square" rtlCol="0">
            <a:spAutoFit/>
          </a:bodyPr>
          <a:lstStyle/>
          <a:p>
            <a:r>
              <a:rPr lang="en-US" sz="2000" b="1" dirty="0"/>
              <a:t>Who might live here? </a:t>
            </a:r>
            <a:endParaRPr lang="en-US" sz="2000" b="1" dirty="0" smtClean="0"/>
          </a:p>
          <a:p>
            <a:endParaRPr lang="en-US" sz="2000" b="1" dirty="0"/>
          </a:p>
          <a:p>
            <a:r>
              <a:rPr lang="en-US" sz="2000" b="1" dirty="0" smtClean="0"/>
              <a:t>What facts give us a clue?</a:t>
            </a:r>
            <a:endParaRPr lang="en-US" sz="2000" b="1" dirty="0"/>
          </a:p>
        </p:txBody>
      </p:sp>
    </p:spTree>
    <p:extLst>
      <p:ext uri="{BB962C8B-B14F-4D97-AF65-F5344CB8AC3E}">
        <p14:creationId xmlns:p14="http://schemas.microsoft.com/office/powerpoint/2010/main" val="871271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307" y="644195"/>
            <a:ext cx="8915727" cy="1293028"/>
          </a:xfrm>
        </p:spPr>
        <p:txBody>
          <a:bodyPr>
            <a:noAutofit/>
          </a:bodyPr>
          <a:lstStyle/>
          <a:p>
            <a:r>
              <a:rPr lang="en-US" sz="8800" dirty="0" smtClean="0">
                <a:solidFill>
                  <a:schemeClr val="accent1"/>
                </a:solidFill>
                <a:latin typeface="Chiller" panose="04020404031007020602" pitchFamily="82" charset="0"/>
              </a:rPr>
              <a:t>About the Author</a:t>
            </a:r>
            <a:endParaRPr lang="en-US" sz="8800"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906372" y="492607"/>
            <a:ext cx="1825559" cy="1257608"/>
          </a:xfrm>
          <a:prstGeom prst="rect">
            <a:avLst/>
          </a:prstGeom>
          <a:effectLst>
            <a:glow rad="228600">
              <a:schemeClr val="accent1">
                <a:satMod val="175000"/>
                <a:alpha val="40000"/>
              </a:schemeClr>
            </a:glow>
          </a:effectLst>
        </p:spPr>
      </p:pic>
      <p:sp>
        <p:nvSpPr>
          <p:cNvPr id="3" name="TextBox 2"/>
          <p:cNvSpPr txBox="1"/>
          <p:nvPr/>
        </p:nvSpPr>
        <p:spPr>
          <a:xfrm>
            <a:off x="544143" y="2390303"/>
            <a:ext cx="5743977" cy="4031873"/>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smtClean="0">
                <a:solidFill>
                  <a:srgbClr val="FE801A"/>
                </a:solidFill>
              </a:rPr>
              <a:t>William </a:t>
            </a:r>
            <a:r>
              <a:rPr lang="en-US" sz="2000" b="1" dirty="0" err="1" smtClean="0">
                <a:solidFill>
                  <a:srgbClr val="FE801A"/>
                </a:solidFill>
              </a:rPr>
              <a:t>Wymark</a:t>
            </a:r>
            <a:r>
              <a:rPr lang="en-US" sz="2000" b="1" dirty="0" smtClean="0">
                <a:solidFill>
                  <a:srgbClr val="FE801A"/>
                </a:solidFill>
              </a:rPr>
              <a:t> Jacobs (1863-1943) grew up in London near the waterfront wharfs. As a boy, Jacobs absorbed the tales of the strange, distant lands told by passing sailors. As a young man, Jacobs worked at a bank- a job that he hated- and wrote stories in his spare time. He eventually became a popular writer of humor. Ironically, his best-known work, “The Monkey’s Paw,” became a classic of the horror genre.</a:t>
            </a:r>
          </a:p>
          <a:p>
            <a:endParaRPr lang="en-US" dirty="0">
              <a:solidFill>
                <a:prstClr val="white"/>
              </a:solidFill>
            </a:endParaRPr>
          </a:p>
          <a:p>
            <a:endParaRPr lang="en-US" dirty="0">
              <a:solidFill>
                <a:prstClr val="white"/>
              </a:solidFill>
            </a:endParaRPr>
          </a:p>
        </p:txBody>
      </p:sp>
      <p:sp>
        <p:nvSpPr>
          <p:cNvPr id="8" name="TextBox 7"/>
          <p:cNvSpPr txBox="1"/>
          <p:nvPr/>
        </p:nvSpPr>
        <p:spPr>
          <a:xfrm>
            <a:off x="7149941" y="3313632"/>
            <a:ext cx="5364031" cy="646331"/>
          </a:xfrm>
          <a:prstGeom prst="rect">
            <a:avLst/>
          </a:prstGeom>
          <a:noFill/>
        </p:spPr>
        <p:txBody>
          <a:bodyPr wrap="square" rtlCol="0">
            <a:spAutoFit/>
          </a:bodyPr>
          <a:lstStyle/>
          <a:p>
            <a:endParaRPr lang="en-US" dirty="0" smtClean="0">
              <a:solidFill>
                <a:prstClr val="white"/>
              </a:solidFill>
            </a:endParaRPr>
          </a:p>
          <a:p>
            <a:endParaRPr lang="en-US" dirty="0">
              <a:solidFill>
                <a:prstClr val="white"/>
              </a:solidFill>
            </a:endParaRPr>
          </a:p>
        </p:txBody>
      </p:sp>
      <p:pic>
        <p:nvPicPr>
          <p:cNvPr id="5" name="Picture 4"/>
          <p:cNvPicPr>
            <a:picLocks noChangeAspect="1"/>
          </p:cNvPicPr>
          <p:nvPr/>
        </p:nvPicPr>
        <p:blipFill>
          <a:blip r:embed="rId3"/>
          <a:stretch>
            <a:fillRect/>
          </a:stretch>
        </p:blipFill>
        <p:spPr>
          <a:xfrm>
            <a:off x="6951158" y="2390303"/>
            <a:ext cx="4591486" cy="3516241"/>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427251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931" y="1103701"/>
            <a:ext cx="8915727" cy="1293028"/>
          </a:xfrm>
        </p:spPr>
        <p:txBody>
          <a:bodyPr>
            <a:noAutofit/>
          </a:bodyPr>
          <a:lstStyle/>
          <a:p>
            <a:r>
              <a:rPr lang="en-US" sz="8800" dirty="0" smtClean="0">
                <a:solidFill>
                  <a:schemeClr val="accent1"/>
                </a:solidFill>
                <a:latin typeface="Chiller" panose="04020404031007020602" pitchFamily="82" charset="0"/>
              </a:rPr>
              <a:t>About the Author: Activity</a:t>
            </a:r>
            <a:endParaRPr lang="en-US" sz="8800"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906372" y="492607"/>
            <a:ext cx="1825559" cy="1257608"/>
          </a:xfrm>
          <a:prstGeom prst="rect">
            <a:avLst/>
          </a:prstGeom>
          <a:effectLst>
            <a:glow rad="228600">
              <a:schemeClr val="accent1">
                <a:satMod val="175000"/>
                <a:alpha val="40000"/>
              </a:schemeClr>
            </a:glow>
          </a:effectLst>
        </p:spPr>
      </p:pic>
      <p:sp>
        <p:nvSpPr>
          <p:cNvPr id="8" name="TextBox 7"/>
          <p:cNvSpPr txBox="1"/>
          <p:nvPr/>
        </p:nvSpPr>
        <p:spPr>
          <a:xfrm>
            <a:off x="7149941" y="3313632"/>
            <a:ext cx="5364031" cy="646331"/>
          </a:xfrm>
          <a:prstGeom prst="rect">
            <a:avLst/>
          </a:prstGeom>
          <a:noFill/>
        </p:spPr>
        <p:txBody>
          <a:bodyPr wrap="square" rtlCol="0">
            <a:spAutoFit/>
          </a:bodyPr>
          <a:lstStyle/>
          <a:p>
            <a:endParaRPr lang="en-US" dirty="0" smtClean="0">
              <a:solidFill>
                <a:prstClr val="white"/>
              </a:solidFill>
            </a:endParaRPr>
          </a:p>
          <a:p>
            <a:endParaRPr lang="en-US" dirty="0">
              <a:solidFill>
                <a:prstClr val="white"/>
              </a:solidFill>
            </a:endParaRPr>
          </a:p>
        </p:txBody>
      </p:sp>
      <p:sp>
        <p:nvSpPr>
          <p:cNvPr id="6" name="TextBox 5"/>
          <p:cNvSpPr txBox="1"/>
          <p:nvPr/>
        </p:nvSpPr>
        <p:spPr>
          <a:xfrm>
            <a:off x="1496460" y="2084902"/>
            <a:ext cx="5983750" cy="646331"/>
          </a:xfrm>
          <a:prstGeom prst="rect">
            <a:avLst/>
          </a:prstGeom>
          <a:noFill/>
        </p:spPr>
        <p:txBody>
          <a:bodyPr wrap="square" rtlCol="0">
            <a:spAutoFit/>
          </a:bodyPr>
          <a:lstStyle/>
          <a:p>
            <a:r>
              <a:rPr lang="en-US" dirty="0" smtClean="0">
                <a:solidFill>
                  <a:srgbClr val="FF0000"/>
                </a:solidFill>
              </a:rPr>
              <a:t>Use technology to research the life of WW Jacobs (10 Minutes) </a:t>
            </a:r>
            <a:endParaRPr lang="en-US" dirty="0">
              <a:solidFill>
                <a:srgbClr val="FF0000"/>
              </a:solidFill>
            </a:endParaRPr>
          </a:p>
        </p:txBody>
      </p:sp>
      <p:sp>
        <p:nvSpPr>
          <p:cNvPr id="7" name="TextBox 6"/>
          <p:cNvSpPr txBox="1"/>
          <p:nvPr/>
        </p:nvSpPr>
        <p:spPr>
          <a:xfrm>
            <a:off x="366090" y="2788922"/>
            <a:ext cx="10481467" cy="4154984"/>
          </a:xfrm>
          <a:prstGeom prst="rect">
            <a:avLst/>
          </a:prstGeom>
          <a:noFill/>
        </p:spPr>
        <p:txBody>
          <a:bodyPr wrap="square" rtlCol="0">
            <a:spAutoFit/>
          </a:bodyPr>
          <a:lstStyle/>
          <a:p>
            <a:pPr marL="285750" indent="-285750">
              <a:buFont typeface="Wingdings" panose="05000000000000000000" pitchFamily="2" charset="2"/>
              <a:buChar char="q"/>
            </a:pPr>
            <a:r>
              <a:rPr lang="en-US" sz="2400" dirty="0" smtClean="0"/>
              <a:t>Despite authoring “The Monkey’s Paw,” WW Jacobs was known mostly for having what kind of tone in his stories?</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smtClean="0"/>
              <a:t>What were his favorite subjects to write about?</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hlinkClick r:id="rId3" tooltip="Michael Sadleir"/>
              </a:rPr>
              <a:t>Michael </a:t>
            </a:r>
            <a:r>
              <a:rPr lang="en-US" sz="2400" dirty="0" err="1">
                <a:hlinkClick r:id="rId3" tooltip="Michael Sadleir"/>
              </a:rPr>
              <a:t>Sadleir</a:t>
            </a:r>
            <a:r>
              <a:rPr lang="en-US" sz="2400" dirty="0"/>
              <a:t> described Jacobs' fiction thus: </a:t>
            </a:r>
            <a:r>
              <a:rPr lang="en-US" sz="2400" dirty="0" smtClean="0"/>
              <a:t>“He </a:t>
            </a:r>
            <a:r>
              <a:rPr lang="en-US" sz="2400" dirty="0"/>
              <a:t>wrote stories of three kinds; describing the misadventures of sailor-men ashore; celebrating the artful dodger of a slow-witted village; and tales of the macabre".</a:t>
            </a:r>
            <a:r>
              <a:rPr lang="en-US" sz="2400" baseline="30000" dirty="0">
                <a:hlinkClick r:id="rId4"/>
              </a:rPr>
              <a:t>[6</a:t>
            </a:r>
            <a:r>
              <a:rPr lang="en-US" sz="2400" baseline="30000" dirty="0" smtClean="0">
                <a:hlinkClick r:id="rId4"/>
              </a:rPr>
              <a:t>]</a:t>
            </a:r>
            <a:r>
              <a:rPr lang="en-US" sz="2400" baseline="30000" dirty="0" smtClean="0"/>
              <a:t>(Wikipedia).</a:t>
            </a:r>
          </a:p>
          <a:p>
            <a:pPr marL="742950" lvl="1" indent="-285750">
              <a:buFont typeface="Wingdings" panose="05000000000000000000" pitchFamily="2" charset="2"/>
              <a:buChar char="q"/>
            </a:pPr>
            <a:r>
              <a:rPr lang="en-US" sz="4800" baseline="30000" dirty="0" smtClean="0"/>
              <a:t>What is meant by “tales of the macabre”?</a:t>
            </a:r>
            <a:endParaRPr lang="en-US" sz="4800" dirty="0"/>
          </a:p>
        </p:txBody>
      </p:sp>
    </p:spTree>
    <p:extLst>
      <p:ext uri="{BB962C8B-B14F-4D97-AF65-F5344CB8AC3E}">
        <p14:creationId xmlns:p14="http://schemas.microsoft.com/office/powerpoint/2010/main" val="3580415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Word Within the Word </a:t>
            </a:r>
            <a:r>
              <a:rPr lang="en-US" dirty="0" smtClean="0"/>
              <a:t>List VII</a:t>
            </a:r>
            <a:endParaRPr lang="en-US" dirty="0"/>
          </a:p>
        </p:txBody>
      </p:sp>
      <p:graphicFrame>
        <p:nvGraphicFramePr>
          <p:cNvPr id="4" name="Content Placeholder 3"/>
          <p:cNvGraphicFramePr>
            <a:graphicFrameLocks noGrp="1"/>
          </p:cNvGraphicFramePr>
          <p:nvPr>
            <p:ph idx="1"/>
            <p:extLst/>
          </p:nvPr>
        </p:nvGraphicFramePr>
        <p:xfrm>
          <a:off x="1981200" y="1524000"/>
          <a:ext cx="8229600" cy="4572000"/>
        </p:xfrm>
        <a:graphic>
          <a:graphicData uri="http://schemas.openxmlformats.org/drawingml/2006/table">
            <a:tbl>
              <a:tblPr firstRow="1" bandRow="1">
                <a:tableStyleId>{5C22544A-7EE6-4342-B048-85BDC9FD1C3A}</a:tableStyleId>
              </a:tblPr>
              <a:tblGrid>
                <a:gridCol w="4114800"/>
                <a:gridCol w="4114800"/>
              </a:tblGrid>
              <a:tr h="647700">
                <a:tc>
                  <a:txBody>
                    <a:bodyPr/>
                    <a:lstStyle/>
                    <a:p>
                      <a:r>
                        <a:rPr lang="en-US" sz="4400" dirty="0" smtClean="0"/>
                        <a:t>Stem</a:t>
                      </a:r>
                      <a:endParaRPr lang="en-US" sz="4400" dirty="0"/>
                    </a:p>
                  </a:txBody>
                  <a:tcPr/>
                </a:tc>
                <a:tc>
                  <a:txBody>
                    <a:bodyPr/>
                    <a:lstStyle/>
                    <a:p>
                      <a:r>
                        <a:rPr lang="en-US" sz="4400" dirty="0" smtClean="0"/>
                        <a:t>Definition</a:t>
                      </a:r>
                      <a:endParaRPr lang="en-US" sz="4400" dirty="0"/>
                    </a:p>
                  </a:txBody>
                  <a:tcPr/>
                </a:tc>
              </a:tr>
              <a:tr h="647700">
                <a:tc>
                  <a:txBody>
                    <a:bodyPr/>
                    <a:lstStyle/>
                    <a:p>
                      <a:r>
                        <a:rPr lang="en-US" sz="4400" dirty="0" smtClean="0"/>
                        <a:t>Aqua-</a:t>
                      </a:r>
                      <a:endParaRPr lang="en-US" sz="4400" dirty="0"/>
                    </a:p>
                  </a:txBody>
                  <a:tcPr/>
                </a:tc>
                <a:tc>
                  <a:txBody>
                    <a:bodyPr/>
                    <a:lstStyle/>
                    <a:p>
                      <a:r>
                        <a:rPr lang="en-US" sz="4400" dirty="0" smtClean="0"/>
                        <a:t>water</a:t>
                      </a:r>
                    </a:p>
                  </a:txBody>
                  <a:tcPr/>
                </a:tc>
              </a:tr>
              <a:tr h="647700">
                <a:tc>
                  <a:txBody>
                    <a:bodyPr/>
                    <a:lstStyle/>
                    <a:p>
                      <a:r>
                        <a:rPr lang="en-US" sz="4400" dirty="0" smtClean="0"/>
                        <a:t>Audi-</a:t>
                      </a:r>
                      <a:endParaRPr lang="en-US" sz="4400" dirty="0"/>
                    </a:p>
                  </a:txBody>
                  <a:tcPr/>
                </a:tc>
                <a:tc>
                  <a:txBody>
                    <a:bodyPr/>
                    <a:lstStyle/>
                    <a:p>
                      <a:r>
                        <a:rPr lang="en-US" sz="4400" dirty="0" smtClean="0"/>
                        <a:t>hear</a:t>
                      </a:r>
                    </a:p>
                  </a:txBody>
                  <a:tcPr/>
                </a:tc>
              </a:tr>
              <a:tr h="647700">
                <a:tc>
                  <a:txBody>
                    <a:bodyPr/>
                    <a:lstStyle/>
                    <a:p>
                      <a:r>
                        <a:rPr lang="en-US" sz="4400" dirty="0" smtClean="0"/>
                        <a:t>Bell-</a:t>
                      </a:r>
                      <a:endParaRPr lang="en-US" sz="4400" dirty="0"/>
                    </a:p>
                  </a:txBody>
                  <a:tcPr/>
                </a:tc>
                <a:tc>
                  <a:txBody>
                    <a:bodyPr/>
                    <a:lstStyle/>
                    <a:p>
                      <a:r>
                        <a:rPr lang="en-US" sz="4400" dirty="0" smtClean="0"/>
                        <a:t>war</a:t>
                      </a:r>
                    </a:p>
                  </a:txBody>
                  <a:tcPr/>
                </a:tc>
              </a:tr>
              <a:tr h="647700">
                <a:tc>
                  <a:txBody>
                    <a:bodyPr/>
                    <a:lstStyle/>
                    <a:p>
                      <a:r>
                        <a:rPr lang="en-US" sz="4400" dirty="0" smtClean="0"/>
                        <a:t>Cap-</a:t>
                      </a:r>
                      <a:endParaRPr lang="en-US" sz="4400" dirty="0"/>
                    </a:p>
                  </a:txBody>
                  <a:tcPr/>
                </a:tc>
                <a:tc>
                  <a:txBody>
                    <a:bodyPr/>
                    <a:lstStyle/>
                    <a:p>
                      <a:r>
                        <a:rPr lang="en-US" sz="4400" dirty="0" smtClean="0"/>
                        <a:t>take</a:t>
                      </a:r>
                    </a:p>
                  </a:txBody>
                  <a:tcPr/>
                </a:tc>
              </a:tr>
              <a:tr h="647700">
                <a:tc>
                  <a:txBody>
                    <a:bodyPr/>
                    <a:lstStyle/>
                    <a:p>
                      <a:endParaRPr lang="en-US" sz="4400" dirty="0"/>
                    </a:p>
                  </a:txBody>
                  <a:tcPr/>
                </a:tc>
                <a:tc>
                  <a:txBody>
                    <a:bodyPr/>
                    <a:lstStyle/>
                    <a:p>
                      <a:endParaRPr lang="en-US" sz="4400" dirty="0" smtClean="0"/>
                    </a:p>
                  </a:txBody>
                  <a:tcPr/>
                </a:tc>
              </a:tr>
            </a:tbl>
          </a:graphicData>
        </a:graphic>
      </p:graphicFrame>
    </p:spTree>
    <p:extLst>
      <p:ext uri="{BB962C8B-B14F-4D97-AF65-F5344CB8AC3E}">
        <p14:creationId xmlns:p14="http://schemas.microsoft.com/office/powerpoint/2010/main" val="1651281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3800" dirty="0" smtClean="0">
                <a:solidFill>
                  <a:schemeClr val="accent1"/>
                </a:solidFill>
                <a:latin typeface="Chiller" panose="04020404031007020602" pitchFamily="82" charset="0"/>
              </a:rPr>
              <a:t>audio</a:t>
            </a:r>
            <a:endParaRPr lang="en-US" sz="13800"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1532587" y="435388"/>
            <a:ext cx="5115772" cy="3524199"/>
          </a:xfrm>
          <a:prstGeom prst="rect">
            <a:avLst/>
          </a:prstGeom>
          <a:effectLst>
            <a:glow rad="228600">
              <a:schemeClr val="accent1">
                <a:satMod val="175000"/>
                <a:alpha val="40000"/>
              </a:schemeClr>
            </a:glow>
          </a:effectLst>
        </p:spPr>
      </p:pic>
      <p:sp>
        <p:nvSpPr>
          <p:cNvPr id="6" name="TextBox 5"/>
          <p:cNvSpPr txBox="1"/>
          <p:nvPr/>
        </p:nvSpPr>
        <p:spPr>
          <a:xfrm>
            <a:off x="682581" y="4642168"/>
            <a:ext cx="6815784" cy="1815882"/>
          </a:xfrm>
          <a:prstGeom prst="rect">
            <a:avLst/>
          </a:prstGeom>
          <a:noFill/>
        </p:spPr>
        <p:txBody>
          <a:bodyPr wrap="square" rtlCol="0">
            <a:spAutoFit/>
          </a:bodyPr>
          <a:lstStyle/>
          <a:p>
            <a:pPr marL="457200" indent="-457200">
              <a:buFont typeface="Wingdings" panose="05000000000000000000" pitchFamily="2" charset="2"/>
              <a:buChar char="q"/>
            </a:pPr>
            <a:r>
              <a:rPr lang="en-US" sz="2800" dirty="0" smtClean="0">
                <a:solidFill>
                  <a:prstClr val="white"/>
                </a:solidFill>
              </a:rPr>
              <a:t>The student will be able to </a:t>
            </a:r>
            <a:r>
              <a:rPr lang="en-US" sz="2800" dirty="0" smtClean="0">
                <a:solidFill>
                  <a:srgbClr val="E9BF35"/>
                </a:solidFill>
              </a:rPr>
              <a:t>formulate </a:t>
            </a:r>
            <a:r>
              <a:rPr lang="en-US" sz="2800" dirty="0" smtClean="0">
                <a:solidFill>
                  <a:prstClr val="white"/>
                </a:solidFill>
              </a:rPr>
              <a:t>and </a:t>
            </a:r>
            <a:r>
              <a:rPr lang="en-US" sz="2800" dirty="0" smtClean="0">
                <a:solidFill>
                  <a:srgbClr val="E9BF35"/>
                </a:solidFill>
              </a:rPr>
              <a:t>analyze </a:t>
            </a:r>
            <a:r>
              <a:rPr lang="en-US" sz="2800" dirty="0" smtClean="0">
                <a:solidFill>
                  <a:prstClr val="white"/>
                </a:solidFill>
              </a:rPr>
              <a:t>a </a:t>
            </a:r>
            <a:r>
              <a:rPr lang="en-US" sz="2800" dirty="0" smtClean="0">
                <a:solidFill>
                  <a:srgbClr val="DF2E28"/>
                </a:solidFill>
              </a:rPr>
              <a:t>universal theme </a:t>
            </a:r>
            <a:r>
              <a:rPr lang="en-US" sz="2800" dirty="0" smtClean="0">
                <a:solidFill>
                  <a:prstClr val="white"/>
                </a:solidFill>
              </a:rPr>
              <a:t>and to </a:t>
            </a:r>
            <a:r>
              <a:rPr lang="en-US" sz="2800" dirty="0" smtClean="0">
                <a:solidFill>
                  <a:srgbClr val="E9BF35"/>
                </a:solidFill>
              </a:rPr>
              <a:t>explain </a:t>
            </a:r>
            <a:r>
              <a:rPr lang="en-US" sz="2800" dirty="0" smtClean="0">
                <a:solidFill>
                  <a:srgbClr val="DF2E28"/>
                </a:solidFill>
              </a:rPr>
              <a:t>foreshadowing</a:t>
            </a:r>
            <a:r>
              <a:rPr lang="en-US" sz="2800" dirty="0" smtClean="0">
                <a:solidFill>
                  <a:prstClr val="white"/>
                </a:solidFill>
              </a:rPr>
              <a:t> in a short story.</a:t>
            </a:r>
            <a:endParaRPr lang="en-US" sz="2800" dirty="0">
              <a:solidFill>
                <a:prstClr val="white"/>
              </a:solidFill>
            </a:endParaRPr>
          </a:p>
        </p:txBody>
      </p:sp>
      <p:sp>
        <p:nvSpPr>
          <p:cNvPr id="3" name="Rectangle 2"/>
          <p:cNvSpPr/>
          <p:nvPr/>
        </p:nvSpPr>
        <p:spPr>
          <a:xfrm>
            <a:off x="8036417" y="2426454"/>
            <a:ext cx="2665928" cy="923330"/>
          </a:xfrm>
          <a:prstGeom prst="rect">
            <a:avLst/>
          </a:prstGeom>
        </p:spPr>
        <p:txBody>
          <a:bodyPr wrap="square">
            <a:spAutoFit/>
          </a:bodyPr>
          <a:lstStyle/>
          <a:p>
            <a:r>
              <a:rPr lang="en-US" dirty="0"/>
              <a:t>https://www.youtube.com/watch?v=PFxUBqOfje4</a:t>
            </a:r>
          </a:p>
        </p:txBody>
      </p:sp>
    </p:spTree>
    <p:extLst>
      <p:ext uri="{BB962C8B-B14F-4D97-AF65-F5344CB8AC3E}">
        <p14:creationId xmlns:p14="http://schemas.microsoft.com/office/powerpoint/2010/main" val="2383171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3800" dirty="0" smtClean="0">
                <a:solidFill>
                  <a:schemeClr val="accent1"/>
                </a:solidFill>
                <a:latin typeface="Chiller" panose="04020404031007020602" pitchFamily="82" charset="0"/>
              </a:rPr>
              <a:t>audio</a:t>
            </a:r>
            <a:endParaRPr lang="en-US" sz="13800"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1532587" y="435388"/>
            <a:ext cx="5115772" cy="3524199"/>
          </a:xfrm>
          <a:prstGeom prst="rect">
            <a:avLst/>
          </a:prstGeom>
          <a:effectLst>
            <a:glow rad="228600">
              <a:schemeClr val="accent1">
                <a:satMod val="175000"/>
                <a:alpha val="40000"/>
              </a:schemeClr>
            </a:glow>
          </a:effectLst>
        </p:spPr>
      </p:pic>
      <p:sp>
        <p:nvSpPr>
          <p:cNvPr id="6" name="TextBox 5"/>
          <p:cNvSpPr txBox="1"/>
          <p:nvPr/>
        </p:nvSpPr>
        <p:spPr>
          <a:xfrm>
            <a:off x="682581" y="4642168"/>
            <a:ext cx="6815784" cy="523220"/>
          </a:xfrm>
          <a:prstGeom prst="rect">
            <a:avLst/>
          </a:prstGeom>
          <a:noFill/>
        </p:spPr>
        <p:txBody>
          <a:bodyPr wrap="square" rtlCol="0">
            <a:spAutoFit/>
          </a:bodyPr>
          <a:lstStyle/>
          <a:p>
            <a:pPr marL="457200" indent="-457200">
              <a:buFont typeface="Wingdings" panose="05000000000000000000" pitchFamily="2" charset="2"/>
              <a:buChar char="q"/>
            </a:pPr>
            <a:r>
              <a:rPr lang="en-US" sz="2800" dirty="0" smtClean="0">
                <a:solidFill>
                  <a:prstClr val="white"/>
                </a:solidFill>
              </a:rPr>
              <a:t>“The Monkey’s Paw” Questions</a:t>
            </a:r>
            <a:endParaRPr lang="en-US" sz="2800" dirty="0">
              <a:solidFill>
                <a:prstClr val="white"/>
              </a:solidFill>
            </a:endParaRPr>
          </a:p>
        </p:txBody>
      </p:sp>
      <p:sp>
        <p:nvSpPr>
          <p:cNvPr id="3" name="Rectangle 2"/>
          <p:cNvSpPr/>
          <p:nvPr/>
        </p:nvSpPr>
        <p:spPr>
          <a:xfrm>
            <a:off x="8036417" y="2426454"/>
            <a:ext cx="2665928" cy="923330"/>
          </a:xfrm>
          <a:prstGeom prst="rect">
            <a:avLst/>
          </a:prstGeom>
        </p:spPr>
        <p:txBody>
          <a:bodyPr wrap="square">
            <a:spAutoFit/>
          </a:bodyPr>
          <a:lstStyle/>
          <a:p>
            <a:r>
              <a:rPr lang="en-US" dirty="0">
                <a:solidFill>
                  <a:prstClr val="white"/>
                </a:solidFill>
              </a:rPr>
              <a:t>https://www.youtube.com/watch?v=PFxUBqOfje4</a:t>
            </a:r>
          </a:p>
        </p:txBody>
      </p:sp>
    </p:spTree>
    <p:extLst>
      <p:ext uri="{BB962C8B-B14F-4D97-AF65-F5344CB8AC3E}">
        <p14:creationId xmlns:p14="http://schemas.microsoft.com/office/powerpoint/2010/main" val="2364518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latin typeface="Chiller" panose="04020404031007020602" pitchFamily="82" charset="0"/>
              </a:rPr>
              <a:t>The Monkey’s Paw 2-1-4</a:t>
            </a:r>
            <a:endParaRPr lang="en-US" sz="5400" dirty="0">
              <a:solidFill>
                <a:srgbClr val="FF0000"/>
              </a:solidFill>
              <a:latin typeface="Chiller" panose="04020404031007020602" pitchFamily="82" charset="0"/>
            </a:endParaRPr>
          </a:p>
        </p:txBody>
      </p:sp>
      <p:sp>
        <p:nvSpPr>
          <p:cNvPr id="3" name="Content Placeholder 2"/>
          <p:cNvSpPr>
            <a:spLocks noGrp="1"/>
          </p:cNvSpPr>
          <p:nvPr>
            <p:ph idx="1"/>
          </p:nvPr>
        </p:nvSpPr>
        <p:spPr>
          <a:xfrm>
            <a:off x="685800" y="1885467"/>
            <a:ext cx="10820400" cy="4024125"/>
          </a:xfrm>
        </p:spPr>
        <p:txBody>
          <a:bodyPr>
            <a:normAutofit fontScale="92500" lnSpcReduction="10000"/>
          </a:bodyPr>
          <a:lstStyle/>
          <a:p>
            <a:r>
              <a:rPr lang="en-US" dirty="0" smtClean="0"/>
              <a:t>Intro- 2-1-4</a:t>
            </a:r>
          </a:p>
          <a:p>
            <a:pPr marL="0" indent="0">
              <a:lnSpc>
                <a:spcPct val="200000"/>
              </a:lnSpc>
              <a:buNone/>
            </a:pPr>
            <a:r>
              <a:rPr lang="en-US" sz="4400" dirty="0" smtClean="0"/>
              <a:t>Can we predict what the story will be about after only hearing two facts, one clue, and four images?</a:t>
            </a:r>
          </a:p>
        </p:txBody>
      </p:sp>
      <p:pic>
        <p:nvPicPr>
          <p:cNvPr id="4" name="Picture 3"/>
          <p:cNvPicPr>
            <a:picLocks noChangeAspect="1"/>
          </p:cNvPicPr>
          <p:nvPr/>
        </p:nvPicPr>
        <p:blipFill>
          <a:blip r:embed="rId2"/>
          <a:stretch>
            <a:fillRect/>
          </a:stretch>
        </p:blipFill>
        <p:spPr>
          <a:xfrm>
            <a:off x="477859" y="251787"/>
            <a:ext cx="4149977" cy="2323987"/>
          </a:xfrm>
          <a:prstGeom prst="rect">
            <a:avLst/>
          </a:prstGeom>
          <a:ln>
            <a:solidFill>
              <a:schemeClr val="tx1"/>
            </a:solidFill>
          </a:ln>
        </p:spPr>
      </p:pic>
    </p:spTree>
    <p:extLst>
      <p:ext uri="{BB962C8B-B14F-4D97-AF65-F5344CB8AC3E}">
        <p14:creationId xmlns:p14="http://schemas.microsoft.com/office/powerpoint/2010/main" val="3114342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facts</a:t>
            </a:r>
            <a:endParaRPr lang="en-US" dirty="0"/>
          </a:p>
        </p:txBody>
      </p:sp>
      <p:sp>
        <p:nvSpPr>
          <p:cNvPr id="3" name="Content Placeholder 2"/>
          <p:cNvSpPr>
            <a:spLocks noGrp="1"/>
          </p:cNvSpPr>
          <p:nvPr>
            <p:ph idx="1"/>
          </p:nvPr>
        </p:nvSpPr>
        <p:spPr/>
        <p:txBody>
          <a:bodyPr>
            <a:noAutofit/>
          </a:bodyPr>
          <a:lstStyle/>
          <a:p>
            <a:r>
              <a:rPr lang="en-US" sz="4000" dirty="0" smtClean="0">
                <a:solidFill>
                  <a:schemeClr val="accent3">
                    <a:lumMod val="75000"/>
                  </a:schemeClr>
                </a:solidFill>
              </a:rPr>
              <a:t>Fact #1-  </a:t>
            </a:r>
            <a:r>
              <a:rPr lang="en-US" sz="4000" dirty="0" smtClean="0"/>
              <a:t>The Monkey’s Paw is a supernatural short story first published in 1902 and written by W.W. Jacobs. </a:t>
            </a:r>
          </a:p>
          <a:p>
            <a:endParaRPr lang="en-US" sz="4000" dirty="0"/>
          </a:p>
          <a:p>
            <a:r>
              <a:rPr lang="en-US" sz="4000" dirty="0" smtClean="0">
                <a:solidFill>
                  <a:schemeClr val="accent3">
                    <a:lumMod val="75000"/>
                  </a:schemeClr>
                </a:solidFill>
              </a:rPr>
              <a:t>Fact #2- </a:t>
            </a:r>
            <a:r>
              <a:rPr lang="en-US" sz="4000" dirty="0" smtClean="0"/>
              <a:t>In the story, three wishes are granted to the owner of the Monkey’s paw.</a:t>
            </a:r>
            <a:endParaRPr lang="en-US" sz="4000" dirty="0"/>
          </a:p>
        </p:txBody>
      </p:sp>
    </p:spTree>
    <p:extLst>
      <p:ext uri="{BB962C8B-B14F-4D97-AF65-F5344CB8AC3E}">
        <p14:creationId xmlns:p14="http://schemas.microsoft.com/office/powerpoint/2010/main" val="3787404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clue</a:t>
            </a:r>
            <a:endParaRPr lang="en-US" dirty="0"/>
          </a:p>
        </p:txBody>
      </p:sp>
      <p:sp>
        <p:nvSpPr>
          <p:cNvPr id="3" name="Content Placeholder 2"/>
          <p:cNvSpPr>
            <a:spLocks noGrp="1"/>
          </p:cNvSpPr>
          <p:nvPr>
            <p:ph idx="1"/>
          </p:nvPr>
        </p:nvSpPr>
        <p:spPr/>
        <p:txBody>
          <a:bodyPr>
            <a:noAutofit/>
          </a:bodyPr>
          <a:lstStyle/>
          <a:p>
            <a:pPr>
              <a:lnSpc>
                <a:spcPct val="150000"/>
              </a:lnSpc>
            </a:pPr>
            <a:r>
              <a:rPr lang="en-US" sz="4000" dirty="0" smtClean="0">
                <a:solidFill>
                  <a:schemeClr val="accent3">
                    <a:lumMod val="75000"/>
                  </a:schemeClr>
                </a:solidFill>
              </a:rPr>
              <a:t>One theme of the story is that: </a:t>
            </a:r>
            <a:r>
              <a:rPr lang="en-US" sz="4000" dirty="0"/>
              <a:t>Unchecked </a:t>
            </a:r>
            <a:r>
              <a:rPr lang="en-US" sz="4000" dirty="0" smtClean="0"/>
              <a:t>greed </a:t>
            </a:r>
            <a:r>
              <a:rPr lang="en-US" sz="4000" dirty="0"/>
              <a:t>only leads to unhappiness, no matter how much more one asks </a:t>
            </a:r>
            <a:r>
              <a:rPr lang="en-US" sz="4000" dirty="0" smtClean="0"/>
              <a:t>for.</a:t>
            </a:r>
            <a:endParaRPr lang="en-US" sz="4000" dirty="0"/>
          </a:p>
        </p:txBody>
      </p:sp>
    </p:spTree>
    <p:extLst>
      <p:ext uri="{BB962C8B-B14F-4D97-AF65-F5344CB8AC3E}">
        <p14:creationId xmlns:p14="http://schemas.microsoft.com/office/powerpoint/2010/main" val="980274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81179" y="131301"/>
            <a:ext cx="4803820" cy="3770999"/>
          </a:xfrm>
          <a:prstGeom prst="rect">
            <a:avLst/>
          </a:prstGeom>
          <a:effectLst>
            <a:glow rad="228600">
              <a:schemeClr val="accent2">
                <a:satMod val="175000"/>
                <a:alpha val="40000"/>
              </a:schemeClr>
            </a:glow>
          </a:effectLst>
        </p:spPr>
      </p:pic>
      <p:pic>
        <p:nvPicPr>
          <p:cNvPr id="5" name="Picture 4"/>
          <p:cNvPicPr>
            <a:picLocks noChangeAspect="1"/>
          </p:cNvPicPr>
          <p:nvPr/>
        </p:nvPicPr>
        <p:blipFill>
          <a:blip r:embed="rId3"/>
          <a:stretch>
            <a:fillRect/>
          </a:stretch>
        </p:blipFill>
        <p:spPr>
          <a:xfrm>
            <a:off x="6851560" y="0"/>
            <a:ext cx="5340439" cy="3774550"/>
          </a:xfrm>
          <a:prstGeom prst="rect">
            <a:avLst/>
          </a:prstGeom>
          <a:effectLst>
            <a:glow rad="139700">
              <a:schemeClr val="accent3">
                <a:satMod val="175000"/>
                <a:alpha val="40000"/>
              </a:schemeClr>
            </a:glow>
          </a:effectLst>
        </p:spPr>
      </p:pic>
      <p:pic>
        <p:nvPicPr>
          <p:cNvPr id="6" name="Picture 5"/>
          <p:cNvPicPr>
            <a:picLocks noChangeAspect="1"/>
          </p:cNvPicPr>
          <p:nvPr/>
        </p:nvPicPr>
        <p:blipFill>
          <a:blip r:embed="rId4"/>
          <a:stretch>
            <a:fillRect/>
          </a:stretch>
        </p:blipFill>
        <p:spPr>
          <a:xfrm>
            <a:off x="1168292" y="3902300"/>
            <a:ext cx="4395383" cy="2739376"/>
          </a:xfrm>
          <a:prstGeom prst="rect">
            <a:avLst/>
          </a:prstGeom>
          <a:effectLst>
            <a:glow rad="228600">
              <a:schemeClr val="accent1">
                <a:satMod val="175000"/>
                <a:alpha val="40000"/>
              </a:schemeClr>
            </a:glow>
          </a:effectLst>
        </p:spPr>
      </p:pic>
      <p:pic>
        <p:nvPicPr>
          <p:cNvPr id="7" name="Picture 6"/>
          <p:cNvPicPr>
            <a:picLocks noChangeAspect="1"/>
          </p:cNvPicPr>
          <p:nvPr/>
        </p:nvPicPr>
        <p:blipFill>
          <a:blip r:embed="rId5"/>
          <a:stretch>
            <a:fillRect/>
          </a:stretch>
        </p:blipFill>
        <p:spPr>
          <a:xfrm>
            <a:off x="5770798" y="3795593"/>
            <a:ext cx="5255263" cy="2952790"/>
          </a:xfrm>
          <a:prstGeom prst="rect">
            <a:avLst/>
          </a:prstGeom>
          <a:ln>
            <a:solidFill>
              <a:schemeClr val="tx1"/>
            </a:solidFill>
          </a:ln>
          <a:effectLst>
            <a:glow rad="228600">
              <a:schemeClr val="accent6">
                <a:satMod val="175000"/>
                <a:alpha val="40000"/>
              </a:schemeClr>
            </a:glow>
          </a:effectLst>
        </p:spPr>
      </p:pic>
    </p:spTree>
    <p:extLst>
      <p:ext uri="{BB962C8B-B14F-4D97-AF65-F5344CB8AC3E}">
        <p14:creationId xmlns:p14="http://schemas.microsoft.com/office/powerpoint/2010/main" val="3387959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482" y="205341"/>
            <a:ext cx="8610600" cy="1293028"/>
          </a:xfrm>
        </p:spPr>
        <p:txBody>
          <a:bodyPr/>
          <a:lstStyle/>
          <a:p>
            <a:r>
              <a:rPr lang="en-US" dirty="0" smtClean="0"/>
              <a:t>Can you guess my 2-1-4?</a:t>
            </a:r>
            <a:endParaRPr lang="en-US"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en-US" sz="3600" dirty="0" smtClean="0"/>
              <a:t>What is this story about?</a:t>
            </a:r>
          </a:p>
          <a:p>
            <a:pPr>
              <a:lnSpc>
                <a:spcPct val="150000"/>
              </a:lnSpc>
            </a:pPr>
            <a:r>
              <a:rPr lang="en-US" sz="3600" dirty="0" smtClean="0"/>
              <a:t>What about the setting?</a:t>
            </a:r>
          </a:p>
          <a:p>
            <a:pPr>
              <a:lnSpc>
                <a:spcPct val="150000"/>
              </a:lnSpc>
            </a:pPr>
            <a:r>
              <a:rPr lang="en-US" sz="3600" dirty="0" smtClean="0"/>
              <a:t>Conflict?</a:t>
            </a:r>
          </a:p>
          <a:p>
            <a:pPr>
              <a:lnSpc>
                <a:spcPct val="150000"/>
              </a:lnSpc>
            </a:pPr>
            <a:r>
              <a:rPr lang="en-US" sz="3600" dirty="0" smtClean="0"/>
              <a:t>How will it be resolved?</a:t>
            </a:r>
          </a:p>
          <a:p>
            <a:pPr>
              <a:lnSpc>
                <a:spcPct val="150000"/>
              </a:lnSpc>
            </a:pPr>
            <a:r>
              <a:rPr lang="en-US" sz="3600" dirty="0" smtClean="0"/>
              <a:t>How might this story fit into the horror genre?</a:t>
            </a:r>
          </a:p>
          <a:p>
            <a:endParaRPr lang="en-US" dirty="0"/>
          </a:p>
        </p:txBody>
      </p:sp>
      <p:pic>
        <p:nvPicPr>
          <p:cNvPr id="4" name="Picture 3"/>
          <p:cNvPicPr>
            <a:picLocks noChangeAspect="1"/>
          </p:cNvPicPr>
          <p:nvPr/>
        </p:nvPicPr>
        <p:blipFill>
          <a:blip r:embed="rId2"/>
          <a:stretch>
            <a:fillRect/>
          </a:stretch>
        </p:blipFill>
        <p:spPr>
          <a:xfrm>
            <a:off x="6360731" y="2293914"/>
            <a:ext cx="5423863" cy="3050923"/>
          </a:xfrm>
          <a:prstGeom prst="rect">
            <a:avLst/>
          </a:prstGeom>
        </p:spPr>
      </p:pic>
      <p:sp>
        <p:nvSpPr>
          <p:cNvPr id="5" name="TextBox 4"/>
          <p:cNvSpPr txBox="1"/>
          <p:nvPr/>
        </p:nvSpPr>
        <p:spPr>
          <a:xfrm>
            <a:off x="7057623" y="1659462"/>
            <a:ext cx="5933972" cy="584775"/>
          </a:xfrm>
          <a:prstGeom prst="rect">
            <a:avLst/>
          </a:prstGeom>
          <a:noFill/>
        </p:spPr>
        <p:txBody>
          <a:bodyPr wrap="square" rtlCol="0">
            <a:spAutoFit/>
          </a:bodyPr>
          <a:lstStyle/>
          <a:p>
            <a:r>
              <a:rPr lang="en-US" sz="3200" b="1" dirty="0" smtClean="0">
                <a:solidFill>
                  <a:schemeClr val="accent1"/>
                </a:solidFill>
                <a:latin typeface="Chiller" panose="04020404031007020602" pitchFamily="82" charset="0"/>
              </a:rPr>
              <a:t>Be careful what you wish for. . . </a:t>
            </a:r>
            <a:endParaRPr lang="en-US" sz="3200" b="1" dirty="0">
              <a:solidFill>
                <a:schemeClr val="accent1"/>
              </a:solidFill>
              <a:latin typeface="Chiller" panose="04020404031007020602" pitchFamily="82" charset="0"/>
            </a:endParaRPr>
          </a:p>
        </p:txBody>
      </p:sp>
      <p:pic>
        <p:nvPicPr>
          <p:cNvPr id="6" name="Picture 5"/>
          <p:cNvPicPr>
            <a:picLocks noChangeAspect="1"/>
          </p:cNvPicPr>
          <p:nvPr/>
        </p:nvPicPr>
        <p:blipFill>
          <a:blip r:embed="rId3"/>
          <a:stretch>
            <a:fillRect/>
          </a:stretch>
        </p:blipFill>
        <p:spPr>
          <a:xfrm>
            <a:off x="515734" y="197776"/>
            <a:ext cx="3734293" cy="1996784"/>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2919302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journey Begins&gt;&gt;&gt; on page 105</a:t>
            </a:r>
            <a:endParaRPr lang="en-US" dirty="0"/>
          </a:p>
        </p:txBody>
      </p:sp>
      <p:pic>
        <p:nvPicPr>
          <p:cNvPr id="4" name="Content Placeholder 3"/>
          <p:cNvPicPr>
            <a:picLocks noGrp="1" noChangeAspect="1"/>
          </p:cNvPicPr>
          <p:nvPr>
            <p:ph idx="1"/>
          </p:nvPr>
        </p:nvPicPr>
        <p:blipFill>
          <a:blip r:embed="rId2"/>
          <a:stretch>
            <a:fillRect/>
          </a:stretch>
        </p:blipFill>
        <p:spPr>
          <a:xfrm>
            <a:off x="3443288" y="2366565"/>
            <a:ext cx="4795837" cy="3596878"/>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2037140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814" y="764373"/>
            <a:ext cx="8610600" cy="1293028"/>
          </a:xfrm>
        </p:spPr>
        <p:txBody>
          <a:bodyPr/>
          <a:lstStyle/>
          <a:p>
            <a:r>
              <a:rPr lang="en-US" dirty="0" smtClean="0"/>
              <a:t>“The Monkeys Paw” Musical Chairs</a:t>
            </a:r>
            <a:endParaRPr lang="en-US" dirty="0"/>
          </a:p>
        </p:txBody>
      </p:sp>
      <p:sp>
        <p:nvSpPr>
          <p:cNvPr id="3" name="Content Placeholder 2"/>
          <p:cNvSpPr>
            <a:spLocks noGrp="1"/>
          </p:cNvSpPr>
          <p:nvPr>
            <p:ph idx="1"/>
          </p:nvPr>
        </p:nvSpPr>
        <p:spPr>
          <a:xfrm>
            <a:off x="982014" y="2877663"/>
            <a:ext cx="10820400" cy="4024125"/>
          </a:xfrm>
        </p:spPr>
        <p:txBody>
          <a:bodyPr>
            <a:normAutofit/>
          </a:bodyPr>
          <a:lstStyle/>
          <a:p>
            <a:r>
              <a:rPr lang="en-US" sz="3200" dirty="0" smtClean="0"/>
              <a:t>You will need:</a:t>
            </a:r>
          </a:p>
          <a:p>
            <a:pPr lvl="1"/>
            <a:r>
              <a:rPr lang="en-US" sz="3200" dirty="0" smtClean="0"/>
              <a:t>One piece of paper #1-18, skip 2-3 lines in between each number.</a:t>
            </a:r>
          </a:p>
          <a:p>
            <a:pPr lvl="1"/>
            <a:r>
              <a:rPr lang="en-US" sz="3200" dirty="0" smtClean="0"/>
              <a:t>A pen or pencil</a:t>
            </a:r>
          </a:p>
          <a:p>
            <a:pPr lvl="1"/>
            <a:r>
              <a:rPr lang="en-US" sz="3200" dirty="0" smtClean="0"/>
              <a:t>Title your paper</a:t>
            </a:r>
            <a:endParaRPr lang="en-US" sz="3200" dirty="0"/>
          </a:p>
        </p:txBody>
      </p:sp>
      <p:pic>
        <p:nvPicPr>
          <p:cNvPr id="4" name="Picture 3"/>
          <p:cNvPicPr>
            <a:picLocks noChangeAspect="1"/>
          </p:cNvPicPr>
          <p:nvPr/>
        </p:nvPicPr>
        <p:blipFill>
          <a:blip r:embed="rId2"/>
          <a:stretch>
            <a:fillRect/>
          </a:stretch>
        </p:blipFill>
        <p:spPr>
          <a:xfrm>
            <a:off x="1744618" y="95479"/>
            <a:ext cx="2301964" cy="2630816"/>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501869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and Setting</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800" dirty="0" smtClean="0"/>
              <a:t>Lines 1-10: Which descriptive details help establish the setting?</a:t>
            </a:r>
          </a:p>
          <a:p>
            <a:pPr marL="457200" lvl="0" indent="-457200">
              <a:buFont typeface="+mj-lt"/>
              <a:buAutoNum type="arabicPeriod"/>
            </a:pPr>
            <a:r>
              <a:rPr lang="en-US" sz="3200" dirty="0"/>
              <a:t>Lines 3–7: </a:t>
            </a:r>
            <a:r>
              <a:rPr lang="en-US" sz="2800" dirty="0" smtClean="0"/>
              <a:t>Which </a:t>
            </a:r>
            <a:r>
              <a:rPr lang="en-US" sz="2800" dirty="0"/>
              <a:t>details tell something about the father’s personality? </a:t>
            </a:r>
            <a:endParaRPr lang="en-US" sz="2800" dirty="0" smtClean="0"/>
          </a:p>
          <a:p>
            <a:pPr marL="457200" lvl="0" indent="-457200">
              <a:buFont typeface="+mj-lt"/>
              <a:buAutoNum type="arabicPeriod"/>
            </a:pPr>
            <a:r>
              <a:rPr lang="en-US" sz="2800" dirty="0" smtClean="0"/>
              <a:t>How could this aspect of his personality affect the plot?</a:t>
            </a:r>
          </a:p>
          <a:p>
            <a:pPr marL="457200" indent="-457200">
              <a:buFont typeface="+mj-lt"/>
              <a:buAutoNum type="arabicPeriod"/>
            </a:pPr>
            <a:r>
              <a:rPr lang="en-US" sz="2800" dirty="0"/>
              <a:t>Lines 39–42: Explain how this description of Sergeant-Major Morris helps build suspense.</a:t>
            </a:r>
          </a:p>
          <a:p>
            <a:pPr marL="457200" lvl="0" indent="-457200">
              <a:buFont typeface="+mj-lt"/>
              <a:buAutoNum type="arabicPeriod"/>
            </a:pPr>
            <a:endParaRPr lang="en-US" dirty="0"/>
          </a:p>
          <a:p>
            <a:pPr marL="457200" indent="-457200">
              <a:buFont typeface="+mj-lt"/>
              <a:buAutoNum type="arabicPeriod"/>
            </a:pPr>
            <a:endParaRPr lang="en-US" dirty="0"/>
          </a:p>
        </p:txBody>
      </p:sp>
      <p:sp>
        <p:nvSpPr>
          <p:cNvPr id="4" name="TextBox 3"/>
          <p:cNvSpPr txBox="1"/>
          <p:nvPr/>
        </p:nvSpPr>
        <p:spPr>
          <a:xfrm>
            <a:off x="685800" y="437881"/>
            <a:ext cx="4700788" cy="1477328"/>
          </a:xfrm>
          <a:prstGeom prst="rect">
            <a:avLst/>
          </a:prstGeom>
          <a:noFill/>
        </p:spPr>
        <p:txBody>
          <a:bodyPr wrap="square" rtlCol="0">
            <a:spAutoFit/>
          </a:bodyPr>
          <a:lstStyle/>
          <a:p>
            <a:r>
              <a:rPr lang="en-US" dirty="0" smtClean="0"/>
              <a:t>For this station, choose one question to research and answer on your own. Then share your answers with fellow members of the group so all questions have been recorded.</a:t>
            </a:r>
            <a:endParaRPr lang="en-US" dirty="0"/>
          </a:p>
        </p:txBody>
      </p:sp>
    </p:spTree>
    <p:extLst>
      <p:ext uri="{BB962C8B-B14F-4D97-AF65-F5344CB8AC3E}">
        <p14:creationId xmlns:p14="http://schemas.microsoft.com/office/powerpoint/2010/main" val="612939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0" y="0"/>
            <a:ext cx="5334000" cy="3905250"/>
          </a:xfrm>
          <a:prstGeom prst="rect">
            <a:avLst/>
          </a:prstGeom>
        </p:spPr>
      </p:pic>
      <p:sp>
        <p:nvSpPr>
          <p:cNvPr id="2" name="Title 1"/>
          <p:cNvSpPr>
            <a:spLocks noGrp="1"/>
          </p:cNvSpPr>
          <p:nvPr>
            <p:ph type="ctrTitle"/>
          </p:nvPr>
        </p:nvSpPr>
        <p:spPr/>
        <p:txBody>
          <a:bodyPr/>
          <a:lstStyle/>
          <a:p>
            <a:r>
              <a:rPr lang="en-US" dirty="0" smtClean="0"/>
              <a:t>The thrill of Horror	</a:t>
            </a:r>
            <a:endParaRPr lang="en-US" dirty="0"/>
          </a:p>
        </p:txBody>
      </p:sp>
      <p:sp>
        <p:nvSpPr>
          <p:cNvPr id="3" name="Subtitle 2"/>
          <p:cNvSpPr>
            <a:spLocks noGrp="1"/>
          </p:cNvSpPr>
          <p:nvPr>
            <p:ph type="subTitle" idx="1"/>
          </p:nvPr>
        </p:nvSpPr>
        <p:spPr/>
        <p:txBody>
          <a:bodyPr/>
          <a:lstStyle/>
          <a:p>
            <a:r>
              <a:rPr lang="en-US" dirty="0" smtClean="0"/>
              <a:t>Collection 2</a:t>
            </a:r>
            <a:endParaRPr lang="en-US" dirty="0"/>
          </a:p>
        </p:txBody>
      </p:sp>
    </p:spTree>
    <p:extLst>
      <p:ext uri="{BB962C8B-B14F-4D97-AF65-F5344CB8AC3E}">
        <p14:creationId xmlns:p14="http://schemas.microsoft.com/office/powerpoint/2010/main" val="3151863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and foreshadowing</a:t>
            </a:r>
            <a:endParaRPr lang="en-US" dirty="0"/>
          </a:p>
        </p:txBody>
      </p:sp>
      <p:sp>
        <p:nvSpPr>
          <p:cNvPr id="3" name="Content Placeholder 2"/>
          <p:cNvSpPr>
            <a:spLocks noGrp="1"/>
          </p:cNvSpPr>
          <p:nvPr>
            <p:ph idx="1"/>
          </p:nvPr>
        </p:nvSpPr>
        <p:spPr/>
        <p:txBody>
          <a:bodyPr>
            <a:normAutofit/>
          </a:bodyPr>
          <a:lstStyle/>
          <a:p>
            <a:pPr marL="0" lvl="0" indent="0">
              <a:buNone/>
            </a:pPr>
            <a:r>
              <a:rPr lang="en-US" sz="2400" dirty="0" smtClean="0"/>
              <a:t>5. Lines </a:t>
            </a:r>
            <a:r>
              <a:rPr lang="en-US" sz="2400" dirty="0"/>
              <a:t>73–77: </a:t>
            </a:r>
            <a:r>
              <a:rPr lang="en-US" dirty="0" smtClean="0"/>
              <a:t>Which </a:t>
            </a:r>
            <a:r>
              <a:rPr lang="en-US" dirty="0"/>
              <a:t>ideas in this passage suggest what the theme of this story might be? </a:t>
            </a:r>
          </a:p>
          <a:p>
            <a:pPr marL="0" lvl="0" indent="0">
              <a:buNone/>
            </a:pPr>
            <a:r>
              <a:rPr lang="en-US" dirty="0" smtClean="0"/>
              <a:t>6. What </a:t>
            </a:r>
            <a:r>
              <a:rPr lang="en-US" dirty="0"/>
              <a:t>might those ideas foreshadow in the story?</a:t>
            </a:r>
          </a:p>
          <a:p>
            <a:pPr marL="457200" indent="-457200">
              <a:buFont typeface="+mj-lt"/>
              <a:buAutoNum type="arabicPeriod"/>
            </a:pPr>
            <a:endParaRPr lang="en-US" dirty="0"/>
          </a:p>
          <a:p>
            <a:pPr marL="0" lvl="0" indent="0">
              <a:buNone/>
            </a:pPr>
            <a:r>
              <a:rPr lang="en-US" dirty="0" smtClean="0"/>
              <a:t>7. Lines </a:t>
            </a:r>
            <a:r>
              <a:rPr lang="en-US" dirty="0"/>
              <a:t>90–92: Explain what makes the foreshadowing in these lines effective.</a:t>
            </a:r>
          </a:p>
          <a:p>
            <a:pPr marL="0" indent="0">
              <a:buNone/>
            </a:pPr>
            <a:r>
              <a:rPr lang="en-US" dirty="0" smtClean="0"/>
              <a:t>8. Lines </a:t>
            </a:r>
            <a:r>
              <a:rPr lang="en-US" dirty="0"/>
              <a:t>110–116: Look for evidence in these lines of a universal theme related to interfering with fate. Which words warn of interfering with fate</a:t>
            </a:r>
            <a:r>
              <a:rPr lang="en-US" dirty="0" smtClean="0"/>
              <a:t>?</a:t>
            </a:r>
          </a:p>
          <a:p>
            <a:pPr marL="0" lvl="0" indent="0">
              <a:buNone/>
            </a:pPr>
            <a:r>
              <a:rPr lang="en-US" sz="2400" dirty="0" smtClean="0"/>
              <a:t>9. Lines </a:t>
            </a:r>
            <a:r>
              <a:rPr lang="en-US" sz="2400" dirty="0"/>
              <a:t>176–182: </a:t>
            </a:r>
            <a:r>
              <a:rPr lang="en-US" dirty="0" smtClean="0"/>
              <a:t>Which </a:t>
            </a:r>
            <a:r>
              <a:rPr lang="en-US" dirty="0"/>
              <a:t>words and phrases foreshadow something frightening? </a:t>
            </a:r>
            <a:endParaRPr lang="en-US" sz="2400" dirty="0"/>
          </a:p>
          <a:p>
            <a:pPr marL="457200" lvl="1" indent="0">
              <a:buNone/>
            </a:pPr>
            <a:r>
              <a:rPr lang="en-US" dirty="0" smtClean="0"/>
              <a:t>10.  What </a:t>
            </a:r>
            <a:r>
              <a:rPr lang="en-US" dirty="0"/>
              <a:t>effect does this word choice create?</a:t>
            </a:r>
          </a:p>
          <a:p>
            <a:pPr marL="0" indent="0">
              <a:buNone/>
            </a:pPr>
            <a:endParaRPr lang="en-US" dirty="0"/>
          </a:p>
          <a:p>
            <a:endParaRPr lang="en-US" dirty="0"/>
          </a:p>
        </p:txBody>
      </p:sp>
    </p:spTree>
    <p:extLst>
      <p:ext uri="{BB962C8B-B14F-4D97-AF65-F5344CB8AC3E}">
        <p14:creationId xmlns:p14="http://schemas.microsoft.com/office/powerpoint/2010/main" val="9586055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MAn</a:t>
            </a:r>
            <a:endParaRPr lang="en-US" dirty="0"/>
          </a:p>
        </p:txBody>
      </p:sp>
      <p:sp>
        <p:nvSpPr>
          <p:cNvPr id="3" name="Content Placeholder 2"/>
          <p:cNvSpPr>
            <a:spLocks noGrp="1"/>
          </p:cNvSpPr>
          <p:nvPr>
            <p:ph idx="1"/>
          </p:nvPr>
        </p:nvSpPr>
        <p:spPr/>
        <p:txBody>
          <a:bodyPr/>
          <a:lstStyle/>
          <a:p>
            <a:pPr marL="0" lvl="0" indent="0">
              <a:buNone/>
            </a:pPr>
            <a:r>
              <a:rPr lang="en-US" sz="2400" dirty="0" smtClean="0"/>
              <a:t>10. Lines </a:t>
            </a:r>
            <a:r>
              <a:rPr lang="en-US" sz="2400" dirty="0"/>
              <a:t>214–225: </a:t>
            </a:r>
            <a:r>
              <a:rPr lang="en-US" dirty="0" smtClean="0"/>
              <a:t>Describe </a:t>
            </a:r>
            <a:r>
              <a:rPr lang="en-US" dirty="0"/>
              <a:t>the behavior of the man outside. </a:t>
            </a:r>
            <a:r>
              <a:rPr lang="en-US" dirty="0" smtClean="0"/>
              <a:t>(10 words or more).</a:t>
            </a:r>
          </a:p>
          <a:p>
            <a:pPr marL="0" lvl="0" indent="0">
              <a:buNone/>
            </a:pPr>
            <a:endParaRPr lang="en-US" dirty="0"/>
          </a:p>
          <a:p>
            <a:pPr marL="0" indent="0">
              <a:buNone/>
            </a:pPr>
            <a:r>
              <a:rPr lang="en-US" dirty="0" smtClean="0"/>
              <a:t>11. </a:t>
            </a:r>
            <a:r>
              <a:rPr lang="en-US" dirty="0"/>
              <a:t>What might cause him to act that way? </a:t>
            </a:r>
            <a:endParaRPr lang="en-US" dirty="0" smtClean="0"/>
          </a:p>
          <a:p>
            <a:pPr marL="0" indent="0">
              <a:buNone/>
            </a:pPr>
            <a:endParaRPr lang="en-US" dirty="0"/>
          </a:p>
          <a:p>
            <a:pPr marL="0" indent="0">
              <a:buNone/>
            </a:pPr>
            <a:r>
              <a:rPr lang="en-US" dirty="0" smtClean="0"/>
              <a:t>12. </a:t>
            </a:r>
            <a:r>
              <a:rPr lang="en-US" dirty="0"/>
              <a:t>How does this foreshadowing propel the story’s action?</a:t>
            </a:r>
          </a:p>
          <a:p>
            <a:pPr marL="0" lvl="0" indent="0">
              <a:buNone/>
            </a:pPr>
            <a:endParaRPr lang="en-US" dirty="0"/>
          </a:p>
          <a:p>
            <a:endParaRPr lang="en-US" dirty="0"/>
          </a:p>
        </p:txBody>
      </p:sp>
    </p:spTree>
    <p:extLst>
      <p:ext uri="{BB962C8B-B14F-4D97-AF65-F5344CB8AC3E}">
        <p14:creationId xmlns:p14="http://schemas.microsoft.com/office/powerpoint/2010/main" val="1843295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 with fate</a:t>
            </a:r>
            <a:endParaRPr lang="en-US" dirty="0"/>
          </a:p>
        </p:txBody>
      </p:sp>
      <p:sp>
        <p:nvSpPr>
          <p:cNvPr id="3" name="Content Placeholder 2"/>
          <p:cNvSpPr>
            <a:spLocks noGrp="1"/>
          </p:cNvSpPr>
          <p:nvPr>
            <p:ph idx="1"/>
          </p:nvPr>
        </p:nvSpPr>
        <p:spPr/>
        <p:txBody>
          <a:bodyPr/>
          <a:lstStyle/>
          <a:p>
            <a:pPr marL="0" lvl="0" indent="0">
              <a:buNone/>
            </a:pPr>
            <a:r>
              <a:rPr lang="en-US" sz="2400" dirty="0" smtClean="0"/>
              <a:t>13. Lines </a:t>
            </a:r>
            <a:r>
              <a:rPr lang="en-US" sz="2400" dirty="0"/>
              <a:t>271–281: </a:t>
            </a:r>
            <a:r>
              <a:rPr lang="en-US" dirty="0" smtClean="0"/>
              <a:t>How </a:t>
            </a:r>
            <a:r>
              <a:rPr lang="en-US" dirty="0"/>
              <a:t>does the information from the man from Maw and </a:t>
            </a:r>
            <a:r>
              <a:rPr lang="en-US" dirty="0" err="1"/>
              <a:t>Meggins</a:t>
            </a:r>
            <a:r>
              <a:rPr lang="en-US" dirty="0"/>
              <a:t> support the theme of the story? </a:t>
            </a:r>
            <a:endParaRPr lang="en-US" dirty="0" smtClean="0"/>
          </a:p>
          <a:p>
            <a:pPr marL="0" lvl="0" indent="0">
              <a:buNone/>
            </a:pPr>
            <a:endParaRPr lang="en-US" dirty="0"/>
          </a:p>
          <a:p>
            <a:pPr marL="0" indent="0">
              <a:buNone/>
            </a:pPr>
            <a:r>
              <a:rPr lang="en-US" dirty="0" smtClean="0"/>
              <a:t>14. In </a:t>
            </a:r>
            <a:r>
              <a:rPr lang="en-US" dirty="0"/>
              <a:t>what way have the Whites interfered with fate?</a:t>
            </a:r>
          </a:p>
          <a:p>
            <a:endParaRPr lang="en-US" dirty="0"/>
          </a:p>
        </p:txBody>
      </p:sp>
    </p:spTree>
    <p:extLst>
      <p:ext uri="{BB962C8B-B14F-4D97-AF65-F5344CB8AC3E}">
        <p14:creationId xmlns:p14="http://schemas.microsoft.com/office/powerpoint/2010/main" val="4211137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Coincidence or supernatural?</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15. Lines </a:t>
            </a:r>
            <a:r>
              <a:rPr lang="en-US" dirty="0"/>
              <a:t>330–340: In line 332, Mr. White calls the granting of the first wish “a coincidence.” </a:t>
            </a:r>
            <a:endParaRPr lang="en-US" dirty="0" smtClean="0"/>
          </a:p>
          <a:p>
            <a:pPr marL="0" indent="0">
              <a:buNone/>
            </a:pPr>
            <a:r>
              <a:rPr lang="en-US" dirty="0" smtClean="0"/>
              <a:t>Does </a:t>
            </a:r>
            <a:r>
              <a:rPr lang="en-US" dirty="0"/>
              <a:t>he really believe this? </a:t>
            </a:r>
            <a:r>
              <a:rPr lang="en-US" dirty="0" smtClean="0"/>
              <a:t>Why </a:t>
            </a:r>
            <a:r>
              <a:rPr lang="en-US" dirty="0"/>
              <a:t>does he say it? </a:t>
            </a:r>
            <a:endParaRPr lang="en-US" dirty="0" smtClean="0"/>
          </a:p>
          <a:p>
            <a:pPr marL="0" indent="0">
              <a:buNone/>
            </a:pPr>
            <a:endParaRPr lang="en-US" dirty="0"/>
          </a:p>
          <a:p>
            <a:pPr marL="0" lvl="0" indent="0">
              <a:buNone/>
            </a:pPr>
            <a:r>
              <a:rPr lang="en-US" sz="2400" dirty="0" smtClean="0"/>
              <a:t>16. Lines </a:t>
            </a:r>
            <a:r>
              <a:rPr lang="en-US" sz="2400" dirty="0"/>
              <a:t>344–353: </a:t>
            </a:r>
            <a:r>
              <a:rPr lang="en-US" dirty="0" smtClean="0"/>
              <a:t>What </a:t>
            </a:r>
            <a:r>
              <a:rPr lang="en-US" dirty="0"/>
              <a:t>imagery is in these lines? </a:t>
            </a:r>
            <a:endParaRPr lang="en-US" sz="2400" dirty="0"/>
          </a:p>
          <a:p>
            <a:pPr marL="457200" lvl="1" indent="0">
              <a:buNone/>
            </a:pPr>
            <a:r>
              <a:rPr lang="en-US" dirty="0" smtClean="0"/>
              <a:t>17. What </a:t>
            </a:r>
            <a:r>
              <a:rPr lang="en-US" dirty="0"/>
              <a:t>might it foreshadow? </a:t>
            </a:r>
          </a:p>
          <a:p>
            <a:pPr marL="0" indent="0">
              <a:buNone/>
            </a:pPr>
            <a:r>
              <a:rPr lang="en-US" dirty="0" smtClean="0"/>
              <a:t>17. What </a:t>
            </a:r>
            <a:r>
              <a:rPr lang="en-US" dirty="0"/>
              <a:t>effect does it create?</a:t>
            </a:r>
          </a:p>
          <a:p>
            <a:pPr marL="0" indent="0">
              <a:buNone/>
            </a:pPr>
            <a:endParaRPr lang="en-US" dirty="0"/>
          </a:p>
          <a:p>
            <a:endParaRPr lang="en-US" dirty="0"/>
          </a:p>
        </p:txBody>
      </p:sp>
    </p:spTree>
    <p:extLst>
      <p:ext uri="{BB962C8B-B14F-4D97-AF65-F5344CB8AC3E}">
        <p14:creationId xmlns:p14="http://schemas.microsoft.com/office/powerpoint/2010/main" val="1275618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Learned</a:t>
            </a:r>
            <a:endParaRPr lang="en-US" dirty="0"/>
          </a:p>
        </p:txBody>
      </p:sp>
      <p:sp>
        <p:nvSpPr>
          <p:cNvPr id="3" name="Content Placeholder 2"/>
          <p:cNvSpPr>
            <a:spLocks noGrp="1"/>
          </p:cNvSpPr>
          <p:nvPr>
            <p:ph idx="1"/>
          </p:nvPr>
        </p:nvSpPr>
        <p:spPr/>
        <p:txBody>
          <a:bodyPr/>
          <a:lstStyle/>
          <a:p>
            <a:pPr marL="0" indent="0">
              <a:buNone/>
            </a:pPr>
            <a:r>
              <a:rPr lang="en-US" dirty="0" smtClean="0"/>
              <a:t>18. Lines </a:t>
            </a:r>
            <a:r>
              <a:rPr lang="en-US" dirty="0"/>
              <a:t>385–391: Based on this dialogue between Mr. and Mrs. White, what lesson, if any, has each character </a:t>
            </a:r>
            <a:r>
              <a:rPr lang="en-US" dirty="0" smtClean="0"/>
              <a:t>learned?</a:t>
            </a:r>
          </a:p>
          <a:p>
            <a:pPr marL="0" indent="0">
              <a:buNone/>
            </a:pPr>
            <a:endParaRPr lang="en-US" dirty="0"/>
          </a:p>
          <a:p>
            <a:pPr marL="0" indent="0">
              <a:buNone/>
            </a:pPr>
            <a:r>
              <a:rPr lang="en-US" dirty="0" smtClean="0"/>
              <a:t>In general, how do the lessons learned by the main characters relate to the theme of the story?</a:t>
            </a:r>
            <a:endParaRPr lang="en-US" dirty="0"/>
          </a:p>
          <a:p>
            <a:endParaRPr lang="en-US" dirty="0"/>
          </a:p>
        </p:txBody>
      </p:sp>
    </p:spTree>
    <p:extLst>
      <p:ext uri="{BB962C8B-B14F-4D97-AF65-F5344CB8AC3E}">
        <p14:creationId xmlns:p14="http://schemas.microsoft.com/office/powerpoint/2010/main" val="3491596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Monkeys paw literary analysis</a:t>
            </a:r>
            <a:endParaRPr lang="en-US" dirty="0"/>
          </a:p>
        </p:txBody>
      </p:sp>
      <p:sp>
        <p:nvSpPr>
          <p:cNvPr id="3" name="Content Placeholder 2"/>
          <p:cNvSpPr>
            <a:spLocks noGrp="1"/>
          </p:cNvSpPr>
          <p:nvPr>
            <p:ph idx="1"/>
          </p:nvPr>
        </p:nvSpPr>
        <p:spPr/>
        <p:txBody>
          <a:bodyPr/>
          <a:lstStyle/>
          <a:p>
            <a:r>
              <a:rPr lang="en-US" dirty="0"/>
              <a:t>https://www.youtube.com/watch?v=7eIHTjBJRNI</a:t>
            </a:r>
          </a:p>
        </p:txBody>
      </p:sp>
    </p:spTree>
    <p:extLst>
      <p:ext uri="{BB962C8B-B14F-4D97-AF65-F5344CB8AC3E}">
        <p14:creationId xmlns:p14="http://schemas.microsoft.com/office/powerpoint/2010/main" val="1741572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64165" y="3752275"/>
            <a:ext cx="3664282" cy="2603569"/>
          </a:xfrm>
          <a:prstGeom prst="rect">
            <a:avLst/>
          </a:prstGeom>
        </p:spPr>
      </p:pic>
      <p:sp>
        <p:nvSpPr>
          <p:cNvPr id="2" name="Title 1"/>
          <p:cNvSpPr>
            <a:spLocks noGrp="1"/>
          </p:cNvSpPr>
          <p:nvPr>
            <p:ph type="title"/>
          </p:nvPr>
        </p:nvSpPr>
        <p:spPr/>
        <p:txBody>
          <a:bodyPr/>
          <a:lstStyle/>
          <a:p>
            <a:r>
              <a:rPr lang="en-US" dirty="0" smtClean="0"/>
              <a:t>Essential Question</a:t>
            </a:r>
            <a:endParaRPr lang="en-US" dirty="0"/>
          </a:p>
        </p:txBody>
      </p:sp>
      <p:sp>
        <p:nvSpPr>
          <p:cNvPr id="3" name="Content Placeholder 2"/>
          <p:cNvSpPr>
            <a:spLocks noGrp="1"/>
          </p:cNvSpPr>
          <p:nvPr>
            <p:ph idx="1"/>
          </p:nvPr>
        </p:nvSpPr>
        <p:spPr>
          <a:xfrm>
            <a:off x="685800" y="1972103"/>
            <a:ext cx="10820400" cy="4024125"/>
          </a:xfrm>
        </p:spPr>
        <p:txBody>
          <a:bodyPr>
            <a:normAutofit/>
          </a:bodyPr>
          <a:lstStyle/>
          <a:p>
            <a:r>
              <a:rPr lang="en-US" sz="6000" dirty="0" smtClean="0"/>
              <a:t>Why does the Horror Genre both terrify and fascinate?</a:t>
            </a:r>
            <a:endParaRPr lang="en-US" sz="6000" dirty="0"/>
          </a:p>
        </p:txBody>
      </p:sp>
    </p:spTree>
    <p:extLst>
      <p:ext uri="{BB962C8B-B14F-4D97-AF65-F5344CB8AC3E}">
        <p14:creationId xmlns:p14="http://schemas.microsoft.com/office/powerpoint/2010/main" val="146316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Note Session</a:t>
            </a:r>
            <a:endParaRPr lang="en-US" dirty="0"/>
          </a:p>
        </p:txBody>
      </p:sp>
      <p:sp>
        <p:nvSpPr>
          <p:cNvPr id="3" name="Content Placeholder 2"/>
          <p:cNvSpPr>
            <a:spLocks noGrp="1"/>
          </p:cNvSpPr>
          <p:nvPr>
            <p:ph idx="1"/>
          </p:nvPr>
        </p:nvSpPr>
        <p:spPr/>
        <p:txBody>
          <a:bodyPr>
            <a:normAutofit/>
          </a:bodyPr>
          <a:lstStyle/>
          <a:p>
            <a:r>
              <a:rPr lang="en-US" sz="2800" dirty="0" smtClean="0"/>
              <a:t>Collaborate in small groups to investigate important terms and ideas before we read “The Monkey’s Paw”. </a:t>
            </a:r>
          </a:p>
          <a:p>
            <a:r>
              <a:rPr lang="en-US" sz="2800" dirty="0" smtClean="0"/>
              <a:t>Be sure to:</a:t>
            </a:r>
          </a:p>
          <a:p>
            <a:pPr lvl="1"/>
            <a:r>
              <a:rPr lang="en-US" sz="2800" dirty="0" smtClean="0"/>
              <a:t>Click the links!</a:t>
            </a:r>
          </a:p>
          <a:p>
            <a:pPr lvl="1"/>
            <a:r>
              <a:rPr lang="en-US" sz="2800" dirty="0" smtClean="0"/>
              <a:t>Write down what you think is important including </a:t>
            </a:r>
            <a:r>
              <a:rPr lang="en-US" sz="2800" dirty="0"/>
              <a:t>L</a:t>
            </a:r>
            <a:r>
              <a:rPr lang="en-US" sz="2800" dirty="0" smtClean="0"/>
              <a:t>anguage Arts terms, vocabulary, concepts, and about the author.</a:t>
            </a:r>
          </a:p>
          <a:p>
            <a:pPr lvl="1"/>
            <a:r>
              <a:rPr lang="en-US" sz="2800" dirty="0" smtClean="0"/>
              <a:t>Use the </a:t>
            </a:r>
            <a:r>
              <a:rPr lang="en-US" sz="2800" dirty="0" err="1" smtClean="0"/>
              <a:t>powerpoint</a:t>
            </a:r>
            <a:r>
              <a:rPr lang="en-US" sz="2800" dirty="0" smtClean="0"/>
              <a:t>, textbook, and the web to take thorough notes that can be used on tests and quizzes!</a:t>
            </a:r>
            <a:endParaRPr lang="en-US" sz="2800" dirty="0"/>
          </a:p>
        </p:txBody>
      </p:sp>
    </p:spTree>
    <p:extLst>
      <p:ext uri="{BB962C8B-B14F-4D97-AF65-F5344CB8AC3E}">
        <p14:creationId xmlns:p14="http://schemas.microsoft.com/office/powerpoint/2010/main" val="3708552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3800" dirty="0" smtClean="0">
                <a:solidFill>
                  <a:schemeClr val="accent1"/>
                </a:solidFill>
                <a:latin typeface="Chiller" panose="04020404031007020602" pitchFamily="82" charset="0"/>
              </a:rPr>
              <a:t>Notes</a:t>
            </a:r>
            <a:endParaRPr lang="en-US" sz="13800"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1532587" y="435388"/>
            <a:ext cx="5115772" cy="3524199"/>
          </a:xfrm>
          <a:prstGeom prst="rect">
            <a:avLst/>
          </a:prstGeom>
          <a:effectLst>
            <a:glow rad="228600">
              <a:schemeClr val="accent1">
                <a:satMod val="175000"/>
                <a:alpha val="40000"/>
              </a:schemeClr>
            </a:glow>
          </a:effectLst>
        </p:spPr>
      </p:pic>
      <p:sp>
        <p:nvSpPr>
          <p:cNvPr id="5" name="TextBox 4"/>
          <p:cNvSpPr txBox="1"/>
          <p:nvPr/>
        </p:nvSpPr>
        <p:spPr>
          <a:xfrm>
            <a:off x="7611414" y="2428817"/>
            <a:ext cx="3786388" cy="3108543"/>
          </a:xfrm>
          <a:prstGeom prst="rect">
            <a:avLst/>
          </a:prstGeom>
          <a:noFill/>
        </p:spPr>
        <p:txBody>
          <a:bodyPr wrap="square" rtlCol="0">
            <a:spAutoFit/>
          </a:bodyPr>
          <a:lstStyle/>
          <a:p>
            <a:pPr marL="457200" indent="-457200">
              <a:buFont typeface="Wingdings" panose="05000000000000000000" pitchFamily="2" charset="2"/>
              <a:buChar char="q"/>
            </a:pPr>
            <a:r>
              <a:rPr lang="en-US" sz="2800" dirty="0" smtClean="0">
                <a:latin typeface="Chiller" panose="04020404031007020602" pitchFamily="82" charset="0"/>
              </a:rPr>
              <a:t>Foreshadowing</a:t>
            </a:r>
          </a:p>
          <a:p>
            <a:pPr marL="457200" indent="-457200">
              <a:buFont typeface="Wingdings" panose="05000000000000000000" pitchFamily="2" charset="2"/>
              <a:buChar char="q"/>
            </a:pPr>
            <a:r>
              <a:rPr lang="en-US" sz="2800" dirty="0" smtClean="0">
                <a:latin typeface="Chiller" panose="04020404031007020602" pitchFamily="82" charset="0"/>
              </a:rPr>
              <a:t>Theme</a:t>
            </a:r>
          </a:p>
          <a:p>
            <a:pPr marL="457200" indent="-457200">
              <a:buFont typeface="Wingdings" panose="05000000000000000000" pitchFamily="2" charset="2"/>
              <a:buChar char="q"/>
            </a:pPr>
            <a:r>
              <a:rPr lang="en-US" sz="2800" dirty="0" smtClean="0">
                <a:latin typeface="Chiller" panose="04020404031007020602" pitchFamily="82" charset="0"/>
              </a:rPr>
              <a:t>Universal Theme</a:t>
            </a:r>
          </a:p>
          <a:p>
            <a:pPr marL="457200" indent="-457200">
              <a:buFont typeface="Wingdings" panose="05000000000000000000" pitchFamily="2" charset="2"/>
              <a:buChar char="q"/>
            </a:pPr>
            <a:r>
              <a:rPr lang="en-US" sz="2800" dirty="0" smtClean="0">
                <a:latin typeface="Chiller" panose="04020404031007020602" pitchFamily="82" charset="0"/>
              </a:rPr>
              <a:t>Imagery</a:t>
            </a:r>
          </a:p>
          <a:p>
            <a:pPr marL="457200" indent="-457200">
              <a:buFont typeface="Wingdings" panose="05000000000000000000" pitchFamily="2" charset="2"/>
              <a:buChar char="q"/>
            </a:pPr>
            <a:r>
              <a:rPr lang="en-US" sz="2800" dirty="0" smtClean="0">
                <a:latin typeface="Chiller" panose="04020404031007020602" pitchFamily="82" charset="0"/>
              </a:rPr>
              <a:t>Dialogue</a:t>
            </a:r>
          </a:p>
          <a:p>
            <a:pPr marL="457200" indent="-457200">
              <a:buFont typeface="Wingdings" panose="05000000000000000000" pitchFamily="2" charset="2"/>
              <a:buChar char="q"/>
            </a:pPr>
            <a:r>
              <a:rPr lang="en-US" sz="2800" dirty="0" smtClean="0">
                <a:latin typeface="Chiller" panose="04020404031007020602" pitchFamily="82" charset="0"/>
              </a:rPr>
              <a:t>Inferences</a:t>
            </a:r>
          </a:p>
          <a:p>
            <a:pPr marL="457200" indent="-457200">
              <a:buFont typeface="Wingdings" panose="05000000000000000000" pitchFamily="2" charset="2"/>
              <a:buChar char="q"/>
            </a:pPr>
            <a:r>
              <a:rPr lang="en-US" sz="2800" dirty="0" smtClean="0">
                <a:latin typeface="Chiller" panose="04020404031007020602" pitchFamily="82" charset="0"/>
              </a:rPr>
              <a:t>Allusion</a:t>
            </a:r>
            <a:endParaRPr lang="en-US" sz="2800" dirty="0">
              <a:latin typeface="Chiller" panose="04020404031007020602" pitchFamily="82" charset="0"/>
            </a:endParaRPr>
          </a:p>
        </p:txBody>
      </p:sp>
      <p:sp>
        <p:nvSpPr>
          <p:cNvPr id="6" name="TextBox 5"/>
          <p:cNvSpPr txBox="1"/>
          <p:nvPr/>
        </p:nvSpPr>
        <p:spPr>
          <a:xfrm>
            <a:off x="682581" y="4642168"/>
            <a:ext cx="6815784" cy="1815882"/>
          </a:xfrm>
          <a:prstGeom prst="rect">
            <a:avLst/>
          </a:prstGeom>
          <a:noFill/>
        </p:spPr>
        <p:txBody>
          <a:bodyPr wrap="square" rtlCol="0">
            <a:spAutoFit/>
          </a:bodyPr>
          <a:lstStyle/>
          <a:p>
            <a:pPr marL="457200" indent="-457200">
              <a:buFont typeface="Wingdings" panose="05000000000000000000" pitchFamily="2" charset="2"/>
              <a:buChar char="q"/>
            </a:pPr>
            <a:r>
              <a:rPr lang="en-US" sz="2800" dirty="0" smtClean="0"/>
              <a:t>The student will be able to </a:t>
            </a:r>
            <a:r>
              <a:rPr lang="en-US" sz="2800" dirty="0" smtClean="0">
                <a:solidFill>
                  <a:schemeClr val="accent3"/>
                </a:solidFill>
              </a:rPr>
              <a:t>formulate </a:t>
            </a:r>
            <a:r>
              <a:rPr lang="en-US" sz="2800" dirty="0" smtClean="0"/>
              <a:t>and </a:t>
            </a:r>
            <a:r>
              <a:rPr lang="en-US" sz="2800" dirty="0" smtClean="0">
                <a:solidFill>
                  <a:schemeClr val="accent3"/>
                </a:solidFill>
              </a:rPr>
              <a:t>analyze </a:t>
            </a:r>
            <a:r>
              <a:rPr lang="en-US" sz="2800" dirty="0" smtClean="0"/>
              <a:t>a </a:t>
            </a:r>
            <a:r>
              <a:rPr lang="en-US" sz="2800" dirty="0" smtClean="0">
                <a:solidFill>
                  <a:schemeClr val="accent1"/>
                </a:solidFill>
              </a:rPr>
              <a:t>universal theme </a:t>
            </a:r>
            <a:r>
              <a:rPr lang="en-US" sz="2800" dirty="0" smtClean="0"/>
              <a:t>and </a:t>
            </a:r>
            <a:r>
              <a:rPr lang="en-US" sz="2800" dirty="0" smtClean="0">
                <a:solidFill>
                  <a:schemeClr val="accent3"/>
                </a:solidFill>
              </a:rPr>
              <a:t>explain </a:t>
            </a:r>
            <a:r>
              <a:rPr lang="en-US" sz="2800" dirty="0" smtClean="0">
                <a:solidFill>
                  <a:schemeClr val="accent1"/>
                </a:solidFill>
              </a:rPr>
              <a:t>foreshadowing</a:t>
            </a:r>
            <a:r>
              <a:rPr lang="en-US" sz="2800" dirty="0" smtClean="0"/>
              <a:t> in a short story.</a:t>
            </a:r>
            <a:endParaRPr lang="en-US" sz="2800" dirty="0"/>
          </a:p>
        </p:txBody>
      </p:sp>
    </p:spTree>
    <p:extLst>
      <p:ext uri="{BB962C8B-B14F-4D97-AF65-F5344CB8AC3E}">
        <p14:creationId xmlns:p14="http://schemas.microsoft.com/office/powerpoint/2010/main" val="49782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641" y="62842"/>
            <a:ext cx="8610600" cy="1293028"/>
          </a:xfrm>
        </p:spPr>
        <p:txBody>
          <a:bodyPr/>
          <a:lstStyle/>
          <a:p>
            <a:r>
              <a:rPr lang="en-US" dirty="0" smtClean="0">
                <a:solidFill>
                  <a:schemeClr val="accent3"/>
                </a:solidFill>
                <a:latin typeface="Chiller" panose="04020404031007020602" pitchFamily="82" charset="0"/>
              </a:rPr>
              <a:t>A closer look at our goal</a:t>
            </a:r>
            <a:endParaRPr lang="en-US" dirty="0">
              <a:solidFill>
                <a:schemeClr val="accent3"/>
              </a:solidFill>
              <a:latin typeface="Chiller" panose="04020404031007020602" pitchFamily="82" charset="0"/>
            </a:endParaRPr>
          </a:p>
        </p:txBody>
      </p:sp>
      <p:sp>
        <p:nvSpPr>
          <p:cNvPr id="6" name="Content Placeholder 5"/>
          <p:cNvSpPr txBox="1">
            <a:spLocks noGrp="1"/>
          </p:cNvSpPr>
          <p:nvPr>
            <p:ph idx="1"/>
          </p:nvPr>
        </p:nvSpPr>
        <p:spPr>
          <a:xfrm>
            <a:off x="660042" y="1520920"/>
            <a:ext cx="10820400" cy="4972964"/>
          </a:xfrm>
          <a:prstGeom prst="rect">
            <a:avLst/>
          </a:prstGeom>
          <a:noFill/>
        </p:spPr>
        <p:txBody>
          <a:bodyPr wrap="square" rtlCol="0">
            <a:spAutoFit/>
          </a:bodyPr>
          <a:lstStyle/>
          <a:p>
            <a:pPr>
              <a:lnSpc>
                <a:spcPct val="150000"/>
              </a:lnSpc>
            </a:pPr>
            <a:r>
              <a:rPr lang="en-US" sz="3600" dirty="0" smtClean="0"/>
              <a:t>The student will be able to </a:t>
            </a:r>
            <a:r>
              <a:rPr lang="en-US" sz="3600" dirty="0" smtClean="0">
                <a:solidFill>
                  <a:schemeClr val="accent3"/>
                </a:solidFill>
              </a:rPr>
              <a:t>formulate </a:t>
            </a:r>
            <a:r>
              <a:rPr lang="en-US" sz="3600" dirty="0" smtClean="0">
                <a:solidFill>
                  <a:schemeClr val="accent2"/>
                </a:solidFill>
              </a:rPr>
              <a:t>(Create or put together)</a:t>
            </a:r>
            <a:r>
              <a:rPr lang="en-US" sz="3600" dirty="0" smtClean="0"/>
              <a:t> and </a:t>
            </a:r>
            <a:r>
              <a:rPr lang="en-US" sz="3600" dirty="0" smtClean="0">
                <a:solidFill>
                  <a:schemeClr val="accent3"/>
                </a:solidFill>
              </a:rPr>
              <a:t>analyze </a:t>
            </a:r>
            <a:r>
              <a:rPr lang="en-US" sz="3600" dirty="0" smtClean="0">
                <a:solidFill>
                  <a:schemeClr val="accent2"/>
                </a:solidFill>
              </a:rPr>
              <a:t>(Break it down into parts, then, </a:t>
            </a:r>
            <a:r>
              <a:rPr lang="en-US" sz="3600" dirty="0">
                <a:solidFill>
                  <a:schemeClr val="accent2"/>
                </a:solidFill>
              </a:rPr>
              <a:t>t</a:t>
            </a:r>
            <a:r>
              <a:rPr lang="en-US" sz="3600" dirty="0" smtClean="0">
                <a:solidFill>
                  <a:schemeClr val="accent2"/>
                </a:solidFill>
              </a:rPr>
              <a:t>ell about the parts of) </a:t>
            </a:r>
            <a:r>
              <a:rPr lang="en-US" sz="3600" dirty="0" smtClean="0"/>
              <a:t>a </a:t>
            </a:r>
            <a:r>
              <a:rPr lang="en-US" sz="3600" dirty="0" smtClean="0">
                <a:solidFill>
                  <a:schemeClr val="accent1"/>
                </a:solidFill>
              </a:rPr>
              <a:t>universal theme </a:t>
            </a:r>
            <a:r>
              <a:rPr lang="en-US" sz="3600" dirty="0" smtClean="0"/>
              <a:t>and to </a:t>
            </a:r>
            <a:r>
              <a:rPr lang="en-US" sz="3600" dirty="0" smtClean="0">
                <a:solidFill>
                  <a:schemeClr val="accent3"/>
                </a:solidFill>
              </a:rPr>
              <a:t>explain (teach me or show me, tell me the steps of)</a:t>
            </a:r>
            <a:r>
              <a:rPr lang="en-US" sz="3600" dirty="0" smtClean="0">
                <a:solidFill>
                  <a:schemeClr val="accent1"/>
                </a:solidFill>
              </a:rPr>
              <a:t>foreshadowing</a:t>
            </a:r>
            <a:r>
              <a:rPr lang="en-US" sz="3600" dirty="0" smtClean="0"/>
              <a:t> in a short story.</a:t>
            </a:r>
            <a:endParaRPr lang="en-US" sz="3600" dirty="0"/>
          </a:p>
        </p:txBody>
      </p:sp>
      <p:pic>
        <p:nvPicPr>
          <p:cNvPr id="7" name="Picture 6"/>
          <p:cNvPicPr>
            <a:picLocks noChangeAspect="1"/>
          </p:cNvPicPr>
          <p:nvPr/>
        </p:nvPicPr>
        <p:blipFill>
          <a:blip r:embed="rId2"/>
          <a:stretch>
            <a:fillRect/>
          </a:stretch>
        </p:blipFill>
        <p:spPr>
          <a:xfrm>
            <a:off x="283334" y="227892"/>
            <a:ext cx="1916001" cy="10729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462532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3800" dirty="0" smtClean="0">
                <a:solidFill>
                  <a:schemeClr val="accent1"/>
                </a:solidFill>
                <a:latin typeface="Chiller" panose="04020404031007020602" pitchFamily="82" charset="0"/>
              </a:rPr>
              <a:t>Notes</a:t>
            </a:r>
            <a:endParaRPr lang="en-US" sz="13800"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5375341" y="661344"/>
            <a:ext cx="1825559" cy="1257608"/>
          </a:xfrm>
          <a:prstGeom prst="rect">
            <a:avLst/>
          </a:prstGeom>
          <a:effectLst>
            <a:glow rad="228600">
              <a:schemeClr val="accent1">
                <a:satMod val="175000"/>
                <a:alpha val="40000"/>
              </a:schemeClr>
            </a:glow>
          </a:effectLst>
        </p:spPr>
      </p:pic>
      <p:sp>
        <p:nvSpPr>
          <p:cNvPr id="3" name="TextBox 2"/>
          <p:cNvSpPr txBox="1"/>
          <p:nvPr/>
        </p:nvSpPr>
        <p:spPr>
          <a:xfrm>
            <a:off x="544143" y="2390303"/>
            <a:ext cx="5743977" cy="1569660"/>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smtClean="0">
                <a:solidFill>
                  <a:schemeClr val="accent2"/>
                </a:solidFill>
              </a:rPr>
              <a:t>Foreshadowing refers to clues an author gives that hint at what will happen later in the story. </a:t>
            </a:r>
          </a:p>
          <a:p>
            <a:endParaRPr lang="en-US" dirty="0"/>
          </a:p>
          <a:p>
            <a:endParaRPr lang="en-US" dirty="0"/>
          </a:p>
        </p:txBody>
      </p:sp>
      <p:sp>
        <p:nvSpPr>
          <p:cNvPr id="8" name="TextBox 7"/>
          <p:cNvSpPr txBox="1"/>
          <p:nvPr/>
        </p:nvSpPr>
        <p:spPr>
          <a:xfrm>
            <a:off x="2231277" y="3438659"/>
            <a:ext cx="3577096" cy="3600986"/>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One way authors foreshadow events is through description. They drop hints early in the story to set the tone for things to come.</a:t>
            </a:r>
          </a:p>
          <a:p>
            <a:endParaRPr lang="en-US" dirty="0"/>
          </a:p>
          <a:p>
            <a:endParaRPr lang="en-US" dirty="0"/>
          </a:p>
        </p:txBody>
      </p:sp>
      <p:pic>
        <p:nvPicPr>
          <p:cNvPr id="9" name="Picture 8"/>
          <p:cNvPicPr>
            <a:picLocks noChangeAspect="1"/>
          </p:cNvPicPr>
          <p:nvPr/>
        </p:nvPicPr>
        <p:blipFill>
          <a:blip r:embed="rId3"/>
          <a:stretch>
            <a:fillRect/>
          </a:stretch>
        </p:blipFill>
        <p:spPr>
          <a:xfrm>
            <a:off x="6387921" y="2678000"/>
            <a:ext cx="4912217" cy="3684163"/>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3693483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237" y="189518"/>
            <a:ext cx="8610600" cy="1293028"/>
          </a:xfrm>
        </p:spPr>
        <p:txBody>
          <a:bodyPr>
            <a:noAutofit/>
          </a:bodyPr>
          <a:lstStyle/>
          <a:p>
            <a:r>
              <a:rPr lang="en-US" sz="9600" dirty="0" smtClean="0">
                <a:solidFill>
                  <a:schemeClr val="accent1"/>
                </a:solidFill>
                <a:latin typeface="Chiller" panose="04020404031007020602" pitchFamily="82" charset="0"/>
              </a:rPr>
              <a:t>Notes Activity</a:t>
            </a:r>
            <a:endParaRPr lang="en-US" sz="9600"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2503351" y="56036"/>
            <a:ext cx="1825559" cy="1257608"/>
          </a:xfrm>
          <a:prstGeom prst="rect">
            <a:avLst/>
          </a:prstGeom>
          <a:effectLst>
            <a:glow rad="228600">
              <a:schemeClr val="accent1">
                <a:satMod val="175000"/>
                <a:alpha val="40000"/>
              </a:schemeClr>
            </a:glow>
          </a:effectLst>
        </p:spPr>
      </p:pic>
      <p:sp>
        <p:nvSpPr>
          <p:cNvPr id="3" name="TextBox 2"/>
          <p:cNvSpPr txBox="1"/>
          <p:nvPr/>
        </p:nvSpPr>
        <p:spPr>
          <a:xfrm>
            <a:off x="115910" y="1384988"/>
            <a:ext cx="11900079" cy="954107"/>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smtClean="0">
                <a:solidFill>
                  <a:srgbClr val="FE801A"/>
                </a:solidFill>
              </a:rPr>
              <a:t>Foreshadowing refers to clues an author gives that hint at what will happen later in the story. </a:t>
            </a:r>
          </a:p>
          <a:p>
            <a:endParaRPr lang="en-US" dirty="0">
              <a:solidFill>
                <a:prstClr val="white"/>
              </a:solidFill>
            </a:endParaRPr>
          </a:p>
          <a:p>
            <a:endParaRPr lang="en-US" dirty="0">
              <a:solidFill>
                <a:prstClr val="white"/>
              </a:solidFill>
            </a:endParaRPr>
          </a:p>
        </p:txBody>
      </p:sp>
      <p:sp>
        <p:nvSpPr>
          <p:cNvPr id="7" name="Rectangle 6"/>
          <p:cNvSpPr/>
          <p:nvPr/>
        </p:nvSpPr>
        <p:spPr>
          <a:xfrm>
            <a:off x="115910" y="1926513"/>
            <a:ext cx="11912958" cy="4647426"/>
          </a:xfrm>
          <a:prstGeom prst="rect">
            <a:avLst/>
          </a:prstGeom>
        </p:spPr>
        <p:txBody>
          <a:bodyPr wrap="square">
            <a:spAutoFit/>
          </a:bodyPr>
          <a:lstStyle/>
          <a:p>
            <a:r>
              <a:rPr lang="en-US" sz="4400" b="1" dirty="0">
                <a:latin typeface="Chiller" panose="04020404031007020602" pitchFamily="82" charset="0"/>
              </a:rPr>
              <a:t>Function of Foreshadowing</a:t>
            </a:r>
          </a:p>
          <a:p>
            <a:r>
              <a:rPr lang="en-US" sz="2800" dirty="0"/>
              <a:t>Generally, the function of foreshadowing is to build anticipation in the minds of readers about what might happen next and thus adding dramatic tension to a story. It is deliberately employed to create suspense in mystery novels, usually by giving false clues or “red herrings” to distract readers.</a:t>
            </a:r>
          </a:p>
          <a:p>
            <a:endParaRPr lang="en-US" sz="2800" dirty="0"/>
          </a:p>
          <a:p>
            <a:r>
              <a:rPr lang="en-US" sz="2800" dirty="0"/>
              <a:t>Moreover, foreshadowing can make extraordinary and bizarre events appear credible as the events are predicted beforehand, so that readers are mentally prepared for them.</a:t>
            </a:r>
          </a:p>
        </p:txBody>
      </p:sp>
    </p:spTree>
    <p:extLst>
      <p:ext uri="{BB962C8B-B14F-4D97-AF65-F5344CB8AC3E}">
        <p14:creationId xmlns:p14="http://schemas.microsoft.com/office/powerpoint/2010/main" val="2563772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Hispanic Heritage Month presentation">
  <a:themeElements>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ispanic Heritage Month presentation">
  <a:themeElements>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12404</TotalTime>
  <Words>1844</Words>
  <Application>Microsoft Office PowerPoint</Application>
  <PresentationFormat>Widescreen</PresentationFormat>
  <Paragraphs>197</Paragraphs>
  <Slides>35</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35</vt:i4>
      </vt:variant>
    </vt:vector>
  </HeadingPairs>
  <TitlesOfParts>
    <vt:vector size="47" baseType="lpstr">
      <vt:lpstr>Arial</vt:lpstr>
      <vt:lpstr>Calibri</vt:lpstr>
      <vt:lpstr>Century Gothic</vt:lpstr>
      <vt:lpstr>Chiller</vt:lpstr>
      <vt:lpstr>Gill Sans MT</vt:lpstr>
      <vt:lpstr>Impact</vt:lpstr>
      <vt:lpstr>Times New Roman</vt:lpstr>
      <vt:lpstr>Wingdings</vt:lpstr>
      <vt:lpstr>Vapor Trail</vt:lpstr>
      <vt:lpstr>Hispanic Heritage Month presentation</vt:lpstr>
      <vt:lpstr>1_Hispanic Heritage Month presentation</vt:lpstr>
      <vt:lpstr>Badge</vt:lpstr>
      <vt:lpstr>Commonly misused words #2</vt:lpstr>
      <vt:lpstr>Word Within the Word List VII</vt:lpstr>
      <vt:lpstr>The thrill of Horror </vt:lpstr>
      <vt:lpstr>Essential Question</vt:lpstr>
      <vt:lpstr>Interactive Note Session</vt:lpstr>
      <vt:lpstr>Notes</vt:lpstr>
      <vt:lpstr>A closer look at our goal</vt:lpstr>
      <vt:lpstr>Notes</vt:lpstr>
      <vt:lpstr>Notes Activity</vt:lpstr>
      <vt:lpstr>Notes Activity</vt:lpstr>
      <vt:lpstr>Examples of foreshadowing</vt:lpstr>
      <vt:lpstr>Notes: Theme</vt:lpstr>
      <vt:lpstr>Notes: Theme</vt:lpstr>
      <vt:lpstr>Notes: New Vocabulary</vt:lpstr>
      <vt:lpstr>Notes: New Vocabulary</vt:lpstr>
      <vt:lpstr>Notes: Dialogue</vt:lpstr>
      <vt:lpstr>Notes: INferences</vt:lpstr>
      <vt:lpstr>About the Author</vt:lpstr>
      <vt:lpstr>About the Author: Activity</vt:lpstr>
      <vt:lpstr>audio</vt:lpstr>
      <vt:lpstr>audio</vt:lpstr>
      <vt:lpstr>The Monkey’s Paw 2-1-4</vt:lpstr>
      <vt:lpstr>Two facts</vt:lpstr>
      <vt:lpstr>One clue</vt:lpstr>
      <vt:lpstr>PowerPoint Presentation</vt:lpstr>
      <vt:lpstr>Can you guess my 2-1-4?</vt:lpstr>
      <vt:lpstr>The journey Begins&gt;&gt;&gt; on page 105</vt:lpstr>
      <vt:lpstr>“The Monkeys Paw” Musical Chairs</vt:lpstr>
      <vt:lpstr>Details and Setting</vt:lpstr>
      <vt:lpstr>Theme and foreshadowing</vt:lpstr>
      <vt:lpstr>The MAn</vt:lpstr>
      <vt:lpstr>Interfere with fate</vt:lpstr>
      <vt:lpstr>Coincidence or supernatural?</vt:lpstr>
      <vt:lpstr>Lesson Learned</vt:lpstr>
      <vt:lpstr>Monkeys paw literary analysis</vt:lpstr>
    </vt:vector>
  </TitlesOfParts>
  <Company>Santa Rosa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thHorror</dc:title>
  <dc:creator>Runyon, Jeannie</dc:creator>
  <cp:lastModifiedBy>Knowlton, Michael C.</cp:lastModifiedBy>
  <cp:revision>226</cp:revision>
  <cp:lastPrinted>2016-12-07T22:30:49Z</cp:lastPrinted>
  <dcterms:created xsi:type="dcterms:W3CDTF">2014-11-12T16:32:18Z</dcterms:created>
  <dcterms:modified xsi:type="dcterms:W3CDTF">2017-10-23T14:27:50Z</dcterms:modified>
</cp:coreProperties>
</file>