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3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2" r:id="rId4"/>
    <p:sldId id="303" r:id="rId5"/>
    <p:sldId id="304" r:id="rId6"/>
    <p:sldId id="307" r:id="rId7"/>
    <p:sldId id="432" r:id="rId8"/>
    <p:sldId id="315" r:id="rId9"/>
    <p:sldId id="308" r:id="rId10"/>
    <p:sldId id="309" r:id="rId11"/>
    <p:sldId id="310" r:id="rId12"/>
    <p:sldId id="311" r:id="rId13"/>
    <p:sldId id="312" r:id="rId14"/>
    <p:sldId id="314" r:id="rId15"/>
    <p:sldId id="433" r:id="rId16"/>
    <p:sldId id="434" r:id="rId17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03C-2344-47EE-898F-EBCBEB102F30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9CD91-F459-4669-8CA9-12D1CB860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2E19487-BD23-476E-A11E-1319D5483B6C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379DAAF-562D-42D3-BA35-070B11448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222" y="0"/>
            <a:ext cx="12183556" cy="685800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10363200" cy="2057400"/>
          </a:xfrm>
        </p:spPr>
        <p:txBody>
          <a:bodyPr/>
          <a:lstStyle>
            <a:lvl1pPr algn="ctr"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1000"/>
            <a:ext cx="8534400" cy="9144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3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0190-9F2F-42AF-982A-F97D2EEB0AE2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9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034A7-4CF0-465D-B24E-F980674E4D2F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8FD1D-7BA7-4C3E-A3D1-BAC5A75FCD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1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8985C-F9F2-4860-AA1F-8EE0E8417CD0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9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1AD83-92F5-4E0F-9C6B-63E014E6D4ED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4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A26A-A9FC-493A-967B-CA3680D15388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27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AFE2D-578E-4D39-815D-5EF2757D200D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85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63FF4-6248-4137-8E0D-01BED42FA79B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78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336C3-E74D-4A01-962E-D9E46A604890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6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2FC03-A594-4C35-8E51-FE8F992B4939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10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"/>
            <a:ext cx="2743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E50B1-9D11-4E42-8681-A7C636B1D43A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5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32618-4AE5-41CF-A1C7-81268002EEB9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9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674E5-4237-4D02-9DE3-8F16FF706DE1}" type="datetimeFigureOut">
              <a:rPr lang="en-US">
                <a:solidFill>
                  <a:srgbClr val="000000"/>
                </a:solidFill>
              </a:rPr>
              <a:pPr/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ispanic_hm_pg2_V2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4222" y="0"/>
            <a:ext cx="12183556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904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17D68E0-3139-4D31-9678-BF5E9A63B5EB}" type="datetimeFigureOut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10/19/2017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9D7BE8E-9176-4089-B894-E928AD5D6881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rknowlton.weebly.com/student-assignment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5334000" cy="3905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thrill of Horror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54532"/>
            <a:ext cx="10820400" cy="4754086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Question 3: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An analogy is an extended comparison of two things that are alike in some way. Examine lines 39-42. 1. What two things is the author comparing?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2. Explain what this comparison reveals about the author’s tone, or attitude, toward storytelling.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3. With a partner, create an analogy to describe two things that are alike in some way.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***Write your response in bulleted format. Be sure to answer all 3 parts of the question. Label each part of your response. EX. #3: food is to eat as water is to drink.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3" y="363959"/>
            <a:ext cx="3068780" cy="1818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618" y="811360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Stations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54532"/>
            <a:ext cx="10820400" cy="402412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Question 4: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What does Grandpa Jim mean when he tells his granddaughter that “</a:t>
            </a:r>
            <a:r>
              <a:rPr lang="en-US" sz="3200" dirty="0"/>
              <a:t>o</a:t>
            </a:r>
            <a:r>
              <a:rPr lang="en-US" sz="3200" dirty="0" smtClean="0"/>
              <a:t>nly fools rush in where angels fear to tread”? Explain what lesson scary stories can help teach. 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***Discuss with a partner. Then, write a 3-5 sentence response.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3" y="363959"/>
            <a:ext cx="3068780" cy="1818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618" y="811360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Stations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54532"/>
            <a:ext cx="10820400" cy="402412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Question 5: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How would you describe Torrance’s viewpoint on scary tales? Explain how her values, beliefs, and background contribute to the way she thinks about this topic.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***Answer in as few words as possible that still communicates an accurate response!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3" y="363959"/>
            <a:ext cx="3068780" cy="1818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618" y="811360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Stations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54532"/>
            <a:ext cx="10820400" cy="402412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Question 6: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Are the author’s counterarguments effective in proving her own view?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Why or why not?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***Write a 3-5 sentence response that includes </a:t>
            </a:r>
            <a:r>
              <a:rPr lang="en-US" sz="3200" b="1" smtClean="0"/>
              <a:t>text evidence.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3" y="363959"/>
            <a:ext cx="3068780" cy="1818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618" y="811360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Stations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080" y="-111391"/>
            <a:ext cx="8610600" cy="1293028"/>
          </a:xfrm>
        </p:spPr>
        <p:txBody>
          <a:bodyPr/>
          <a:lstStyle/>
          <a:p>
            <a:r>
              <a:rPr lang="en-US" b="1" dirty="0" smtClean="0"/>
              <a:t>Catch </a:t>
            </a:r>
            <a:r>
              <a:rPr lang="en-US" b="1" dirty="0" err="1" smtClean="0"/>
              <a:t>em</a:t>
            </a:r>
            <a:r>
              <a:rPr lang="en-US" b="1" dirty="0" smtClean="0"/>
              <a:t>’ 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0" y="782703"/>
            <a:ext cx="10820400" cy="1462087"/>
          </a:xfrm>
        </p:spPr>
        <p:txBody>
          <a:bodyPr>
            <a:normAutofit/>
          </a:bodyPr>
          <a:lstStyle/>
          <a:p>
            <a:r>
              <a:rPr lang="en-US" dirty="0" smtClean="0"/>
              <a:t>If your team is able to complete the mission during the time allowed at each station, take a trophy monster! </a:t>
            </a:r>
            <a:r>
              <a:rPr lang="en-US" dirty="0" smtClean="0">
                <a:solidFill>
                  <a:srgbClr val="FF0000"/>
                </a:solidFill>
              </a:rPr>
              <a:t>Do not steal a monster if your group did not complete the task. </a:t>
            </a:r>
            <a:r>
              <a:rPr lang="en-US" dirty="0" smtClean="0">
                <a:solidFill>
                  <a:schemeClr val="accent3"/>
                </a:solidFill>
              </a:rPr>
              <a:t>There are prizes for the team who can catch the most monsters on your safari!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28" y="2035034"/>
            <a:ext cx="2065718" cy="267042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492" y="4187574"/>
            <a:ext cx="2065718" cy="2670426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016" y="2244790"/>
            <a:ext cx="2053645" cy="2654819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670" y="3863812"/>
            <a:ext cx="2039157" cy="263609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51" y="2337851"/>
            <a:ext cx="2052143" cy="265287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846" y="4187574"/>
            <a:ext cx="1947871" cy="251808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528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053" y="309879"/>
            <a:ext cx="8610600" cy="1293028"/>
          </a:xfrm>
        </p:spPr>
        <p:txBody>
          <a:bodyPr/>
          <a:lstStyle/>
          <a:p>
            <a:r>
              <a:rPr lang="en-US" dirty="0" smtClean="0"/>
              <a:t>Monster safari- Leaderboard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810431"/>
              </p:ext>
            </p:extLst>
          </p:nvPr>
        </p:nvGraphicFramePr>
        <p:xfrm>
          <a:off x="901520" y="2021068"/>
          <a:ext cx="10831133" cy="454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307"/>
                <a:gridCol w="1833070"/>
                <a:gridCol w="1805189"/>
                <a:gridCol w="1805189"/>
                <a:gridCol w="1805189"/>
                <a:gridCol w="1805189"/>
              </a:tblGrid>
              <a:tr h="82754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Chiller" panose="04020404031007020602" pitchFamily="82" charset="0"/>
                        </a:rPr>
                        <a:t>Class:</a:t>
                      </a:r>
                      <a:endParaRPr lang="en-US" sz="40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Chiller" panose="04020404031007020602" pitchFamily="82" charset="0"/>
                        </a:rPr>
                        <a:t>Period 2</a:t>
                      </a:r>
                      <a:endParaRPr lang="en-US" sz="40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Chiller" panose="04020404031007020602" pitchFamily="82" charset="0"/>
                        </a:rPr>
                        <a:t>Period 3</a:t>
                      </a:r>
                      <a:endParaRPr lang="en-US" sz="40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Chiller" panose="04020404031007020602" pitchFamily="82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Chiller" panose="04020404031007020602" pitchFamily="82" charset="0"/>
                        </a:rPr>
                        <a:t> 4</a:t>
                      </a:r>
                      <a:endParaRPr lang="en-US" sz="40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Chiller" panose="04020404031007020602" pitchFamily="82" charset="0"/>
                        </a:rPr>
                        <a:t>Period 5</a:t>
                      </a:r>
                      <a:endParaRPr lang="en-US" sz="40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Chiller" panose="04020404031007020602" pitchFamily="82" charset="0"/>
                        </a:rPr>
                        <a:t>Period 6</a:t>
                      </a:r>
                      <a:endParaRPr lang="en-US" sz="40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</a:tr>
              <a:tr h="106553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hiller" panose="04020404031007020602" pitchFamily="82" charset="0"/>
                        </a:rPr>
                        <a:t>1</a:t>
                      </a:r>
                      <a:r>
                        <a:rPr lang="en-US" sz="2800" baseline="30000" dirty="0" smtClean="0">
                          <a:latin typeface="Chiller" panose="04020404031007020602" pitchFamily="82" charset="0"/>
                        </a:rPr>
                        <a:t>st</a:t>
                      </a:r>
                      <a:r>
                        <a:rPr lang="en-US" sz="2800" dirty="0" smtClean="0">
                          <a:latin typeface="Chiller" panose="04020404031007020602" pitchFamily="82" charset="0"/>
                        </a:rPr>
                        <a:t> Place Team</a:t>
                      </a:r>
                      <a:endParaRPr lang="en-US" sz="28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4367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hiller" panose="04020404031007020602" pitchFamily="82" charset="0"/>
                        </a:rPr>
                        <a:t>2</a:t>
                      </a:r>
                      <a:r>
                        <a:rPr lang="en-US" sz="2800" baseline="30000" dirty="0" smtClean="0">
                          <a:latin typeface="Chiller" panose="04020404031007020602" pitchFamily="82" charset="0"/>
                        </a:rPr>
                        <a:t>nd</a:t>
                      </a:r>
                      <a:r>
                        <a:rPr lang="en-US" sz="2800" dirty="0" smtClean="0">
                          <a:latin typeface="Chiller" panose="04020404031007020602" pitchFamily="82" charset="0"/>
                        </a:rPr>
                        <a:t> Place Team</a:t>
                      </a:r>
                      <a:endParaRPr lang="en-US" sz="28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03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hiller" panose="04020404031007020602" pitchFamily="82" charset="0"/>
                        </a:rPr>
                        <a:t>3</a:t>
                      </a:r>
                      <a:r>
                        <a:rPr lang="en-US" sz="2800" baseline="30000" dirty="0" smtClean="0">
                          <a:latin typeface="Chiller" panose="04020404031007020602" pitchFamily="82" charset="0"/>
                        </a:rPr>
                        <a:t>rd</a:t>
                      </a:r>
                      <a:r>
                        <a:rPr lang="en-US" sz="2800" dirty="0" smtClean="0">
                          <a:latin typeface="Chiller" panose="04020404031007020602" pitchFamily="82" charset="0"/>
                        </a:rPr>
                        <a:t> Place Team</a:t>
                      </a:r>
                      <a:endParaRPr lang="en-US" sz="2800" dirty="0">
                        <a:latin typeface="Chiller" panose="04020404031007020602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9204">
            <a:off x="282534" y="190234"/>
            <a:ext cx="1293678" cy="153231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2344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165" y="3752275"/>
            <a:ext cx="3664282" cy="2603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2103"/>
            <a:ext cx="10820400" cy="40241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Why does the Horror Genre both terrify and fascinate?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63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3192"/>
            <a:ext cx="8610600" cy="1293028"/>
          </a:xfrm>
        </p:spPr>
        <p:txBody>
          <a:bodyPr/>
          <a:lstStyle/>
          <a:p>
            <a:r>
              <a:rPr lang="en-US" dirty="0" smtClean="0"/>
              <a:t>“What is the horror genre?”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42" y="1195753"/>
            <a:ext cx="10820400" cy="4024125"/>
          </a:xfrm>
        </p:spPr>
        <p:txBody>
          <a:bodyPr>
            <a:noAutofit/>
          </a:bodyPr>
          <a:lstStyle/>
          <a:p>
            <a:r>
              <a:rPr lang="en-US" sz="3200" dirty="0" smtClean="0"/>
              <a:t>One of the pleasures of reading literature is thinking about it afterward.</a:t>
            </a:r>
          </a:p>
          <a:p>
            <a:pPr lvl="1"/>
            <a:r>
              <a:rPr lang="en-US" sz="4000" b="1" dirty="0" smtClean="0"/>
              <a:t>Literary Criticism </a:t>
            </a:r>
            <a:r>
              <a:rPr lang="en-US" sz="3200" dirty="0" smtClean="0"/>
              <a:t>is writing that examines, analyzes, and interprets a piece of literature or a general aspect of literature. 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marL="457200" lvl="1" indent="0">
              <a:buNone/>
            </a:pPr>
            <a:r>
              <a:rPr lang="en-US" sz="3200" dirty="0" smtClean="0"/>
              <a:t>In literary criticism, the </a:t>
            </a:r>
            <a:r>
              <a:rPr lang="en-US" sz="4000" b="1" dirty="0" smtClean="0"/>
              <a:t>authors purpose- </a:t>
            </a:r>
            <a:r>
              <a:rPr lang="en-US" sz="3200" dirty="0" smtClean="0"/>
              <a:t>or the reason he or she is writing-is often to inform or to persuade other readers to view a text in a certain way.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99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240" y="117859"/>
            <a:ext cx="8610600" cy="1293028"/>
          </a:xfrm>
        </p:spPr>
        <p:txBody>
          <a:bodyPr/>
          <a:lstStyle/>
          <a:p>
            <a:r>
              <a:rPr lang="en-US" dirty="0" smtClean="0"/>
              <a:t>“What is the horror genre?”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773723"/>
            <a:ext cx="10971628" cy="5795889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authors purpose </a:t>
            </a:r>
            <a:r>
              <a:rPr lang="en-US" sz="2800" b="1" dirty="0" smtClean="0"/>
              <a:t>when writing a literary criticism could be to:</a:t>
            </a:r>
          </a:p>
          <a:p>
            <a:pPr marL="971550" lvl="1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Define a genre- </a:t>
            </a:r>
            <a:r>
              <a:rPr lang="en-US" sz="2800" b="1" dirty="0" smtClean="0"/>
              <a:t>explains the characteristics of a type of writing using specific examples as evidence.</a:t>
            </a:r>
          </a:p>
          <a:p>
            <a:pPr marL="914400" lvl="1" indent="-45720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Categorize works of literature- </a:t>
            </a:r>
            <a:r>
              <a:rPr lang="en-US" sz="2800" b="1" dirty="0" smtClean="0"/>
              <a:t>defines and classifies works of literature based on certain criteria, or standards.</a:t>
            </a:r>
          </a:p>
          <a:p>
            <a:pPr marL="914400" lvl="1" indent="-4572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To examine the structure of a work of literature- </a:t>
            </a:r>
            <a:r>
              <a:rPr lang="en-US" sz="3200" b="1" dirty="0" smtClean="0"/>
              <a:t>analyzes the organization of a piece of literature.</a:t>
            </a:r>
          </a:p>
          <a:p>
            <a:pPr marL="914400" lvl="1" indent="-4572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Analyze an author’s technique- </a:t>
            </a:r>
            <a:r>
              <a:rPr lang="en-US" sz="3200" b="1" dirty="0" smtClean="0"/>
              <a:t>explains and evaluates the effectiveness of literary techniques, such as using an unreliable narrator, recurring imagery, or flashbacks.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885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2789714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Is it a good idea for middle school students to hear scary stories? </a:t>
            </a:r>
            <a:endParaRPr lang="en-US" sz="4000" dirty="0"/>
          </a:p>
          <a:p>
            <a:endParaRPr lang="en-US" dirty="0" smtClean="0"/>
          </a:p>
          <a:p>
            <a:r>
              <a:rPr lang="en-US" sz="3600" dirty="0" smtClean="0"/>
              <a:t>Why?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3200" dirty="0"/>
          </a:p>
          <a:p>
            <a:r>
              <a:rPr lang="en-US" sz="3200" dirty="0" smtClean="0"/>
              <a:t>Why NOT?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7" y="363959"/>
            <a:ext cx="5978236" cy="214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73" y="503112"/>
            <a:ext cx="3468588" cy="12429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1686" y="462886"/>
            <a:ext cx="5125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“Scary Tales” Essay by Jackie </a:t>
            </a:r>
            <a:r>
              <a:rPr lang="en-US" sz="4000" b="1" dirty="0" err="1" smtClean="0">
                <a:solidFill>
                  <a:prstClr val="white"/>
                </a:solidFill>
              </a:rPr>
              <a:t>Torrence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089661" cy="40241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mrknowlton.weebly.com/student-assignments.html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sz="4000" dirty="0" smtClean="0"/>
              <a:t>Learning Goal: Students will be able to analyze an essay to determine the author’s viewpoint, counterarguments, and elements of language that contribute to the author’s style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8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7" y="3052568"/>
            <a:ext cx="5978236" cy="2142329"/>
          </a:xfrm>
          <a:prstGeom prst="rect">
            <a:avLst/>
          </a:prstGeom>
        </p:spPr>
      </p:pic>
      <p:pic>
        <p:nvPicPr>
          <p:cNvPr id="1026" name="Picture 2" descr="Image result for safar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8" y="2641953"/>
            <a:ext cx="5340279" cy="40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286" y="1374817"/>
            <a:ext cx="928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“Scary Tales” Stations Safari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08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54532"/>
            <a:ext cx="10820400" cy="402412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Question 1: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What does the author’s grandma mean in lines 8-9 when she says, “Hold it, let me leave the room, lightning’s going to strike”?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***Write a response in 3 or more sentences using text evidence to support your idea.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3" y="363959"/>
            <a:ext cx="3068780" cy="1818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618" y="811360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Stations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034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54532"/>
            <a:ext cx="10820400" cy="4024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 2: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Tell what happens when Mr. Hall comes to visit.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***Discuss your response with a partner. Then, draw a picture illustrating what happens.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3" y="363959"/>
            <a:ext cx="3068780" cy="1818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2618" y="811360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Stations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Hispanic Heritage Month presentation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12379</TotalTime>
  <Words>657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Chiller</vt:lpstr>
      <vt:lpstr>Gill Sans MT</vt:lpstr>
      <vt:lpstr>Times New Roman</vt:lpstr>
      <vt:lpstr>Vapor Trail</vt:lpstr>
      <vt:lpstr>Hispanic Heritage Month presentation</vt:lpstr>
      <vt:lpstr>The thrill of Horror </vt:lpstr>
      <vt:lpstr>Essential Question</vt:lpstr>
      <vt:lpstr>“What is the horror genre?”</vt:lpstr>
      <vt:lpstr>“What is the horror genre?”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Catch em’ all</vt:lpstr>
      <vt:lpstr>Monster safari- Leaderboard</vt:lpstr>
    </vt:vector>
  </TitlesOfParts>
  <Company>Santa Rosa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thHorror</dc:title>
  <dc:creator>Runyon, Jeannie</dc:creator>
  <cp:lastModifiedBy>Knowlton, Michael C.</cp:lastModifiedBy>
  <cp:revision>224</cp:revision>
  <cp:lastPrinted>2016-12-07T22:30:49Z</cp:lastPrinted>
  <dcterms:created xsi:type="dcterms:W3CDTF">2014-11-12T16:32:18Z</dcterms:created>
  <dcterms:modified xsi:type="dcterms:W3CDTF">2017-10-19T14:35:57Z</dcterms:modified>
</cp:coreProperties>
</file>