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4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rQmzM-Q-nI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3291" y="802298"/>
            <a:ext cx="10701561" cy="2541431"/>
          </a:xfrm>
        </p:spPr>
        <p:txBody>
          <a:bodyPr>
            <a:normAutofit/>
          </a:bodyPr>
          <a:lstStyle/>
          <a:p>
            <a:r>
              <a:rPr lang="en-US" dirty="0" smtClean="0"/>
              <a:t>Holocaust</a:t>
            </a:r>
            <a:r>
              <a:rPr lang="en-US" dirty="0"/>
              <a:t> </a:t>
            </a:r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2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will be asked to analyze two pieces of literature: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1) </a:t>
            </a:r>
            <a:r>
              <a:rPr lang="en-US" sz="3200" i="1" dirty="0" smtClean="0"/>
              <a:t>The History Teacher </a:t>
            </a:r>
            <a:r>
              <a:rPr lang="en-US" sz="3200" dirty="0" smtClean="0"/>
              <a:t>by Billy Collins</a:t>
            </a:r>
          </a:p>
          <a:p>
            <a:r>
              <a:rPr lang="en-US" sz="3200" dirty="0" smtClean="0"/>
              <a:t>2) </a:t>
            </a:r>
            <a:r>
              <a:rPr lang="en-US" sz="3200" i="1" dirty="0" smtClean="0"/>
              <a:t>The Butterfly </a:t>
            </a:r>
            <a:r>
              <a:rPr lang="en-US" sz="3200" dirty="0" smtClean="0"/>
              <a:t>by Pavel </a:t>
            </a:r>
            <a:r>
              <a:rPr lang="en-US" sz="3200" dirty="0" err="1" smtClean="0"/>
              <a:t>Friedmaan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3872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571" y="109060"/>
            <a:ext cx="9603275" cy="1049235"/>
          </a:xfrm>
        </p:spPr>
        <p:txBody>
          <a:bodyPr/>
          <a:lstStyle/>
          <a:p>
            <a:r>
              <a:rPr lang="en-US" i="1" dirty="0" smtClean="0"/>
              <a:t>The History Teacher </a:t>
            </a:r>
            <a:r>
              <a:rPr lang="en-US" dirty="0" smtClean="0"/>
              <a:t>by Billy Collins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The History Teacher by Billy Collins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56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692" y="173455"/>
            <a:ext cx="9603275" cy="1049235"/>
          </a:xfrm>
        </p:spPr>
        <p:txBody>
          <a:bodyPr/>
          <a:lstStyle/>
          <a:p>
            <a:r>
              <a:rPr lang="en-US" i="1" dirty="0" smtClean="0"/>
              <a:t>The Butterfly </a:t>
            </a:r>
            <a:r>
              <a:rPr lang="en-US" dirty="0" smtClean="0"/>
              <a:t>by Pavel </a:t>
            </a:r>
            <a:r>
              <a:rPr lang="en-US" dirty="0" err="1" smtClean="0"/>
              <a:t>Friedmaan</a:t>
            </a:r>
            <a:endParaRPr lang="en-US" dirty="0"/>
          </a:p>
        </p:txBody>
      </p:sp>
      <p:pic>
        <p:nvPicPr>
          <p:cNvPr id="1026" name="Picture 2" descr="Image result for the butterfly pavel friedma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563" y="1378039"/>
            <a:ext cx="5808372" cy="53447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6583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24271E-3811-41F5-915D-01B139D37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716028"/>
            <a:ext cx="9603275" cy="1049235"/>
          </a:xfrm>
        </p:spPr>
        <p:txBody>
          <a:bodyPr/>
          <a:lstStyle/>
          <a:p>
            <a:r>
              <a:rPr lang="en-US" dirty="0"/>
              <a:t>Vocabulary Set 1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618B72-8D60-448E-BCAB-EB34D513D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86348"/>
            <a:ext cx="9603275" cy="407999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800" dirty="0"/>
              <a:t>Collaborator – a person who willingly participates in a project or activity. </a:t>
            </a:r>
          </a:p>
          <a:p>
            <a:r>
              <a:rPr lang="en-US" sz="2800" dirty="0"/>
              <a:t>Perpetrator - a person who carries out a harmful, illegal, or immoral act.</a:t>
            </a:r>
          </a:p>
          <a:p>
            <a:r>
              <a:rPr lang="en-US" sz="2800" dirty="0"/>
              <a:t>Survivor - a person remaining alive after an event in which others have died.</a:t>
            </a:r>
          </a:p>
          <a:p>
            <a:r>
              <a:rPr lang="en-US" sz="2800" dirty="0"/>
              <a:t>Bystander – a person who is present at an event or incident but does not take part to stop it, and who may benefit from it. 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925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697452-B349-4B23-8376-CAA5C9FDB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 set I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C7A750-F626-42F4-B364-9B9905680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415846"/>
            <a:ext cx="9603275" cy="405050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500" dirty="0"/>
              <a:t>Liberator - a person who frees another person or place from imprisonment or oppression.</a:t>
            </a:r>
          </a:p>
          <a:p>
            <a:r>
              <a:rPr lang="en-US" sz="2500" dirty="0"/>
              <a:t>Holocaust – the systematic, bureaucratic, state-sponsored persecution and murder of six million Jews by the Nazi regime and its collaborators.</a:t>
            </a:r>
          </a:p>
          <a:p>
            <a:r>
              <a:rPr lang="en-US" sz="2500" dirty="0"/>
              <a:t>Antisemitism – hostility or prejudice against Jewish people</a:t>
            </a:r>
          </a:p>
          <a:p>
            <a:r>
              <a:rPr lang="en-US" sz="2500" dirty="0"/>
              <a:t>Dehumanization - the psychological process of demonizing "the enemy", making them seem less than human and hence not worthy of humane treatment.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348815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E4A3AA-3B4F-482F-89B5-537430D98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574783"/>
          </a:xfrm>
        </p:spPr>
        <p:txBody>
          <a:bodyPr/>
          <a:lstStyle/>
          <a:p>
            <a:r>
              <a:rPr lang="en-US" dirty="0"/>
              <a:t>Vocabulary Set I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A30318-59BB-42E9-AF50-BCF5A022C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79302"/>
            <a:ext cx="9603275" cy="342568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500" dirty="0"/>
              <a:t>Discrimination - the unjust or prejudicial treatment of different categories of people or things, especially on the grounds of race, religion, age, or gender.</a:t>
            </a:r>
          </a:p>
          <a:p>
            <a:r>
              <a:rPr lang="en-US" sz="2500" dirty="0"/>
              <a:t>Propaganda – information, especially of a biased or misleading nature, used to promote or publicize a particular political cause or point of view.</a:t>
            </a:r>
          </a:p>
          <a:p>
            <a:r>
              <a:rPr lang="en-US" sz="2500" dirty="0"/>
              <a:t>Hate group - a social </a:t>
            </a:r>
            <a:r>
              <a:rPr lang="en-US" sz="2500" b="1" dirty="0"/>
              <a:t>group</a:t>
            </a:r>
            <a:r>
              <a:rPr lang="en-US" sz="2500" dirty="0"/>
              <a:t> that advocates and practices hatred, hostility, or violence towards members of a designated sector of society. </a:t>
            </a:r>
          </a:p>
        </p:txBody>
      </p:sp>
    </p:spTree>
    <p:extLst>
      <p:ext uri="{BB962C8B-B14F-4D97-AF65-F5344CB8AC3E}">
        <p14:creationId xmlns:p14="http://schemas.microsoft.com/office/powerpoint/2010/main" val="2374834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 set 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Scapegoat - a person who is blamed for the wrongdoings, mistakes, or faults of others, especially for reasons of expediency.</a:t>
            </a:r>
          </a:p>
          <a:p>
            <a:r>
              <a:rPr lang="en-US" sz="2800" dirty="0"/>
              <a:t>Ideology - </a:t>
            </a:r>
            <a:r>
              <a:rPr lang="en-US" sz="2800" b="1" dirty="0"/>
              <a:t> </a:t>
            </a:r>
            <a:r>
              <a:rPr lang="en-US" sz="2800" dirty="0"/>
              <a:t>a theory or set of beliefs on which a political system, party, or organization is based. </a:t>
            </a:r>
          </a:p>
          <a:p>
            <a:r>
              <a:rPr lang="en-US" sz="2800" dirty="0"/>
              <a:t>Stereotype - a widely held and oversimplified image or idea of a particular type of person or thing. Often exaggerated or blatantly false.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970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Anne Frank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Carillon – set of bells, commonly found in church towers</a:t>
            </a:r>
          </a:p>
          <a:p>
            <a:r>
              <a:rPr lang="en-US" dirty="0"/>
              <a:t>Guilders – Danish unit of money</a:t>
            </a:r>
          </a:p>
          <a:p>
            <a:r>
              <a:rPr lang="en-US" dirty="0"/>
              <a:t>Capitulation - the action of surrender</a:t>
            </a:r>
          </a:p>
          <a:p>
            <a:r>
              <a:rPr lang="en-US" dirty="0"/>
              <a:t>Conspicuous – attracting notice or attention; standing out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430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Ration books – books of stamps or coupons issued by the government in wartime. They could be used to buy scarce items, such as food, clothing, and gasoline.</a:t>
            </a:r>
          </a:p>
          <a:p>
            <a:r>
              <a:rPr lang="en-US" dirty="0"/>
              <a:t>Black market – a system for selling goods illegally.</a:t>
            </a:r>
          </a:p>
          <a:p>
            <a:r>
              <a:rPr lang="en-US" dirty="0"/>
              <a:t>Mercurial – subject to unpredictable changes of mood or mind</a:t>
            </a:r>
          </a:p>
          <a:p>
            <a:r>
              <a:rPr lang="en-US" dirty="0"/>
              <a:t>Abruptly – suddenly or unexpectedly</a:t>
            </a:r>
          </a:p>
          <a:p>
            <a:r>
              <a:rPr lang="en-US" dirty="0" err="1"/>
              <a:t>w.c.</a:t>
            </a:r>
            <a:r>
              <a:rPr lang="en-US" dirty="0"/>
              <a:t> - another term for the toilet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275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Gestapo – Nazi secret police force, known for its terrorism and brutality</a:t>
            </a:r>
          </a:p>
          <a:p>
            <a:r>
              <a:rPr lang="en-US" dirty="0"/>
              <a:t>Symbol – a person, place, or object whose meaning extends beyond itself.</a:t>
            </a:r>
          </a:p>
          <a:p>
            <a:r>
              <a:rPr lang="en-US" dirty="0"/>
              <a:t>Contrast – to highlight the differences between two or more subjects</a:t>
            </a:r>
          </a:p>
          <a:p>
            <a:r>
              <a:rPr lang="en-US" dirty="0"/>
              <a:t>Situational irony – a contrast between what a character or reader expects to happen and what actually happens. (you expect a good night kiss and get slapped instead)</a:t>
            </a:r>
          </a:p>
          <a:p>
            <a:r>
              <a:rPr lang="en-US" dirty="0"/>
              <a:t>Dramatic irony – the reader or viewer knows something that the character does not know. (think horror movie, when you yell at a character not to go down into the basement because as a viewer, you know there is a creepy clown down there...)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849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Verbal irony – someone says the opposite of what they mean (sarcasm is a form of this)</a:t>
            </a:r>
          </a:p>
          <a:p>
            <a:r>
              <a:rPr lang="en-US" dirty="0"/>
              <a:t>Drama – any play, whether comedic or tragic</a:t>
            </a:r>
          </a:p>
          <a:p>
            <a:r>
              <a:rPr lang="en-US" dirty="0"/>
              <a:t>Cast – all the characters in a play</a:t>
            </a:r>
          </a:p>
          <a:p>
            <a:r>
              <a:rPr lang="en-US" dirty="0"/>
              <a:t>Playwright – the author of a play</a:t>
            </a:r>
          </a:p>
          <a:p>
            <a:r>
              <a:rPr lang="en-US" dirty="0"/>
              <a:t>Also remember </a:t>
            </a:r>
            <a:r>
              <a:rPr lang="en-US" dirty="0" smtClean="0"/>
              <a:t>literary terms and figurative language: (Simile</a:t>
            </a:r>
            <a:r>
              <a:rPr lang="en-US" dirty="0"/>
              <a:t>, metaphor, connotation, denotation, pun, hyperbole, imagery, </a:t>
            </a:r>
            <a:r>
              <a:rPr lang="en-US" dirty="0" smtClean="0"/>
              <a:t>dialogue, etc.)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93747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TF10001119</Template>
  <TotalTime>726</TotalTime>
  <Words>410</Words>
  <Application>Microsoft Office PowerPoint</Application>
  <PresentationFormat>Widescreen</PresentationFormat>
  <Paragraphs>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Gill Sans MT</vt:lpstr>
      <vt:lpstr>Gallery</vt:lpstr>
      <vt:lpstr>Holocaust Vocabulary</vt:lpstr>
      <vt:lpstr>Vocabulary Set 1 </vt:lpstr>
      <vt:lpstr>Vocabulary set I </vt:lpstr>
      <vt:lpstr>Vocabulary Set I </vt:lpstr>
      <vt:lpstr>Vocabulary set I </vt:lpstr>
      <vt:lpstr>Anne Frank vocabulary</vt:lpstr>
      <vt:lpstr>PowerPoint Presentation</vt:lpstr>
      <vt:lpstr>PowerPoint Presentation</vt:lpstr>
      <vt:lpstr>PowerPoint Presentation</vt:lpstr>
      <vt:lpstr>You will be asked to analyze two pieces of literature:</vt:lpstr>
      <vt:lpstr>The History Teacher by Billy Collins</vt:lpstr>
      <vt:lpstr>The Butterfly by Pavel Friedmaan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Knowlton, Michael C.</dc:creator>
  <cp:lastModifiedBy>Knowlton, Michael C.</cp:lastModifiedBy>
  <cp:revision>64</cp:revision>
  <dcterms:created xsi:type="dcterms:W3CDTF">2016-01-13T19:04:32Z</dcterms:created>
  <dcterms:modified xsi:type="dcterms:W3CDTF">2018-05-16T16:02:39Z</dcterms:modified>
</cp:coreProperties>
</file>