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3" r:id="rId2"/>
    <p:sldMasterId id="2147483707" r:id="rId3"/>
  </p:sldMasterIdLst>
  <p:notesMasterIdLst>
    <p:notesMasterId r:id="rId25"/>
  </p:notesMasterIdLst>
  <p:handoutMasterIdLst>
    <p:handoutMasterId r:id="rId26"/>
  </p:handoutMasterIdLst>
  <p:sldIdLst>
    <p:sldId id="441" r:id="rId4"/>
    <p:sldId id="256" r:id="rId5"/>
    <p:sldId id="292" r:id="rId6"/>
    <p:sldId id="425" r:id="rId7"/>
    <p:sldId id="426" r:id="rId8"/>
    <p:sldId id="427" r:id="rId9"/>
    <p:sldId id="433" r:id="rId10"/>
    <p:sldId id="428" r:id="rId11"/>
    <p:sldId id="429" r:id="rId12"/>
    <p:sldId id="430" r:id="rId13"/>
    <p:sldId id="431" r:id="rId14"/>
    <p:sldId id="432" r:id="rId15"/>
    <p:sldId id="434" r:id="rId16"/>
    <p:sldId id="435" r:id="rId17"/>
    <p:sldId id="436" r:id="rId18"/>
    <p:sldId id="437" r:id="rId19"/>
    <p:sldId id="438" r:id="rId20"/>
    <p:sldId id="439" r:id="rId21"/>
    <p:sldId id="264" r:id="rId22"/>
    <p:sldId id="263" r:id="rId23"/>
    <p:sldId id="297" r:id="rId24"/>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4" d="100"/>
          <a:sy n="74" d="100"/>
        </p:scale>
        <p:origin x="37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CB7AF03C-2344-47EE-898F-EBCBEB102F30}" type="datetimeFigureOut">
              <a:rPr lang="en-US" smtClean="0"/>
              <a:t>11/6/2017</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D849CD91-F459-4669-8CA9-12D1CB860D98}" type="slidenum">
              <a:rPr lang="en-US" smtClean="0"/>
              <a:t>‹#›</a:t>
            </a:fld>
            <a:endParaRPr lang="en-US"/>
          </a:p>
        </p:txBody>
      </p:sp>
    </p:spTree>
    <p:extLst>
      <p:ext uri="{BB962C8B-B14F-4D97-AF65-F5344CB8AC3E}">
        <p14:creationId xmlns:p14="http://schemas.microsoft.com/office/powerpoint/2010/main" val="1133069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D2E19487-BD23-476E-A11E-1319D5483B6C}" type="datetimeFigureOut">
              <a:rPr lang="en-US" smtClean="0"/>
              <a:t>11/6/2017</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6379DAAF-562D-42D3-BA35-070B114485A7}" type="slidenum">
              <a:rPr lang="en-US" smtClean="0"/>
              <a:t>‹#›</a:t>
            </a:fld>
            <a:endParaRPr lang="en-US"/>
          </a:p>
        </p:txBody>
      </p:sp>
    </p:spTree>
    <p:extLst>
      <p:ext uri="{BB962C8B-B14F-4D97-AF65-F5344CB8AC3E}">
        <p14:creationId xmlns:p14="http://schemas.microsoft.com/office/powerpoint/2010/main" val="388149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11/6/2017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11/6/2017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11/6/2017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userDrawn="1"/>
        </p:nvPicPr>
        <p:blipFill>
          <a:blip r:embed="rId2"/>
          <a:stretch>
            <a:fillRect/>
          </a:stretch>
        </p:blipFill>
        <p:spPr bwMode="auto">
          <a:xfrm>
            <a:off x="4222" y="0"/>
            <a:ext cx="12183556" cy="6858000"/>
          </a:xfrm>
          <a:prstGeom prst="rect">
            <a:avLst/>
          </a:prstGeom>
          <a:noFill/>
        </p:spPr>
      </p:pic>
      <p:sp>
        <p:nvSpPr>
          <p:cNvPr id="40968" name="Rectangle 8"/>
          <p:cNvSpPr>
            <a:spLocks noGrp="1" noChangeArrowheads="1"/>
          </p:cNvSpPr>
          <p:nvPr>
            <p:ph type="ctrTitle"/>
          </p:nvPr>
        </p:nvSpPr>
        <p:spPr>
          <a:xfrm>
            <a:off x="914400" y="2819400"/>
            <a:ext cx="103632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625600" y="381000"/>
            <a:ext cx="8534400" cy="914400"/>
          </a:xfrm>
        </p:spPr>
        <p:txBody>
          <a:bodyPr/>
          <a:lstStyle>
            <a:lvl1pPr marL="0" indent="0" algn="ctr">
              <a:buFontTx/>
              <a:buNone/>
              <a:defRPr sz="2400" smtClean="0"/>
            </a:lvl1pPr>
          </a:lstStyle>
          <a:p>
            <a:r>
              <a:rPr lang="en-US" smtClean="0"/>
              <a:t>Click to edit Master subtitle style</a:t>
            </a:r>
          </a:p>
        </p:txBody>
      </p:sp>
    </p:spTree>
    <p:extLst>
      <p:ext uri="{BB962C8B-B14F-4D97-AF65-F5344CB8AC3E}">
        <p14:creationId xmlns:p14="http://schemas.microsoft.com/office/powerpoint/2010/main" val="6983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BA450190-9F2F-42AF-982A-F97D2EEB0AE2}" type="datetimeFigureOut">
              <a:rPr lang="en-US">
                <a:solidFill>
                  <a:srgbClr val="000000"/>
                </a:solidFill>
              </a:rPr>
              <a:pPr/>
              <a:t>11/6/2017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9BA9BC8D-FBDF-4D4C-9663-D407DFA0A6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649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4EB034A7-4CF0-465D-B24E-F980674E4D2F}" type="datetimeFigureOut">
              <a:rPr lang="en-US">
                <a:solidFill>
                  <a:srgbClr val="000000"/>
                </a:solidFill>
              </a:rPr>
              <a:pPr/>
              <a:t>11/6/2017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DD48FD1D-7BA7-4C3E-A3D1-BAC5A75FCD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01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AC78985C-F9F2-4860-AA1F-8EE0E8417CD0}" type="datetimeFigureOut">
              <a:rPr lang="en-US">
                <a:solidFill>
                  <a:srgbClr val="000000"/>
                </a:solidFill>
              </a:rPr>
              <a:pPr/>
              <a:t>11/6/2017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27A87A05-60DF-4E9B-9F33-EC5D06380B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6090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fld id="{C5A1AD83-92F5-4E0F-9C6B-63E014E6D4ED}" type="datetimeFigureOut">
              <a:rPr lang="en-US">
                <a:solidFill>
                  <a:srgbClr val="000000"/>
                </a:solidFill>
              </a:rPr>
              <a:pPr/>
              <a:t>11/6/2017</a:t>
            </a:fld>
            <a:endParaRPr lang="en-US">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fld id="{DCE4468D-A445-467D-8BDB-7B437CCC17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6954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fld id="{E29BA26A-A9FC-493A-967B-CA3680D15388}" type="datetimeFigureOut">
              <a:rPr lang="en-US">
                <a:solidFill>
                  <a:srgbClr val="000000"/>
                </a:solidFill>
              </a:rPr>
              <a:pPr/>
              <a:t>11/6/2017</a:t>
            </a:fld>
            <a:endParaRPr lang="en-US">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fld id="{DD83451A-665C-4B28-A5CF-6D04A75905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4427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B0FAFE2D-578E-4D39-815D-5EF2757D200D}" type="datetimeFigureOut">
              <a:rPr lang="en-US">
                <a:solidFill>
                  <a:srgbClr val="000000"/>
                </a:solidFill>
              </a:rPr>
              <a:pPr/>
              <a:t>11/6/2017</a:t>
            </a:fld>
            <a:endParaRPr lang="en-US">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fld id="{4EA81F07-5310-4D74-9E1D-BDE9E5F3B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3485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20963FF4-6248-4137-8E0D-01BED42FA79B}" type="datetimeFigureOut">
              <a:rPr lang="en-US">
                <a:solidFill>
                  <a:srgbClr val="000000"/>
                </a:solidFill>
              </a:rPr>
              <a:pPr/>
              <a:t>11/6/2017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12026E08-CFFA-40AC-9B5D-6ED0A9B688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4778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C50336C3-E74D-4A01-962E-D9E46A604890}" type="datetimeFigureOut">
              <a:rPr lang="en-US">
                <a:solidFill>
                  <a:srgbClr val="000000"/>
                </a:solidFill>
              </a:rPr>
              <a:pPr/>
              <a:t>11/6/2017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127D0635-BFE0-4443-95A6-96F2690AD1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4826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2372FC03-A594-4C35-8E51-FE8F992B4939}" type="datetimeFigureOut">
              <a:rPr lang="en-US">
                <a:solidFill>
                  <a:srgbClr val="000000"/>
                </a:solidFill>
              </a:rPr>
              <a:pPr/>
              <a:t>11/6/2017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B97B7239-82D3-4AEA-A1E2-3FBF8A0A1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8010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
            <a:ext cx="2743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151E50B1-9D11-4E42-8681-A7C636B1D43A}" type="datetimeFigureOut">
              <a:rPr lang="en-US">
                <a:solidFill>
                  <a:srgbClr val="000000"/>
                </a:solidFill>
              </a:rPr>
              <a:pPr/>
              <a:t>11/6/2017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E43BECDB-55C0-4311-AD1E-8B08D68BF4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438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10972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657600"/>
            <a:ext cx="10972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99E32618-4AE5-41CF-A1C7-81268002EEB9}" type="datetimeFigureOut">
              <a:rPr lang="en-US">
                <a:solidFill>
                  <a:srgbClr val="000000"/>
                </a:solidFill>
              </a:rPr>
              <a:pPr/>
              <a:t>11/6/2017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E75464D7-A24D-41B3-83A7-ABC0AE912C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019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5384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219200"/>
            <a:ext cx="5384800" cy="4724400"/>
          </a:xfrm>
        </p:spPr>
        <p:txBody>
          <a:bodyPr/>
          <a:lstStyle/>
          <a:p>
            <a:pPr lvl="0"/>
            <a:r>
              <a:rPr lang="en-US" noProof="0" smtClean="0"/>
              <a:t>Click icon to add online image</a:t>
            </a:r>
          </a:p>
        </p:txBody>
      </p:sp>
      <p:sp>
        <p:nvSpPr>
          <p:cNvPr id="5" name="Rectangle 10"/>
          <p:cNvSpPr>
            <a:spLocks noGrp="1" noChangeArrowheads="1"/>
          </p:cNvSpPr>
          <p:nvPr>
            <p:ph type="dt" sz="half" idx="10"/>
          </p:nvPr>
        </p:nvSpPr>
        <p:spPr>
          <a:ln/>
        </p:spPr>
        <p:txBody>
          <a:bodyPr/>
          <a:lstStyle>
            <a:lvl1pPr>
              <a:defRPr/>
            </a:lvl1pPr>
          </a:lstStyle>
          <a:p>
            <a:fld id="{8B5674E5-4237-4D02-9DE3-8F16FF706DE1}" type="datetimeFigureOut">
              <a:rPr lang="en-US">
                <a:solidFill>
                  <a:srgbClr val="000000"/>
                </a:solidFill>
              </a:rPr>
              <a:pPr/>
              <a:t>11/6/2017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3F4D5829-3FF6-4592-82F5-7E4BE69CF6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730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F8B323">
                    <a:lumMod val="50000"/>
                  </a:srgbClr>
                </a:solidFill>
              </a:rPr>
              <a:pPr/>
              <a:t>11/6/2017</a:t>
            </a:fld>
            <a:endParaRPr lang="en-US" dirty="0">
              <a:solidFill>
                <a:srgbClr val="F8B323">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8B323">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F8B323">
                    <a:lumMod val="50000"/>
                  </a:srgbClr>
                </a:solidFill>
              </a:rPr>
              <a:pPr/>
              <a:t>‹#›</a:t>
            </a:fld>
            <a:endParaRPr lang="en-US" dirty="0">
              <a:solidFill>
                <a:srgbClr val="F8B323">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3456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075440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F3F3F2"/>
                </a:solidFill>
              </a:rPr>
              <a:pPr/>
              <a:t>11/6/2017</a:t>
            </a:fld>
            <a:endParaRPr lang="en-US" dirty="0">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F3F3F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F3F3F2"/>
                </a:solidFill>
              </a:rPr>
              <a:pPr/>
              <a:t>‹#›</a:t>
            </a:fld>
            <a:endParaRPr lang="en-US" dirty="0">
              <a:solidFill>
                <a:srgbClr val="F3F3F2"/>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857912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33015184"/>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48416006"/>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92662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201153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0147300"/>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9081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49321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2933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a:stretch>
            <a:fillRect/>
          </a:stretch>
        </p:blipFill>
        <p:spPr bwMode="auto">
          <a:xfrm>
            <a:off x="4222" y="0"/>
            <a:ext cx="12183556" cy="6858000"/>
          </a:xfrm>
          <a:prstGeom prst="rect">
            <a:avLst/>
          </a:prstGeom>
          <a:noFill/>
        </p:spPr>
      </p:pic>
      <p:sp>
        <p:nvSpPr>
          <p:cNvPr id="1032" name="Rectangle 8"/>
          <p:cNvSpPr>
            <a:spLocks noGrp="1" noChangeArrowheads="1"/>
          </p:cNvSpPr>
          <p:nvPr>
            <p:ph type="title"/>
          </p:nvPr>
        </p:nvSpPr>
        <p:spPr bwMode="auto">
          <a:xfrm>
            <a:off x="609600" y="76200"/>
            <a:ext cx="90424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609600" y="121920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defTabSz="914400" fontAlgn="base">
              <a:spcBef>
                <a:spcPct val="0"/>
              </a:spcBef>
              <a:spcAft>
                <a:spcPct val="0"/>
              </a:spcAft>
            </a:pPr>
            <a:fld id="{517D68E0-3139-4D31-9678-BF5E9A63B5EB}" type="datetimeFigureOut">
              <a:rPr lang="en-US" smtClean="0">
                <a:solidFill>
                  <a:srgbClr val="000000"/>
                </a:solidFill>
              </a:rPr>
              <a:pPr defTabSz="914400" fontAlgn="base">
                <a:spcBef>
                  <a:spcPct val="0"/>
                </a:spcBef>
                <a:spcAft>
                  <a:spcPct val="0"/>
                </a:spcAft>
              </a:pPr>
              <a:t>11/6/2017</a:t>
            </a:fld>
            <a:endParaRPr lang="en-US">
              <a:solidFill>
                <a:srgbClr val="000000"/>
              </a:solidFill>
            </a:endParaRPr>
          </a:p>
        </p:txBody>
      </p:sp>
      <p:sp>
        <p:nvSpPr>
          <p:cNvPr id="1035" name="Rectangle 11"/>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defTabSz="914400" fontAlgn="base">
              <a:spcBef>
                <a:spcPct val="0"/>
              </a:spcBef>
              <a:spcAft>
                <a:spcPct val="0"/>
              </a:spcAft>
            </a:pPr>
            <a:endParaRPr lang="en-US">
              <a:solidFill>
                <a:srgbClr val="000000"/>
              </a:solidFill>
            </a:endParaRPr>
          </a:p>
        </p:txBody>
      </p:sp>
      <p:sp>
        <p:nvSpPr>
          <p:cNvPr id="1036" name="Rectangle 12"/>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defTabSz="914400" fontAlgn="base">
              <a:spcBef>
                <a:spcPct val="0"/>
              </a:spcBef>
              <a:spcAft>
                <a:spcPct val="0"/>
              </a:spcAft>
            </a:pPr>
            <a:fld id="{F9D7BE8E-9176-4089-B894-E928AD5D6881}" type="slidenum">
              <a:rPr lang="en-US" smtClean="0">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9797502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prstClr val="black">
                    <a:lumMod val="65000"/>
                    <a:lumOff val="35000"/>
                  </a:prstClr>
                </a:solidFill>
              </a:rPr>
              <a:pPr/>
              <a:t>11/6/2017</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60054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quizlet.com/235876563/point-of-view-flash-car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quizlet.com/202765069/unreliable-narrator-flash-car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x-387NMCR6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ibrivox.org/short-story-collection-001/" TargetMode="External"/><Relationship Id="rId2" Type="http://schemas.openxmlformats.org/officeDocument/2006/relationships/hyperlink" Target="http://www.manythings.org/listen/The_Tell-Tale_Heart_-_By_Edgar_Allan_Po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Collection%202/The%20Tell-Tale%20Heart%20Questions.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#3</a:t>
            </a:r>
            <a:endParaRPr lang="en-US" dirty="0"/>
          </a:p>
        </p:txBody>
      </p:sp>
      <p:sp>
        <p:nvSpPr>
          <p:cNvPr id="3" name="Content Placeholder 2"/>
          <p:cNvSpPr>
            <a:spLocks noGrp="1"/>
          </p:cNvSpPr>
          <p:nvPr>
            <p:ph idx="1"/>
          </p:nvPr>
        </p:nvSpPr>
        <p:spPr/>
        <p:txBody>
          <a:bodyPr/>
          <a:lstStyle/>
          <a:p>
            <a:pPr>
              <a:lnSpc>
                <a:spcPct val="200000"/>
              </a:lnSpc>
            </a:pPr>
            <a:r>
              <a:rPr lang="en-US" dirty="0"/>
              <a:t>Directions: </a:t>
            </a:r>
            <a:r>
              <a:rPr lang="en-US" dirty="0" smtClean="0"/>
              <a:t> Write </a:t>
            </a:r>
            <a:r>
              <a:rPr lang="en-US" dirty="0"/>
              <a:t>a sentence with the given confusing words. </a:t>
            </a:r>
            <a:endParaRPr lang="en-US" dirty="0" smtClean="0"/>
          </a:p>
          <a:p>
            <a:pPr>
              <a:lnSpc>
                <a:spcPct val="200000"/>
              </a:lnSpc>
            </a:pPr>
            <a:r>
              <a:rPr lang="en-US" dirty="0" smtClean="0"/>
              <a:t>10</a:t>
            </a:r>
            <a:r>
              <a:rPr lang="en-US" dirty="0"/>
              <a:t>. there- _________________________________________________ </a:t>
            </a:r>
            <a:endParaRPr lang="en-US" dirty="0" smtClean="0"/>
          </a:p>
          <a:p>
            <a:pPr>
              <a:lnSpc>
                <a:spcPct val="200000"/>
              </a:lnSpc>
            </a:pPr>
            <a:r>
              <a:rPr lang="en-US" dirty="0" smtClean="0"/>
              <a:t>11</a:t>
            </a:r>
            <a:r>
              <a:rPr lang="en-US" dirty="0"/>
              <a:t>. their- __________________________________________________</a:t>
            </a:r>
          </a:p>
        </p:txBody>
      </p:sp>
    </p:spTree>
    <p:extLst>
      <p:ext uri="{BB962C8B-B14F-4D97-AF65-F5344CB8AC3E}">
        <p14:creationId xmlns:p14="http://schemas.microsoft.com/office/powerpoint/2010/main" val="1081925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person point of view</a:t>
            </a:r>
            <a:endParaRPr lang="en-US" dirty="0"/>
          </a:p>
        </p:txBody>
      </p:sp>
      <p:sp>
        <p:nvSpPr>
          <p:cNvPr id="3" name="Content Placeholder 2"/>
          <p:cNvSpPr>
            <a:spLocks noGrp="1"/>
          </p:cNvSpPr>
          <p:nvPr>
            <p:ph idx="1"/>
          </p:nvPr>
        </p:nvSpPr>
        <p:spPr>
          <a:xfrm>
            <a:off x="685800" y="2194560"/>
            <a:ext cx="11506200" cy="4663440"/>
          </a:xfrm>
        </p:spPr>
        <p:txBody>
          <a:bodyPr>
            <a:normAutofit lnSpcReduction="10000"/>
          </a:bodyPr>
          <a:lstStyle/>
          <a:p>
            <a:pPr>
              <a:lnSpc>
                <a:spcPct val="150000"/>
              </a:lnSpc>
            </a:pPr>
            <a:r>
              <a:rPr lang="en-US" sz="3000" b="1" dirty="0"/>
              <a:t>Second-person</a:t>
            </a:r>
            <a:r>
              <a:rPr lang="en-US" sz="3000" dirty="0"/>
              <a:t> point of view, in which the author uses </a:t>
            </a:r>
            <a:r>
              <a:rPr lang="en-US" sz="3000" i="1" dirty="0"/>
              <a:t>you</a:t>
            </a:r>
            <a:r>
              <a:rPr lang="en-US" sz="3000" dirty="0"/>
              <a:t> and </a:t>
            </a:r>
            <a:r>
              <a:rPr lang="en-US" sz="3000" i="1" dirty="0"/>
              <a:t>your</a:t>
            </a:r>
            <a:r>
              <a:rPr lang="en-US" sz="3000" dirty="0"/>
              <a:t>, is rare; authors seldom speak directly to the reader. When you encounter this point of view, pay attention. Why? The author has made a daring choice, probably with a specific purpose in mind. Most times, second-person point of view draws the reader into the story, almost making the reader a participant in the action.</a:t>
            </a:r>
          </a:p>
          <a:p>
            <a:endParaRPr lang="en-US" dirty="0"/>
          </a:p>
        </p:txBody>
      </p:sp>
    </p:spTree>
    <p:extLst>
      <p:ext uri="{BB962C8B-B14F-4D97-AF65-F5344CB8AC3E}">
        <p14:creationId xmlns:p14="http://schemas.microsoft.com/office/powerpoint/2010/main" val="2334783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person point of view</a:t>
            </a:r>
            <a:endParaRPr lang="en-US" dirty="0"/>
          </a:p>
        </p:txBody>
      </p:sp>
      <p:sp>
        <p:nvSpPr>
          <p:cNvPr id="3" name="Content Placeholder 2"/>
          <p:cNvSpPr>
            <a:spLocks noGrp="1"/>
          </p:cNvSpPr>
          <p:nvPr>
            <p:ph idx="1"/>
          </p:nvPr>
        </p:nvSpPr>
        <p:spPr>
          <a:xfrm>
            <a:off x="680484" y="1636244"/>
            <a:ext cx="10825716" cy="5454312"/>
          </a:xfrm>
        </p:spPr>
        <p:txBody>
          <a:bodyPr>
            <a:normAutofit fontScale="92500" lnSpcReduction="20000"/>
          </a:bodyPr>
          <a:lstStyle/>
          <a:p>
            <a:pPr>
              <a:lnSpc>
                <a:spcPct val="150000"/>
              </a:lnSpc>
            </a:pPr>
            <a:r>
              <a:rPr lang="en-US" sz="3000" b="1" dirty="0"/>
              <a:t>Third-person</a:t>
            </a:r>
            <a:r>
              <a:rPr lang="en-US" sz="3000" dirty="0"/>
              <a:t> point of view is that of an outsider looking at the action. The writer may choose </a:t>
            </a:r>
            <a:r>
              <a:rPr lang="en-US" sz="3000" i="1" dirty="0"/>
              <a:t>third-person omniscient,</a:t>
            </a:r>
            <a:r>
              <a:rPr lang="en-US" sz="3000" dirty="0"/>
              <a:t> in which the thoughts of every character are open to the reader, or </a:t>
            </a:r>
            <a:r>
              <a:rPr lang="en-US" sz="3000" i="1" dirty="0"/>
              <a:t>third-person limited,</a:t>
            </a:r>
            <a:r>
              <a:rPr lang="en-US" sz="3000" dirty="0"/>
              <a:t> in which the reader enters only one character’s mind, either throughout the entire work or in a specific section. Third-person limited differs from first-person because the author’s voice, not the character’s voice, is what you hear in the descriptive passages.</a:t>
            </a:r>
          </a:p>
          <a:p>
            <a:endParaRPr lang="en-US" dirty="0"/>
          </a:p>
        </p:txBody>
      </p:sp>
    </p:spTree>
    <p:extLst>
      <p:ext uri="{BB962C8B-B14F-4D97-AF65-F5344CB8AC3E}">
        <p14:creationId xmlns:p14="http://schemas.microsoft.com/office/powerpoint/2010/main" val="1117919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 practice</a:t>
            </a:r>
            <a:endParaRPr lang="en-US" dirty="0"/>
          </a:p>
        </p:txBody>
      </p:sp>
      <p:sp>
        <p:nvSpPr>
          <p:cNvPr id="3" name="Content Placeholder 2"/>
          <p:cNvSpPr>
            <a:spLocks noGrp="1"/>
          </p:cNvSpPr>
          <p:nvPr>
            <p:ph idx="1"/>
          </p:nvPr>
        </p:nvSpPr>
        <p:spPr/>
        <p:txBody>
          <a:bodyPr/>
          <a:lstStyle/>
          <a:p>
            <a:r>
              <a:rPr lang="en-US" dirty="0">
                <a:hlinkClick r:id="rId2"/>
              </a:rPr>
              <a:t>https://quizlet.com/235876563/point-of-view-flash-cards</a:t>
            </a:r>
            <a:r>
              <a:rPr lang="en-US" dirty="0" smtClean="0">
                <a:hlinkClick r:id="rId2"/>
              </a:rPr>
              <a:t>/</a:t>
            </a:r>
            <a:r>
              <a:rPr lang="en-US" dirty="0" smtClean="0"/>
              <a:t> </a:t>
            </a:r>
            <a:endParaRPr lang="en-US" dirty="0"/>
          </a:p>
        </p:txBody>
      </p:sp>
      <p:pic>
        <p:nvPicPr>
          <p:cNvPr id="4" name="Picture 3"/>
          <p:cNvPicPr>
            <a:picLocks noChangeAspect="1"/>
          </p:cNvPicPr>
          <p:nvPr/>
        </p:nvPicPr>
        <p:blipFill>
          <a:blip r:embed="rId3"/>
          <a:stretch>
            <a:fillRect/>
          </a:stretch>
        </p:blipFill>
        <p:spPr>
          <a:xfrm>
            <a:off x="1111190" y="2747716"/>
            <a:ext cx="7388465" cy="3884903"/>
          </a:xfrm>
          <a:prstGeom prst="rect">
            <a:avLst/>
          </a:prstGeom>
        </p:spPr>
      </p:pic>
    </p:spTree>
    <p:extLst>
      <p:ext uri="{BB962C8B-B14F-4D97-AF65-F5344CB8AC3E}">
        <p14:creationId xmlns:p14="http://schemas.microsoft.com/office/powerpoint/2010/main" val="720315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121" y="0"/>
            <a:ext cx="5787980" cy="1293028"/>
          </a:xfrm>
        </p:spPr>
        <p:txBody>
          <a:bodyPr/>
          <a:lstStyle/>
          <a:p>
            <a:r>
              <a:rPr lang="en-US" dirty="0" smtClean="0"/>
              <a:t>Unreliable narrator</a:t>
            </a:r>
            <a:endParaRPr lang="en-US" dirty="0"/>
          </a:p>
        </p:txBody>
      </p:sp>
      <p:sp>
        <p:nvSpPr>
          <p:cNvPr id="3" name="Content Placeholder 2"/>
          <p:cNvSpPr>
            <a:spLocks noGrp="1"/>
          </p:cNvSpPr>
          <p:nvPr>
            <p:ph idx="1"/>
          </p:nvPr>
        </p:nvSpPr>
        <p:spPr>
          <a:xfrm>
            <a:off x="257577" y="1061209"/>
            <a:ext cx="11436440" cy="5030498"/>
          </a:xfrm>
        </p:spPr>
        <p:txBody>
          <a:bodyPr>
            <a:noAutofit/>
          </a:bodyPr>
          <a:lstStyle/>
          <a:p>
            <a:r>
              <a:rPr lang="en-US" sz="2800" dirty="0" smtClean="0"/>
              <a:t>An unreliable narrator is one whose assessment of events cannot be trusted for some reason.</a:t>
            </a:r>
          </a:p>
          <a:p>
            <a:r>
              <a:rPr lang="en-US" sz="2800" u="sng" dirty="0" smtClean="0"/>
              <a:t>Characteristics of an unreliable narrator:</a:t>
            </a:r>
          </a:p>
          <a:p>
            <a:r>
              <a:rPr lang="en-US" sz="2800" dirty="0" smtClean="0"/>
              <a:t>•usually comes from first person point of view</a:t>
            </a:r>
            <a:r>
              <a:rPr lang="en-US" sz="2800" dirty="0"/>
              <a:t/>
            </a:r>
            <a:br>
              <a:rPr lang="en-US" sz="2800" dirty="0"/>
            </a:br>
            <a:r>
              <a:rPr lang="en-US" sz="2800" dirty="0"/>
              <a:t>•biased for/against other characters</a:t>
            </a:r>
            <a:br>
              <a:rPr lang="en-US" sz="2800" dirty="0"/>
            </a:br>
            <a:r>
              <a:rPr lang="en-US" sz="2800" dirty="0"/>
              <a:t>•makes mistakes</a:t>
            </a:r>
            <a:br>
              <a:rPr lang="en-US" sz="2800" dirty="0"/>
            </a:br>
            <a:r>
              <a:rPr lang="en-US" sz="2800" dirty="0"/>
              <a:t>•missing or incorrect </a:t>
            </a:r>
            <a:r>
              <a:rPr lang="en-US" sz="2800" dirty="0" smtClean="0"/>
              <a:t>info</a:t>
            </a:r>
          </a:p>
          <a:p>
            <a:endParaRPr lang="en-US" sz="2800" dirty="0"/>
          </a:p>
          <a:p>
            <a:r>
              <a:rPr lang="en-US" sz="2800" dirty="0" smtClean="0"/>
              <a:t>How and why would a narrator be considered unreliable or untrustworthy?</a:t>
            </a:r>
          </a:p>
          <a:p>
            <a:pPr lvl="1"/>
            <a:r>
              <a:rPr lang="en-US" sz="2800" dirty="0" smtClean="0"/>
              <a:t>Mental illness</a:t>
            </a:r>
          </a:p>
          <a:p>
            <a:pPr lvl="1"/>
            <a:r>
              <a:rPr lang="en-US" sz="2800" dirty="0" smtClean="0"/>
              <a:t>Prejudice</a:t>
            </a:r>
          </a:p>
          <a:p>
            <a:pPr lvl="1"/>
            <a:r>
              <a:rPr lang="en-US" sz="2800" dirty="0" smtClean="0"/>
              <a:t>Age difference</a:t>
            </a:r>
            <a:endParaRPr lang="en-US" sz="2800" dirty="0"/>
          </a:p>
        </p:txBody>
      </p:sp>
    </p:spTree>
    <p:extLst>
      <p:ext uri="{BB962C8B-B14F-4D97-AF65-F5344CB8AC3E}">
        <p14:creationId xmlns:p14="http://schemas.microsoft.com/office/powerpoint/2010/main" val="4153775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Unreliable narrator</a:t>
            </a:r>
            <a:endParaRPr lang="en-US" dirty="0"/>
          </a:p>
        </p:txBody>
      </p:sp>
      <p:sp>
        <p:nvSpPr>
          <p:cNvPr id="3" name="Content Placeholder 2"/>
          <p:cNvSpPr>
            <a:spLocks noGrp="1"/>
          </p:cNvSpPr>
          <p:nvPr>
            <p:ph idx="1"/>
          </p:nvPr>
        </p:nvSpPr>
        <p:spPr/>
        <p:txBody>
          <a:bodyPr>
            <a:normAutofit/>
          </a:bodyPr>
          <a:lstStyle/>
          <a:p>
            <a:r>
              <a:rPr lang="en-US" sz="2800" u="sng" dirty="0" smtClean="0"/>
              <a:t>What is an unreliable narrator’s effect on the reader?</a:t>
            </a:r>
          </a:p>
          <a:p>
            <a:endParaRPr lang="en-US" sz="2800" dirty="0" smtClean="0"/>
          </a:p>
          <a:p>
            <a:r>
              <a:rPr lang="en-US" sz="2800" dirty="0" smtClean="0"/>
              <a:t>The reader </a:t>
            </a:r>
            <a:r>
              <a:rPr lang="en-US" sz="2800" dirty="0"/>
              <a:t>can only see what narrator sees; </a:t>
            </a:r>
            <a:endParaRPr lang="en-US" sz="2800" dirty="0" smtClean="0"/>
          </a:p>
          <a:p>
            <a:r>
              <a:rPr lang="en-US" sz="2800" dirty="0" smtClean="0"/>
              <a:t>The reader </a:t>
            </a:r>
            <a:r>
              <a:rPr lang="en-US" sz="2800" dirty="0"/>
              <a:t>must form his/her own opinions; </a:t>
            </a:r>
            <a:endParaRPr lang="en-US" sz="2800" dirty="0" smtClean="0"/>
          </a:p>
          <a:p>
            <a:r>
              <a:rPr lang="en-US" sz="2800" dirty="0" smtClean="0"/>
              <a:t>The reader can't </a:t>
            </a:r>
            <a:r>
              <a:rPr lang="en-US" sz="2800" dirty="0"/>
              <a:t>trust </a:t>
            </a:r>
            <a:r>
              <a:rPr lang="en-US" sz="2800" dirty="0" smtClean="0"/>
              <a:t>the narrator</a:t>
            </a:r>
            <a:r>
              <a:rPr lang="en-US" sz="2800" dirty="0"/>
              <a:t>; </a:t>
            </a:r>
            <a:endParaRPr lang="en-US" sz="2800" dirty="0" smtClean="0"/>
          </a:p>
          <a:p>
            <a:r>
              <a:rPr lang="en-US" sz="2800" dirty="0" smtClean="0"/>
              <a:t>The reader must make </a:t>
            </a:r>
            <a:r>
              <a:rPr lang="en-US" sz="2800" dirty="0"/>
              <a:t>inferences </a:t>
            </a:r>
            <a:r>
              <a:rPr lang="en-US" sz="2800" dirty="0" smtClean="0"/>
              <a:t>from </a:t>
            </a:r>
            <a:r>
              <a:rPr lang="en-US" sz="2800" dirty="0"/>
              <a:t>clues</a:t>
            </a:r>
          </a:p>
        </p:txBody>
      </p:sp>
    </p:spTree>
    <p:extLst>
      <p:ext uri="{BB962C8B-B14F-4D97-AF65-F5344CB8AC3E}">
        <p14:creationId xmlns:p14="http://schemas.microsoft.com/office/powerpoint/2010/main" val="109835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Unreliable narrator Practice </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https://quizlet.com/202765069/unreliable-narrator-flash-cards</a:t>
            </a:r>
            <a:r>
              <a:rPr lang="en-US" dirty="0" smtClean="0">
                <a:hlinkClick r:id="rId2"/>
              </a:rPr>
              <a:t>/</a:t>
            </a:r>
            <a:endParaRPr lang="en-US" dirty="0" smtClean="0"/>
          </a:p>
          <a:p>
            <a:pPr marL="0" indent="0">
              <a:buNone/>
            </a:pPr>
            <a:endParaRPr lang="en-US" dirty="0"/>
          </a:p>
        </p:txBody>
      </p:sp>
    </p:spTree>
    <p:extLst>
      <p:ext uri="{BB962C8B-B14F-4D97-AF65-F5344CB8AC3E}">
        <p14:creationId xmlns:p14="http://schemas.microsoft.com/office/powerpoint/2010/main" val="4148949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lstStyle/>
          <a:p>
            <a:r>
              <a:rPr lang="en-US" sz="4000" dirty="0" smtClean="0"/>
              <a:t>Repetition is the use of the same word or words more than once.</a:t>
            </a:r>
          </a:p>
          <a:p>
            <a:r>
              <a:rPr lang="en-US" sz="4000" dirty="0" smtClean="0"/>
              <a:t>The effect of repetition may:</a:t>
            </a:r>
          </a:p>
          <a:p>
            <a:pPr lvl="1"/>
            <a:r>
              <a:rPr lang="en-US" sz="4000" dirty="0" smtClean="0"/>
              <a:t>Emphasize a particular idea</a:t>
            </a:r>
          </a:p>
          <a:p>
            <a:pPr lvl="1"/>
            <a:r>
              <a:rPr lang="en-US" sz="4000" dirty="0" smtClean="0"/>
              <a:t>Help create suspense</a:t>
            </a:r>
          </a:p>
          <a:p>
            <a:pPr lvl="1"/>
            <a:endParaRPr lang="en-US" dirty="0"/>
          </a:p>
        </p:txBody>
      </p:sp>
    </p:spTree>
    <p:extLst>
      <p:ext uri="{BB962C8B-B14F-4D97-AF65-F5344CB8AC3E}">
        <p14:creationId xmlns:p14="http://schemas.microsoft.com/office/powerpoint/2010/main" val="1458423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oon 7"/>
          <p:cNvSpPr/>
          <p:nvPr/>
        </p:nvSpPr>
        <p:spPr>
          <a:xfrm>
            <a:off x="10466053" y="2610499"/>
            <a:ext cx="1110708" cy="1991752"/>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ghtning Bolt 6"/>
          <p:cNvSpPr/>
          <p:nvPr/>
        </p:nvSpPr>
        <p:spPr>
          <a:xfrm>
            <a:off x="282771" y="3606375"/>
            <a:ext cx="1817698" cy="23588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33315" y="259527"/>
            <a:ext cx="8610600" cy="1293028"/>
          </a:xfrm>
        </p:spPr>
        <p:txBody>
          <a:bodyPr/>
          <a:lstStyle/>
          <a:p>
            <a:r>
              <a:rPr lang="en-US" dirty="0" smtClean="0"/>
              <a:t>Repetition example</a:t>
            </a:r>
            <a:endParaRPr lang="en-US" dirty="0"/>
          </a:p>
        </p:txBody>
      </p:sp>
      <p:sp>
        <p:nvSpPr>
          <p:cNvPr id="3" name="Content Placeholder 2"/>
          <p:cNvSpPr>
            <a:spLocks noGrp="1"/>
          </p:cNvSpPr>
          <p:nvPr>
            <p:ph idx="1"/>
          </p:nvPr>
        </p:nvSpPr>
        <p:spPr>
          <a:xfrm>
            <a:off x="260797" y="1552556"/>
            <a:ext cx="10820400" cy="1418292"/>
          </a:xfrm>
        </p:spPr>
        <p:txBody>
          <a:bodyPr>
            <a:normAutofit lnSpcReduction="10000"/>
          </a:bodyPr>
          <a:lstStyle/>
          <a:p>
            <a:pPr>
              <a:lnSpc>
                <a:spcPct val="100000"/>
              </a:lnSpc>
            </a:pPr>
            <a:r>
              <a:rPr lang="en-US" sz="4400" dirty="0" smtClean="0">
                <a:latin typeface="Chiller" panose="04020404031007020602" pitchFamily="82" charset="0"/>
              </a:rPr>
              <a:t>“It was open- wide, wide open- and I grew furious as I gazed upon it.”(</a:t>
            </a:r>
            <a:r>
              <a:rPr lang="en-US" dirty="0" smtClean="0"/>
              <a:t>Poe, p.91, Lines 94-95).</a:t>
            </a:r>
            <a:endParaRPr lang="en-US" dirty="0"/>
          </a:p>
        </p:txBody>
      </p:sp>
      <p:pic>
        <p:nvPicPr>
          <p:cNvPr id="4" name="Picture 3"/>
          <p:cNvPicPr>
            <a:picLocks noChangeAspect="1"/>
          </p:cNvPicPr>
          <p:nvPr/>
        </p:nvPicPr>
        <p:blipFill>
          <a:blip r:embed="rId2"/>
          <a:stretch>
            <a:fillRect/>
          </a:stretch>
        </p:blipFill>
        <p:spPr>
          <a:xfrm>
            <a:off x="3889286" y="2970847"/>
            <a:ext cx="5898658" cy="3629943"/>
          </a:xfrm>
          <a:prstGeom prst="rect">
            <a:avLst/>
          </a:prstGeom>
          <a:effectLst>
            <a:glow rad="228600">
              <a:schemeClr val="accent6">
                <a:satMod val="175000"/>
                <a:alpha val="40000"/>
              </a:schemeClr>
            </a:glow>
          </a:effectLst>
        </p:spPr>
      </p:pic>
      <p:sp>
        <p:nvSpPr>
          <p:cNvPr id="5" name="TextBox 4"/>
          <p:cNvSpPr txBox="1"/>
          <p:nvPr/>
        </p:nvSpPr>
        <p:spPr>
          <a:xfrm>
            <a:off x="503680" y="3929541"/>
            <a:ext cx="1618915" cy="1200329"/>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What does the repetition emphasize?</a:t>
            </a:r>
            <a:endParaRPr lang="en-US"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6" name="TextBox 5"/>
          <p:cNvSpPr txBox="1"/>
          <p:nvPr/>
        </p:nvSpPr>
        <p:spPr>
          <a:xfrm rot="473872">
            <a:off x="10211949" y="3318024"/>
            <a:ext cx="1618915" cy="923330"/>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Which words are repeated?</a:t>
            </a:r>
            <a:endParaRPr lang="en-US"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10419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321" y="257476"/>
            <a:ext cx="8610600" cy="1293028"/>
          </a:xfrm>
        </p:spPr>
        <p:txBody>
          <a:bodyPr/>
          <a:lstStyle/>
          <a:p>
            <a:r>
              <a:rPr lang="en-US" dirty="0" smtClean="0"/>
              <a:t>Suspense</a:t>
            </a:r>
            <a:endParaRPr lang="en-US" dirty="0"/>
          </a:p>
        </p:txBody>
      </p:sp>
      <p:sp>
        <p:nvSpPr>
          <p:cNvPr id="3" name="Content Placeholder 2"/>
          <p:cNvSpPr>
            <a:spLocks noGrp="1"/>
          </p:cNvSpPr>
          <p:nvPr>
            <p:ph idx="1"/>
          </p:nvPr>
        </p:nvSpPr>
        <p:spPr>
          <a:xfrm>
            <a:off x="191386" y="1254642"/>
            <a:ext cx="11738344" cy="5603358"/>
          </a:xfrm>
        </p:spPr>
        <p:txBody>
          <a:bodyPr>
            <a:normAutofit fontScale="92500" lnSpcReduction="10000"/>
          </a:bodyPr>
          <a:lstStyle/>
          <a:p>
            <a:r>
              <a:rPr lang="en-US" sz="3000" b="1" dirty="0" smtClean="0"/>
              <a:t>Suspense is a sense of growing tension, fear, and excitement felt by readers.</a:t>
            </a:r>
          </a:p>
          <a:p>
            <a:pPr>
              <a:lnSpc>
                <a:spcPct val="160000"/>
              </a:lnSpc>
            </a:pPr>
            <a:r>
              <a:rPr lang="en-US" sz="3000" b="1" dirty="0" smtClean="0"/>
              <a:t>Suspense can be created </a:t>
            </a:r>
            <a:r>
              <a:rPr lang="en-US" sz="3000" b="1" u="sng" dirty="0" smtClean="0"/>
              <a:t>by describing a character’s anxiety</a:t>
            </a:r>
            <a:r>
              <a:rPr lang="en-US" sz="3000" b="1" dirty="0" smtClean="0"/>
              <a:t>, </a:t>
            </a:r>
            <a:r>
              <a:rPr lang="en-US" sz="3000" b="1" u="sng" dirty="0" smtClean="0"/>
              <a:t>by using imagery</a:t>
            </a:r>
            <a:r>
              <a:rPr lang="en-US" sz="3000" b="1" dirty="0" smtClean="0"/>
              <a:t> to tell about dramatic events, or </a:t>
            </a:r>
            <a:r>
              <a:rPr lang="en-US" sz="3000" b="1" u="sng" dirty="0" smtClean="0"/>
              <a:t>by repeating words, phrases, or actions</a:t>
            </a:r>
            <a:r>
              <a:rPr lang="en-US" sz="3000" b="1" dirty="0" smtClean="0"/>
              <a:t>.</a:t>
            </a:r>
          </a:p>
          <a:p>
            <a:endParaRPr lang="en-US" sz="3000" dirty="0"/>
          </a:p>
          <a:p>
            <a:r>
              <a:rPr lang="en-US" sz="3000" dirty="0" smtClean="0"/>
              <a:t>Remember, </a:t>
            </a:r>
            <a:r>
              <a:rPr lang="en-US" sz="3000" u="sng" dirty="0" smtClean="0"/>
              <a:t>imagery</a:t>
            </a:r>
            <a:r>
              <a:rPr lang="en-US" sz="3000" dirty="0" smtClean="0"/>
              <a:t> is vivid language that appeals to the five senses: taste, touch, sight, sound, and smell.</a:t>
            </a:r>
          </a:p>
          <a:p>
            <a:endParaRPr lang="en-US" dirty="0"/>
          </a:p>
          <a:p>
            <a:r>
              <a:rPr lang="en-US" sz="4400" dirty="0" smtClean="0">
                <a:latin typeface="Chiller" panose="04020404031007020602" pitchFamily="82" charset="0"/>
              </a:rPr>
              <a:t>“But even yet I refrained and kept still. I scarcely breathed. I held the lantern motionless.” </a:t>
            </a:r>
            <a:r>
              <a:rPr lang="en-US" sz="4400" dirty="0" smtClean="0">
                <a:latin typeface="+mj-lt"/>
              </a:rPr>
              <a:t>(Poe, Lines 106-107).</a:t>
            </a:r>
            <a:endParaRPr lang="en-US" sz="4400" dirty="0">
              <a:latin typeface="+mj-lt"/>
            </a:endParaRPr>
          </a:p>
        </p:txBody>
      </p:sp>
    </p:spTree>
    <p:extLst>
      <p:ext uri="{BB962C8B-B14F-4D97-AF65-F5344CB8AC3E}">
        <p14:creationId xmlns:p14="http://schemas.microsoft.com/office/powerpoint/2010/main" val="1100910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Edgar </a:t>
            </a:r>
            <a:r>
              <a:rPr lang="en-US" dirty="0" err="1" smtClean="0"/>
              <a:t>allan</a:t>
            </a:r>
            <a:r>
              <a:rPr lang="en-US" dirty="0" smtClean="0"/>
              <a:t> </a:t>
            </a:r>
            <a:r>
              <a:rPr lang="en-US" dirty="0" err="1" smtClean="0"/>
              <a:t>poe</a:t>
            </a:r>
            <a:endParaRPr lang="en-US" dirty="0"/>
          </a:p>
        </p:txBody>
      </p:sp>
      <p:sp>
        <p:nvSpPr>
          <p:cNvPr id="3" name="Content Placeholder 2"/>
          <p:cNvSpPr>
            <a:spLocks noGrp="1"/>
          </p:cNvSpPr>
          <p:nvPr>
            <p:ph idx="1"/>
          </p:nvPr>
        </p:nvSpPr>
        <p:spPr>
          <a:xfrm>
            <a:off x="347730" y="2370146"/>
            <a:ext cx="6230491" cy="4024125"/>
          </a:xfrm>
        </p:spPr>
        <p:txBody>
          <a:bodyPr/>
          <a:lstStyle/>
          <a:p>
            <a:pPr marL="0" indent="0">
              <a:buNone/>
            </a:pPr>
            <a:endParaRPr lang="en-US" dirty="0"/>
          </a:p>
          <a:p>
            <a:pPr marL="0" indent="0">
              <a:buNone/>
            </a:pPr>
            <a:r>
              <a:rPr lang="en-US" dirty="0" smtClean="0"/>
              <a:t>Discovery Education</a:t>
            </a:r>
          </a:p>
          <a:p>
            <a:pPr lvl="1"/>
            <a:r>
              <a:rPr lang="en-US" dirty="0" smtClean="0"/>
              <a:t>Great Books: Tales of Edgar Allan Poe</a:t>
            </a:r>
          </a:p>
          <a:p>
            <a:pPr lvl="1"/>
            <a:endParaRPr lang="en-US" dirty="0"/>
          </a:p>
          <a:p>
            <a:pPr lvl="1"/>
            <a:r>
              <a:rPr lang="en-US" dirty="0">
                <a:hlinkClick r:id="rId2"/>
              </a:rPr>
              <a:t>https://</a:t>
            </a:r>
            <a:r>
              <a:rPr lang="en-US" dirty="0" smtClean="0">
                <a:hlinkClick r:id="rId2"/>
              </a:rPr>
              <a:t>www.youtube.com/watch?v=x-387NMCR6w</a:t>
            </a:r>
            <a:endParaRPr lang="en-US" dirty="0" smtClean="0"/>
          </a:p>
          <a:p>
            <a:pPr lvl="1"/>
            <a:endParaRPr lang="en-US" dirty="0" smtClean="0"/>
          </a:p>
          <a:p>
            <a:endParaRPr lang="en-US" dirty="0"/>
          </a:p>
        </p:txBody>
      </p:sp>
      <p:pic>
        <p:nvPicPr>
          <p:cNvPr id="1026" name="Picture 2" descr="Image result for edgar allan p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584" y="1706228"/>
            <a:ext cx="3571058" cy="500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9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0" y="0"/>
            <a:ext cx="5334000" cy="3905250"/>
          </a:xfrm>
          <a:prstGeom prst="rect">
            <a:avLst/>
          </a:prstGeom>
        </p:spPr>
      </p:pic>
      <p:sp>
        <p:nvSpPr>
          <p:cNvPr id="2" name="Title 1"/>
          <p:cNvSpPr>
            <a:spLocks noGrp="1"/>
          </p:cNvSpPr>
          <p:nvPr>
            <p:ph type="ctrTitle"/>
          </p:nvPr>
        </p:nvSpPr>
        <p:spPr/>
        <p:txBody>
          <a:bodyPr/>
          <a:lstStyle/>
          <a:p>
            <a:r>
              <a:rPr lang="en-US" dirty="0" smtClean="0"/>
              <a:t>The thrill of Horror	</a:t>
            </a:r>
            <a:endParaRPr lang="en-US" dirty="0"/>
          </a:p>
        </p:txBody>
      </p:sp>
      <p:sp>
        <p:nvSpPr>
          <p:cNvPr id="3" name="Subtitle 2"/>
          <p:cNvSpPr>
            <a:spLocks noGrp="1"/>
          </p:cNvSpPr>
          <p:nvPr>
            <p:ph type="subTitle" idx="1"/>
          </p:nvPr>
        </p:nvSpPr>
        <p:spPr/>
        <p:txBody>
          <a:bodyPr/>
          <a:lstStyle/>
          <a:p>
            <a:r>
              <a:rPr lang="en-US" dirty="0" smtClean="0"/>
              <a:t>Collection 2</a:t>
            </a:r>
            <a:endParaRPr lang="en-US" dirty="0"/>
          </a:p>
        </p:txBody>
      </p:sp>
    </p:spTree>
    <p:extLst>
      <p:ext uri="{BB962C8B-B14F-4D97-AF65-F5344CB8AC3E}">
        <p14:creationId xmlns:p14="http://schemas.microsoft.com/office/powerpoint/2010/main" val="3151863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tell-tale heart</a:t>
            </a:r>
            <a:br>
              <a:rPr lang="en-US" dirty="0" smtClean="0"/>
            </a:br>
            <a:r>
              <a:rPr lang="en-US" dirty="0" smtClean="0"/>
              <a:t>read </a:t>
            </a:r>
            <a:r>
              <a:rPr lang="en-US" dirty="0" err="1" smtClean="0"/>
              <a:t>alouds</a:t>
            </a:r>
            <a:endParaRPr lang="en-US" dirty="0"/>
          </a:p>
        </p:txBody>
      </p:sp>
      <p:sp>
        <p:nvSpPr>
          <p:cNvPr id="3" name="Content Placeholder 2"/>
          <p:cNvSpPr>
            <a:spLocks noGrp="1"/>
          </p:cNvSpPr>
          <p:nvPr>
            <p:ph idx="1"/>
          </p:nvPr>
        </p:nvSpPr>
        <p:spPr/>
        <p:txBody>
          <a:bodyPr/>
          <a:lstStyle/>
          <a:p>
            <a:pPr marL="0" indent="0">
              <a:buNone/>
            </a:pPr>
            <a:endParaRPr lang="en-US" dirty="0">
              <a:hlinkClick r:id="rId2"/>
            </a:endParaRPr>
          </a:p>
          <a:p>
            <a:pPr marL="0" indent="0">
              <a:buNone/>
            </a:pPr>
            <a:endParaRPr lang="en-US" dirty="0" smtClean="0">
              <a:hlinkClick r:id="rId2"/>
            </a:endParaRPr>
          </a:p>
          <a:p>
            <a:r>
              <a:rPr lang="en-US" dirty="0" smtClean="0">
                <a:hlinkClick r:id="rId2"/>
              </a:rPr>
              <a:t>http</a:t>
            </a:r>
            <a:r>
              <a:rPr lang="en-US" dirty="0">
                <a:hlinkClick r:id="rId2"/>
              </a:rPr>
              <a:t>://www.manythings.org/listen/The_Tell-Tale_Heart_-_</a:t>
            </a:r>
            <a:r>
              <a:rPr lang="en-US" dirty="0" smtClean="0">
                <a:hlinkClick r:id="rId2"/>
              </a:rPr>
              <a:t>By_Edgar_Allan_Poe.html</a:t>
            </a:r>
            <a:endParaRPr lang="en-US" dirty="0" smtClean="0"/>
          </a:p>
          <a:p>
            <a:endParaRPr lang="en-US" dirty="0"/>
          </a:p>
          <a:p>
            <a:endParaRPr lang="en-US" dirty="0" smtClean="0"/>
          </a:p>
          <a:p>
            <a:r>
              <a:rPr lang="en-US" dirty="0">
                <a:hlinkClick r:id="rId3"/>
              </a:rPr>
              <a:t>https://librivox.org/short-story-collection-001</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53733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Tell-Tale Heart questions</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Collection 2\The Tell-Tale Heart Questions.docx</a:t>
            </a:r>
            <a:endParaRPr lang="en-US" dirty="0"/>
          </a:p>
        </p:txBody>
      </p:sp>
    </p:spTree>
    <p:extLst>
      <p:ext uri="{BB962C8B-B14F-4D97-AF65-F5344CB8AC3E}">
        <p14:creationId xmlns:p14="http://schemas.microsoft.com/office/powerpoint/2010/main" val="316378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64165" y="3752275"/>
            <a:ext cx="3664282" cy="2603569"/>
          </a:xfrm>
          <a:prstGeom prst="rect">
            <a:avLst/>
          </a:prstGeom>
        </p:spPr>
      </p:pic>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a:xfrm>
            <a:off x="685800" y="1972103"/>
            <a:ext cx="10820400" cy="4024125"/>
          </a:xfrm>
        </p:spPr>
        <p:txBody>
          <a:bodyPr>
            <a:normAutofit/>
          </a:bodyPr>
          <a:lstStyle/>
          <a:p>
            <a:r>
              <a:rPr lang="en-US" sz="6000" dirty="0" smtClean="0"/>
              <a:t>Why does the Horror Genre both terrify and fascinate?</a:t>
            </a:r>
            <a:endParaRPr lang="en-US" sz="6000" dirty="0"/>
          </a:p>
        </p:txBody>
      </p:sp>
    </p:spTree>
    <p:extLst>
      <p:ext uri="{BB962C8B-B14F-4D97-AF65-F5344CB8AC3E}">
        <p14:creationId xmlns:p14="http://schemas.microsoft.com/office/powerpoint/2010/main" val="14631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170121"/>
            <a:ext cx="12192000" cy="7028122"/>
          </a:xfrm>
          <a:prstGeom prst="rect">
            <a:avLst/>
          </a:prstGeom>
        </p:spPr>
      </p:pic>
    </p:spTree>
    <p:extLst>
      <p:ext uri="{BB962C8B-B14F-4D97-AF65-F5344CB8AC3E}">
        <p14:creationId xmlns:p14="http://schemas.microsoft.com/office/powerpoint/2010/main" val="351844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latin typeface="Chiller" panose="04020404031007020602" pitchFamily="82" charset="0"/>
              </a:rPr>
              <a:t>Objectives</a:t>
            </a:r>
            <a:r>
              <a:rPr lang="en-US" dirty="0" smtClean="0"/>
              <a:t>:</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accent2"/>
                </a:solidFill>
              </a:rPr>
              <a:t>Students will be able to analyze a story to determine the point of view from which the story is told.</a:t>
            </a:r>
          </a:p>
          <a:p>
            <a:r>
              <a:rPr lang="en-US" sz="3600" dirty="0" smtClean="0">
                <a:solidFill>
                  <a:schemeClr val="accent4"/>
                </a:solidFill>
              </a:rPr>
              <a:t>Students will be able to evaluate the credibility or trustworthiness of a narrator.</a:t>
            </a:r>
          </a:p>
          <a:p>
            <a:r>
              <a:rPr lang="en-US" sz="3600" dirty="0" smtClean="0">
                <a:solidFill>
                  <a:schemeClr val="accent1">
                    <a:lumMod val="60000"/>
                    <a:lumOff val="40000"/>
                  </a:schemeClr>
                </a:solidFill>
              </a:rPr>
              <a:t>Students will be able to identify techniques used to create suspense in a fictional story. </a:t>
            </a:r>
            <a:endParaRPr lang="en-US" sz="3600" dirty="0">
              <a:solidFill>
                <a:schemeClr val="accent1">
                  <a:lumMod val="60000"/>
                  <a:lumOff val="40000"/>
                </a:schemeClr>
              </a:solidFill>
            </a:endParaRPr>
          </a:p>
        </p:txBody>
      </p:sp>
    </p:spTree>
    <p:extLst>
      <p:ext uri="{BB962C8B-B14F-4D97-AF65-F5344CB8AC3E}">
        <p14:creationId xmlns:p14="http://schemas.microsoft.com/office/powerpoint/2010/main" val="23211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rot="4522653">
            <a:off x="8834475" y="1300191"/>
            <a:ext cx="1345630" cy="3368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848447" y="751495"/>
            <a:ext cx="6825178" cy="1293028"/>
          </a:xfrm>
          <a:effectLst>
            <a:glow rad="139700">
              <a:schemeClr val="accent2">
                <a:satMod val="175000"/>
                <a:alpha val="40000"/>
              </a:schemeClr>
            </a:glow>
          </a:effectLst>
        </p:spPr>
        <p:txBody>
          <a:bodyPr>
            <a:noAutofit/>
          </a:bodyPr>
          <a:lstStyle/>
          <a:p>
            <a:r>
              <a:rPr lang="en-US" sz="7200" dirty="0" smtClean="0">
                <a:solidFill>
                  <a:schemeClr val="accent1"/>
                </a:solidFill>
                <a:latin typeface="Chiller" panose="04020404031007020602" pitchFamily="82" charset="0"/>
              </a:rPr>
              <a:t>Notes: “The Tell-Tale Heart”</a:t>
            </a:r>
            <a:endParaRPr lang="en-US" sz="72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83645" y="2244133"/>
            <a:ext cx="1825559" cy="1257608"/>
          </a:xfrm>
          <a:prstGeom prst="rect">
            <a:avLst/>
          </a:prstGeom>
          <a:effectLst>
            <a:glow rad="228600">
              <a:schemeClr val="accent1">
                <a:satMod val="175000"/>
                <a:alpha val="40000"/>
              </a:schemeClr>
            </a:glow>
          </a:effectLst>
        </p:spPr>
      </p:pic>
      <p:sp>
        <p:nvSpPr>
          <p:cNvPr id="8" name="TextBox 7"/>
          <p:cNvSpPr txBox="1"/>
          <p:nvPr/>
        </p:nvSpPr>
        <p:spPr>
          <a:xfrm>
            <a:off x="7340958" y="2568924"/>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3068046" y="1446307"/>
            <a:ext cx="4837187" cy="5169300"/>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3200" dirty="0" smtClean="0">
                <a:solidFill>
                  <a:prstClr val="white"/>
                </a:solidFill>
              </a:rPr>
              <a:t> 1</a:t>
            </a:r>
            <a:r>
              <a:rPr lang="en-US" sz="3200" baseline="30000" dirty="0" smtClean="0">
                <a:solidFill>
                  <a:prstClr val="white"/>
                </a:solidFill>
              </a:rPr>
              <a:t>st</a:t>
            </a:r>
            <a:r>
              <a:rPr lang="en-US" sz="3200" dirty="0" smtClean="0">
                <a:solidFill>
                  <a:prstClr val="white"/>
                </a:solidFill>
              </a:rPr>
              <a:t> Person Point of View</a:t>
            </a:r>
          </a:p>
          <a:p>
            <a:pPr marL="285750" indent="-285750">
              <a:lnSpc>
                <a:spcPct val="150000"/>
              </a:lnSpc>
              <a:buFont typeface="Wingdings" panose="05000000000000000000" pitchFamily="2" charset="2"/>
              <a:buChar char="q"/>
            </a:pPr>
            <a:r>
              <a:rPr lang="en-US" sz="3200" dirty="0">
                <a:solidFill>
                  <a:prstClr val="white"/>
                </a:solidFill>
              </a:rPr>
              <a:t> </a:t>
            </a:r>
            <a:r>
              <a:rPr lang="en-US" sz="3200" dirty="0" smtClean="0">
                <a:solidFill>
                  <a:prstClr val="white"/>
                </a:solidFill>
              </a:rPr>
              <a:t>3</a:t>
            </a:r>
            <a:r>
              <a:rPr lang="en-US" sz="3200" baseline="30000" dirty="0" smtClean="0">
                <a:solidFill>
                  <a:prstClr val="white"/>
                </a:solidFill>
              </a:rPr>
              <a:t>rd</a:t>
            </a:r>
            <a:r>
              <a:rPr lang="en-US" sz="3200" dirty="0" smtClean="0">
                <a:solidFill>
                  <a:prstClr val="white"/>
                </a:solidFill>
              </a:rPr>
              <a:t> Person POV</a:t>
            </a:r>
          </a:p>
          <a:p>
            <a:pPr marL="285750" indent="-285750">
              <a:lnSpc>
                <a:spcPct val="150000"/>
              </a:lnSpc>
              <a:buFont typeface="Wingdings" panose="05000000000000000000" pitchFamily="2" charset="2"/>
              <a:buChar char="q"/>
            </a:pPr>
            <a:r>
              <a:rPr lang="en-US" sz="3200" dirty="0" smtClean="0">
                <a:solidFill>
                  <a:prstClr val="white"/>
                </a:solidFill>
              </a:rPr>
              <a:t> Unreliable Narrator</a:t>
            </a:r>
          </a:p>
          <a:p>
            <a:pPr marL="285750" indent="-285750">
              <a:lnSpc>
                <a:spcPct val="150000"/>
              </a:lnSpc>
              <a:buFont typeface="Wingdings" panose="05000000000000000000" pitchFamily="2" charset="2"/>
              <a:buChar char="q"/>
            </a:pPr>
            <a:r>
              <a:rPr lang="en-US" sz="3200" dirty="0">
                <a:solidFill>
                  <a:prstClr val="white"/>
                </a:solidFill>
              </a:rPr>
              <a:t> </a:t>
            </a:r>
            <a:r>
              <a:rPr lang="en-US" sz="3200" dirty="0" smtClean="0">
                <a:solidFill>
                  <a:prstClr val="white"/>
                </a:solidFill>
              </a:rPr>
              <a:t>Repetition</a:t>
            </a:r>
          </a:p>
          <a:p>
            <a:pPr marL="285750" indent="-285750">
              <a:lnSpc>
                <a:spcPct val="150000"/>
              </a:lnSpc>
              <a:buFont typeface="Wingdings" panose="05000000000000000000" pitchFamily="2" charset="2"/>
              <a:buChar char="q"/>
            </a:pPr>
            <a:r>
              <a:rPr lang="en-US" sz="3200" dirty="0" smtClean="0">
                <a:solidFill>
                  <a:prstClr val="white"/>
                </a:solidFill>
              </a:rPr>
              <a:t> Suspense</a:t>
            </a:r>
          </a:p>
          <a:p>
            <a:pPr marL="285750" indent="-285750">
              <a:lnSpc>
                <a:spcPct val="150000"/>
              </a:lnSpc>
              <a:buFont typeface="Wingdings" panose="05000000000000000000" pitchFamily="2" charset="2"/>
              <a:buChar char="q"/>
            </a:pPr>
            <a:r>
              <a:rPr lang="en-US" sz="3200" dirty="0" smtClean="0">
                <a:solidFill>
                  <a:prstClr val="white"/>
                </a:solidFill>
              </a:rPr>
              <a:t>Narrator</a:t>
            </a:r>
          </a:p>
        </p:txBody>
      </p:sp>
      <p:pic>
        <p:nvPicPr>
          <p:cNvPr id="3" name="Picture 2"/>
          <p:cNvPicPr>
            <a:picLocks noChangeAspect="1"/>
          </p:cNvPicPr>
          <p:nvPr/>
        </p:nvPicPr>
        <p:blipFill>
          <a:blip r:embed="rId3"/>
          <a:stretch>
            <a:fillRect/>
          </a:stretch>
        </p:blipFill>
        <p:spPr>
          <a:xfrm>
            <a:off x="915349" y="3959963"/>
            <a:ext cx="1962150" cy="2333625"/>
          </a:xfrm>
          <a:prstGeom prst="rect">
            <a:avLst/>
          </a:prstGeom>
          <a:effectLst>
            <a:glow rad="228600">
              <a:schemeClr val="accent4">
                <a:satMod val="175000"/>
                <a:alpha val="40000"/>
              </a:schemeClr>
            </a:glow>
          </a:effectLst>
        </p:spPr>
      </p:pic>
      <p:sp>
        <p:nvSpPr>
          <p:cNvPr id="7" name="TextBox 6"/>
          <p:cNvSpPr txBox="1"/>
          <p:nvPr/>
        </p:nvSpPr>
        <p:spPr>
          <a:xfrm rot="20717011">
            <a:off x="8477508" y="2688271"/>
            <a:ext cx="3090930" cy="369332"/>
          </a:xfrm>
          <a:prstGeom prst="rect">
            <a:avLst/>
          </a:prstGeom>
          <a:noFill/>
        </p:spPr>
        <p:txBody>
          <a:bodyPr wrap="square" rtlCol="0">
            <a:spAutoFit/>
          </a:bodyPr>
          <a:lstStyle/>
          <a:p>
            <a:r>
              <a:rPr lang="en-US" b="1" dirty="0" smtClean="0">
                <a:solidFill>
                  <a:srgbClr val="E9BF35"/>
                </a:solidFill>
                <a:latin typeface="Castellar" panose="020A0402060406010301" pitchFamily="18" charset="0"/>
              </a:rPr>
              <a:t>Words to know</a:t>
            </a:r>
            <a:endParaRPr lang="en-US" b="1" dirty="0">
              <a:solidFill>
                <a:srgbClr val="E9BF35"/>
              </a:solidFill>
              <a:latin typeface="Castellar" panose="020A0402060406010301" pitchFamily="18" charset="0"/>
            </a:endParaRPr>
          </a:p>
        </p:txBody>
      </p:sp>
      <p:pic>
        <p:nvPicPr>
          <p:cNvPr id="6" name="Picture 5"/>
          <p:cNvPicPr>
            <a:picLocks noChangeAspect="1"/>
          </p:cNvPicPr>
          <p:nvPr/>
        </p:nvPicPr>
        <p:blipFill>
          <a:blip r:embed="rId4"/>
          <a:stretch>
            <a:fillRect/>
          </a:stretch>
        </p:blipFill>
        <p:spPr>
          <a:xfrm>
            <a:off x="9426377" y="3959963"/>
            <a:ext cx="1880315" cy="248874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01592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rot="4522653">
            <a:off x="5093519" y="1949465"/>
            <a:ext cx="1345630" cy="3368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848447" y="751495"/>
            <a:ext cx="6825178" cy="1293028"/>
          </a:xfrm>
          <a:effectLst>
            <a:glow rad="139700">
              <a:schemeClr val="accent2">
                <a:satMod val="175000"/>
                <a:alpha val="40000"/>
              </a:schemeClr>
            </a:glow>
          </a:effectLst>
        </p:spPr>
        <p:txBody>
          <a:bodyPr>
            <a:noAutofit/>
          </a:bodyPr>
          <a:lstStyle/>
          <a:p>
            <a:r>
              <a:rPr lang="en-US" sz="7200" dirty="0" smtClean="0">
                <a:solidFill>
                  <a:schemeClr val="accent1"/>
                </a:solidFill>
                <a:latin typeface="Chiller" panose="04020404031007020602" pitchFamily="82" charset="0"/>
              </a:rPr>
              <a:t>Vocabulary: “The Tell-Tale Heart”</a:t>
            </a:r>
            <a:endParaRPr lang="en-US" sz="7200" dirty="0">
              <a:solidFill>
                <a:schemeClr val="accent1"/>
              </a:solidFill>
              <a:latin typeface="Chiller" panose="04020404031007020602" pitchFamily="82" charset="0"/>
            </a:endParaRPr>
          </a:p>
        </p:txBody>
      </p:sp>
      <p:sp>
        <p:nvSpPr>
          <p:cNvPr id="8" name="TextBox 7"/>
          <p:cNvSpPr txBox="1"/>
          <p:nvPr/>
        </p:nvSpPr>
        <p:spPr>
          <a:xfrm>
            <a:off x="5641745" y="29872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1548339" y="1469943"/>
            <a:ext cx="4837187" cy="5181034"/>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800" dirty="0" smtClean="0">
                <a:solidFill>
                  <a:prstClr val="white"/>
                </a:solidFill>
              </a:rPr>
              <a:t> Conceive</a:t>
            </a:r>
          </a:p>
          <a:p>
            <a:pPr marL="285750" indent="-285750">
              <a:lnSpc>
                <a:spcPct val="150000"/>
              </a:lnSpc>
              <a:buFont typeface="Wingdings" panose="05000000000000000000" pitchFamily="2" charset="2"/>
              <a:buChar char="q"/>
            </a:pPr>
            <a:r>
              <a:rPr lang="en-US" sz="2800" dirty="0">
                <a:solidFill>
                  <a:prstClr val="white"/>
                </a:solidFill>
              </a:rPr>
              <a:t> </a:t>
            </a:r>
            <a:r>
              <a:rPr lang="en-US" sz="2800" dirty="0" smtClean="0">
                <a:solidFill>
                  <a:prstClr val="white"/>
                </a:solidFill>
              </a:rPr>
              <a:t>Vex</a:t>
            </a:r>
          </a:p>
          <a:p>
            <a:pPr marL="285750" indent="-285750">
              <a:lnSpc>
                <a:spcPct val="150000"/>
              </a:lnSpc>
              <a:buFont typeface="Wingdings" panose="05000000000000000000" pitchFamily="2" charset="2"/>
              <a:buChar char="q"/>
            </a:pPr>
            <a:r>
              <a:rPr lang="en-US" sz="2800" dirty="0" smtClean="0">
                <a:solidFill>
                  <a:prstClr val="white"/>
                </a:solidFill>
              </a:rPr>
              <a:t> </a:t>
            </a:r>
            <a:r>
              <a:rPr lang="en-US" sz="2800" dirty="0">
                <a:solidFill>
                  <a:prstClr val="white"/>
                </a:solidFill>
              </a:rPr>
              <a:t>S</a:t>
            </a:r>
            <a:r>
              <a:rPr lang="en-US" sz="2800" dirty="0" smtClean="0">
                <a:solidFill>
                  <a:prstClr val="white"/>
                </a:solidFill>
              </a:rPr>
              <a:t>tifle</a:t>
            </a:r>
          </a:p>
          <a:p>
            <a:pPr marL="285750" indent="-285750">
              <a:lnSpc>
                <a:spcPct val="150000"/>
              </a:lnSpc>
              <a:buFont typeface="Wingdings" panose="05000000000000000000" pitchFamily="2" charset="2"/>
              <a:buChar char="q"/>
            </a:pPr>
            <a:r>
              <a:rPr lang="en-US" sz="2800" dirty="0">
                <a:solidFill>
                  <a:prstClr val="white"/>
                </a:solidFill>
              </a:rPr>
              <a:t> </a:t>
            </a:r>
            <a:r>
              <a:rPr lang="en-US" sz="2800" dirty="0" smtClean="0">
                <a:solidFill>
                  <a:prstClr val="white"/>
                </a:solidFill>
              </a:rPr>
              <a:t>Crevice</a:t>
            </a:r>
          </a:p>
          <a:p>
            <a:pPr marL="285750" indent="-285750">
              <a:lnSpc>
                <a:spcPct val="150000"/>
              </a:lnSpc>
              <a:buFont typeface="Wingdings" panose="05000000000000000000" pitchFamily="2" charset="2"/>
              <a:buChar char="q"/>
            </a:pPr>
            <a:r>
              <a:rPr lang="en-US" sz="2800" dirty="0" smtClean="0">
                <a:solidFill>
                  <a:prstClr val="white"/>
                </a:solidFill>
              </a:rPr>
              <a:t> Audacity</a:t>
            </a:r>
          </a:p>
          <a:p>
            <a:pPr marL="285750" indent="-285750">
              <a:lnSpc>
                <a:spcPct val="150000"/>
              </a:lnSpc>
              <a:buFont typeface="Wingdings" panose="05000000000000000000" pitchFamily="2" charset="2"/>
              <a:buChar char="q"/>
            </a:pPr>
            <a:r>
              <a:rPr lang="en-US" sz="2800" dirty="0" smtClean="0">
                <a:solidFill>
                  <a:prstClr val="white"/>
                </a:solidFill>
              </a:rPr>
              <a:t>Vehemently</a:t>
            </a:r>
          </a:p>
          <a:p>
            <a:pPr marL="285750" indent="-285750">
              <a:lnSpc>
                <a:spcPct val="150000"/>
              </a:lnSpc>
              <a:buFont typeface="Wingdings" panose="05000000000000000000" pitchFamily="2" charset="2"/>
              <a:buChar char="q"/>
            </a:pPr>
            <a:r>
              <a:rPr lang="en-US" sz="2800" dirty="0" smtClean="0">
                <a:solidFill>
                  <a:prstClr val="white"/>
                </a:solidFill>
              </a:rPr>
              <a:t>Derision</a:t>
            </a:r>
          </a:p>
          <a:p>
            <a:pPr marL="285750" indent="-285750">
              <a:lnSpc>
                <a:spcPct val="150000"/>
              </a:lnSpc>
              <a:buFont typeface="Wingdings" panose="05000000000000000000" pitchFamily="2" charset="2"/>
              <a:buChar char="q"/>
            </a:pPr>
            <a:r>
              <a:rPr lang="en-US" sz="2800" dirty="0" smtClean="0">
                <a:solidFill>
                  <a:prstClr val="white"/>
                </a:solidFill>
              </a:rPr>
              <a:t>Hypocritical</a:t>
            </a:r>
          </a:p>
        </p:txBody>
      </p:sp>
      <p:sp>
        <p:nvSpPr>
          <p:cNvPr id="7" name="TextBox 6"/>
          <p:cNvSpPr txBox="1"/>
          <p:nvPr/>
        </p:nvSpPr>
        <p:spPr>
          <a:xfrm rot="20717011">
            <a:off x="4599550" y="3390553"/>
            <a:ext cx="3090930" cy="369332"/>
          </a:xfrm>
          <a:prstGeom prst="rect">
            <a:avLst/>
          </a:prstGeom>
          <a:noFill/>
        </p:spPr>
        <p:txBody>
          <a:bodyPr wrap="square" rtlCol="0">
            <a:spAutoFit/>
          </a:bodyPr>
          <a:lstStyle/>
          <a:p>
            <a:r>
              <a:rPr lang="en-US" b="1" dirty="0" smtClean="0">
                <a:solidFill>
                  <a:srgbClr val="E9BF35"/>
                </a:solidFill>
                <a:latin typeface="Castellar" panose="020A0402060406010301" pitchFamily="18" charset="0"/>
              </a:rPr>
              <a:t>Words to know</a:t>
            </a:r>
            <a:endParaRPr lang="en-US" b="1" dirty="0">
              <a:solidFill>
                <a:srgbClr val="E9BF35"/>
              </a:solidFill>
              <a:latin typeface="Castellar" panose="020A0402060406010301" pitchFamily="18" charset="0"/>
            </a:endParaRPr>
          </a:p>
        </p:txBody>
      </p:sp>
      <p:pic>
        <p:nvPicPr>
          <p:cNvPr id="11" name="Picture 10"/>
          <p:cNvPicPr>
            <a:picLocks noChangeAspect="1"/>
          </p:cNvPicPr>
          <p:nvPr/>
        </p:nvPicPr>
        <p:blipFill>
          <a:blip r:embed="rId2"/>
          <a:stretch>
            <a:fillRect/>
          </a:stretch>
        </p:blipFill>
        <p:spPr>
          <a:xfrm>
            <a:off x="7565736" y="2356834"/>
            <a:ext cx="4151434" cy="4501166"/>
          </a:xfrm>
          <a:prstGeom prst="rect">
            <a:avLst/>
          </a:prstGeom>
        </p:spPr>
      </p:pic>
    </p:spTree>
    <p:extLst>
      <p:ext uri="{BB962C8B-B14F-4D97-AF65-F5344CB8AC3E}">
        <p14:creationId xmlns:p14="http://schemas.microsoft.com/office/powerpoint/2010/main" val="2606220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1315" y="417688"/>
            <a:ext cx="2310685" cy="1293028"/>
          </a:xfrm>
        </p:spPr>
        <p:txBody>
          <a:bodyPr/>
          <a:lstStyle/>
          <a:p>
            <a:r>
              <a:rPr lang="en-US" b="1" dirty="0" smtClean="0"/>
              <a:t> Point of view</a:t>
            </a:r>
            <a:endParaRPr lang="en-US" b="1" dirty="0"/>
          </a:p>
        </p:txBody>
      </p:sp>
      <p:sp>
        <p:nvSpPr>
          <p:cNvPr id="3" name="Content Placeholder 2"/>
          <p:cNvSpPr>
            <a:spLocks noGrp="1"/>
          </p:cNvSpPr>
          <p:nvPr>
            <p:ph idx="1"/>
          </p:nvPr>
        </p:nvSpPr>
        <p:spPr>
          <a:xfrm>
            <a:off x="450760" y="1245157"/>
            <a:ext cx="10952409" cy="5649305"/>
          </a:xfrm>
        </p:spPr>
        <p:txBody>
          <a:bodyPr>
            <a:normAutofit fontScale="92500" lnSpcReduction="20000"/>
          </a:bodyPr>
          <a:lstStyle/>
          <a:p>
            <a:pPr>
              <a:lnSpc>
                <a:spcPct val="150000"/>
              </a:lnSpc>
            </a:pPr>
            <a:r>
              <a:rPr lang="en-US" sz="2800" b="1" cap="all" dirty="0"/>
              <a:t>UNDERSTANDING POINT OF VIEW IN LITERATURE</a:t>
            </a:r>
          </a:p>
          <a:p>
            <a:pPr>
              <a:lnSpc>
                <a:spcPct val="150000"/>
              </a:lnSpc>
            </a:pPr>
            <a:r>
              <a:rPr lang="en-US" sz="2800" dirty="0"/>
              <a:t>Literature provides a lens through which readers look at the world. Point of view is the way the author allows you to “see” and “hear” what’s going on. Skillful authors can fix their readers’ attention on exactly the detail, opinion, or emotion the author wants to emphasize by manipulating the point of view of the story.</a:t>
            </a:r>
          </a:p>
          <a:p>
            <a:pPr>
              <a:lnSpc>
                <a:spcPct val="150000"/>
              </a:lnSpc>
            </a:pPr>
            <a:r>
              <a:rPr lang="en-US" sz="2800" cap="all" dirty="0"/>
              <a:t>WHAT ARE THE KINDS OF POINT OF VIEW IN LITERATURE?</a:t>
            </a:r>
          </a:p>
          <a:p>
            <a:pPr>
              <a:lnSpc>
                <a:spcPct val="150000"/>
              </a:lnSpc>
            </a:pPr>
            <a:r>
              <a:rPr lang="en-US" sz="2800" dirty="0"/>
              <a:t>Point of view comes in three varieties, which the English scholars have handily numbered for your convenience</a:t>
            </a:r>
            <a:r>
              <a:rPr lang="en-US" sz="2800" dirty="0" smtClean="0"/>
              <a:t>: 1</a:t>
            </a:r>
            <a:r>
              <a:rPr lang="en-US" sz="2800" baseline="30000" dirty="0" smtClean="0"/>
              <a:t>st</a:t>
            </a:r>
            <a:r>
              <a:rPr lang="en-US" sz="2800" dirty="0" smtClean="0"/>
              <a:t>, 2</a:t>
            </a:r>
            <a:r>
              <a:rPr lang="en-US" sz="2800" baseline="30000" dirty="0" smtClean="0"/>
              <a:t>nd</a:t>
            </a:r>
            <a:r>
              <a:rPr lang="en-US" sz="2800" dirty="0" smtClean="0"/>
              <a:t>, and 3</a:t>
            </a:r>
            <a:r>
              <a:rPr lang="en-US" sz="2800" baseline="30000" dirty="0" smtClean="0"/>
              <a:t>rd</a:t>
            </a:r>
            <a:r>
              <a:rPr lang="en-US" sz="2800" dirty="0" smtClean="0"/>
              <a:t> point of view.</a:t>
            </a:r>
            <a:endParaRPr lang="en-US" sz="2800" dirty="0"/>
          </a:p>
          <a:p>
            <a:pPr marL="0" indent="0">
              <a:buNone/>
            </a:pPr>
            <a:endParaRPr lang="en-US" dirty="0"/>
          </a:p>
        </p:txBody>
      </p:sp>
      <p:pic>
        <p:nvPicPr>
          <p:cNvPr id="4" name="Picture 3"/>
          <p:cNvPicPr>
            <a:picLocks noChangeAspect="1"/>
          </p:cNvPicPr>
          <p:nvPr/>
        </p:nvPicPr>
        <p:blipFill>
          <a:blip r:embed="rId2"/>
          <a:stretch>
            <a:fillRect/>
          </a:stretch>
        </p:blipFill>
        <p:spPr>
          <a:xfrm>
            <a:off x="8367578" y="196979"/>
            <a:ext cx="1513737" cy="1513737"/>
          </a:xfrm>
          <a:prstGeom prst="rect">
            <a:avLst/>
          </a:prstGeom>
        </p:spPr>
      </p:pic>
    </p:spTree>
    <p:extLst>
      <p:ext uri="{BB962C8B-B14F-4D97-AF65-F5344CB8AC3E}">
        <p14:creationId xmlns:p14="http://schemas.microsoft.com/office/powerpoint/2010/main" val="127683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a:t>
            </a:r>
            <a:r>
              <a:rPr lang="en-US" baseline="30000" dirty="0" smtClean="0"/>
              <a:t>st</a:t>
            </a:r>
            <a:r>
              <a:rPr lang="en-US" dirty="0" smtClean="0"/>
              <a:t> person point of view</a:t>
            </a:r>
            <a:endParaRPr lang="en-US" dirty="0"/>
          </a:p>
        </p:txBody>
      </p:sp>
      <p:sp>
        <p:nvSpPr>
          <p:cNvPr id="3" name="Content Placeholder 2"/>
          <p:cNvSpPr>
            <a:spLocks noGrp="1"/>
          </p:cNvSpPr>
          <p:nvPr>
            <p:ph idx="1"/>
          </p:nvPr>
        </p:nvSpPr>
        <p:spPr>
          <a:xfrm>
            <a:off x="0" y="2194560"/>
            <a:ext cx="11506200" cy="4663440"/>
          </a:xfrm>
        </p:spPr>
        <p:txBody>
          <a:bodyPr>
            <a:normAutofit fontScale="92500"/>
          </a:bodyPr>
          <a:lstStyle/>
          <a:p>
            <a:pPr>
              <a:lnSpc>
                <a:spcPct val="150000"/>
              </a:lnSpc>
            </a:pPr>
            <a:r>
              <a:rPr lang="en-US" sz="2800" b="1" dirty="0"/>
              <a:t>First-person</a:t>
            </a:r>
            <a:r>
              <a:rPr lang="en-US" sz="2800" dirty="0"/>
              <a:t> point of view is in use when a character narrates the story with </a:t>
            </a:r>
            <a:r>
              <a:rPr lang="en-US" sz="2800" i="1" dirty="0"/>
              <a:t>I-me-my-mine</a:t>
            </a:r>
            <a:r>
              <a:rPr lang="en-US" sz="2800" dirty="0"/>
              <a:t> in his or her speech. The advantage of this point of view is that you get to hear the thoughts of the narrator and see the world depicted in the story through his or her eyes. However, remember that no narrator, like no human being, has complete self-knowledge or, for that matter, complete knowledge of anything. Therefore, the reader’s role is to go beyond what the narrator says.</a:t>
            </a:r>
          </a:p>
          <a:p>
            <a:pPr marL="0" indent="0">
              <a:buNone/>
            </a:pPr>
            <a:endParaRPr lang="en-US" dirty="0"/>
          </a:p>
        </p:txBody>
      </p:sp>
    </p:spTree>
    <p:extLst>
      <p:ext uri="{BB962C8B-B14F-4D97-AF65-F5344CB8AC3E}">
        <p14:creationId xmlns:p14="http://schemas.microsoft.com/office/powerpoint/2010/main" val="2946465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Hispanic Heritage Month presentation">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13177</TotalTime>
  <Words>569</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Aharoni</vt:lpstr>
      <vt:lpstr>Arial</vt:lpstr>
      <vt:lpstr>Calibri</vt:lpstr>
      <vt:lpstr>Castellar</vt:lpstr>
      <vt:lpstr>Century Gothic</vt:lpstr>
      <vt:lpstr>Chiller</vt:lpstr>
      <vt:lpstr>Gill Sans MT</vt:lpstr>
      <vt:lpstr>Impact</vt:lpstr>
      <vt:lpstr>Times New Roman</vt:lpstr>
      <vt:lpstr>Wingdings</vt:lpstr>
      <vt:lpstr>Vapor Trail</vt:lpstr>
      <vt:lpstr>Hispanic Heritage Month presentation</vt:lpstr>
      <vt:lpstr>Badge</vt:lpstr>
      <vt:lpstr>Commonly misused words #3</vt:lpstr>
      <vt:lpstr>The thrill of Horror </vt:lpstr>
      <vt:lpstr>Essential Question</vt:lpstr>
      <vt:lpstr>PowerPoint Presentation</vt:lpstr>
      <vt:lpstr>Objectives:</vt:lpstr>
      <vt:lpstr>Notes: “The Tell-Tale Heart”</vt:lpstr>
      <vt:lpstr>Vocabulary: “The Tell-Tale Heart”</vt:lpstr>
      <vt:lpstr> Point of view</vt:lpstr>
      <vt:lpstr>1st person point of view</vt:lpstr>
      <vt:lpstr>2nd person point of view</vt:lpstr>
      <vt:lpstr>3rd person point of view</vt:lpstr>
      <vt:lpstr>Point of view practice</vt:lpstr>
      <vt:lpstr>Unreliable narrator</vt:lpstr>
      <vt:lpstr>Unreliable narrator</vt:lpstr>
      <vt:lpstr>Unreliable narrator Practice </vt:lpstr>
      <vt:lpstr>Repetition</vt:lpstr>
      <vt:lpstr>Repetition example</vt:lpstr>
      <vt:lpstr>Suspense</vt:lpstr>
      <vt:lpstr>Edgar allan poe</vt:lpstr>
      <vt:lpstr>The tell-tale heart read alouds</vt:lpstr>
      <vt:lpstr>Tell-Tale Heart questions</vt:lpstr>
    </vt:vector>
  </TitlesOfParts>
  <Company>Santa Rosa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thHorror</dc:title>
  <dc:creator>Runyon, Jeannie</dc:creator>
  <cp:lastModifiedBy>Knowlton, Michael C.</cp:lastModifiedBy>
  <cp:revision>247</cp:revision>
  <cp:lastPrinted>2016-12-07T22:30:49Z</cp:lastPrinted>
  <dcterms:created xsi:type="dcterms:W3CDTF">2014-11-12T16:32:18Z</dcterms:created>
  <dcterms:modified xsi:type="dcterms:W3CDTF">2017-11-06T18:08:15Z</dcterms:modified>
</cp:coreProperties>
</file>