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5" r:id="rId9"/>
    <p:sldId id="267" r:id="rId10"/>
    <p:sldId id="262" r:id="rId11"/>
    <p:sldId id="264" r:id="rId12"/>
    <p:sldId id="263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owlton, Michael C." initials="KMC" lastIdx="1" clrIdx="0">
    <p:extLst>
      <p:ext uri="{19B8F6BF-5375-455C-9EA6-DF929625EA0E}">
        <p15:presenceInfo xmlns:p15="http://schemas.microsoft.com/office/powerpoint/2012/main" userId="S-1-5-21-2127968665-1470053846-518595180-1915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4-17T10:26:30.252" idx="1">
    <p:pos x="2483" y="2251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YouKQ4EESs" TargetMode="External"/><Relationship Id="rId2" Type="http://schemas.openxmlformats.org/officeDocument/2006/relationships/hyperlink" Target="https://www.youtube.com/watch?v=RaDMSKZVKNY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www.youtube.com/watch?v=RaDMSKZVKNY</a:t>
            </a:r>
            <a:r>
              <a:rPr lang="en-US" dirty="0" smtClean="0"/>
              <a:t> I,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www.youtube.com/watch?v=xYouKQ4EESs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1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31" y="2169847"/>
            <a:ext cx="9905998" cy="1905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Structure</a:t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With a partner, answer number 2 .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10328809" y="2240370"/>
            <a:ext cx="358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3 minutes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848" y="132280"/>
            <a:ext cx="2143125" cy="2143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1776" y="1501706"/>
            <a:ext cx="9607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Roboto"/>
              </a:rPr>
              <a:t>Structure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Roboto"/>
              </a:rPr>
              <a:t> of 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Roboto"/>
              </a:rPr>
              <a:t>Poetry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Roboto"/>
              </a:rPr>
              <a:t>. 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Roboto"/>
              </a:rPr>
              <a:t>Poetry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Roboto"/>
              </a:rPr>
              <a:t> is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Roboto"/>
              </a:rPr>
              <a:t>literature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Roboto"/>
              </a:rPr>
              <a:t>written in stanzas and lines that use rhythm to express feelings and ideas. 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Roboto"/>
              </a:rPr>
              <a:t>Poets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Roboto"/>
              </a:rPr>
              <a:t> will pay particular attention to the length, placement, and grouping of lines and stanzas. ... Another aspect of the 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Roboto"/>
              </a:rPr>
              <a:t>structure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Roboto"/>
              </a:rPr>
              <a:t> of 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Roboto"/>
              </a:rPr>
              <a:t>poems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Roboto"/>
              </a:rPr>
              <a:t> is the rhythm, which is the beat of the 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Roboto"/>
              </a:rPr>
              <a:t>poem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Roboto"/>
              </a:rPr>
              <a:t>.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correct answer is 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Here’s why:</a:t>
            </a:r>
          </a:p>
          <a:p>
            <a:pPr lvl="1"/>
            <a:r>
              <a:rPr lang="en-US" sz="4400" dirty="0" smtClean="0"/>
              <a:t>The varied list of professions emphasizes the individuality of each citizen.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454" y="370536"/>
            <a:ext cx="4089511" cy="3106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74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71" y="-36491"/>
            <a:ext cx="9905998" cy="1905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Diction: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351" y="1533658"/>
            <a:ext cx="9905998" cy="220121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/>
              </a:rPr>
              <a:t>Diction Definition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effectLst/>
              </a:rPr>
              <a:t>. 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/>
              </a:rPr>
              <a:t>Diction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effectLst/>
              </a:rPr>
              <a:t> can be 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/>
              </a:rPr>
              <a:t>defined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effectLst/>
              </a:rPr>
              <a:t> as style of speaking or writing, determined by the choice of words by a speaker or a writer. ... Proper 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/>
              </a:rPr>
              <a:t>diction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effectLst/>
              </a:rPr>
              <a:t>, or proper choice of words, is important to get the message across.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2735" y="4090348"/>
            <a:ext cx="88912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With a partner, answer number </a:t>
            </a:r>
            <a:r>
              <a:rPr lang="en-US" sz="7200" cap="all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3. </a:t>
            </a:r>
            <a:r>
              <a:rPr lang="en-US" sz="72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327" y="344807"/>
            <a:ext cx="1528043" cy="152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158" y="2666999"/>
            <a:ext cx="10107253" cy="3772438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correct answer is A.</a:t>
            </a:r>
          </a:p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Here’s Why:</a:t>
            </a:r>
          </a:p>
          <a:p>
            <a:pPr lvl="1"/>
            <a:r>
              <a:rPr lang="en-US" sz="3600" dirty="0" smtClean="0"/>
              <a:t>The characterization of the mechanics’ songs as </a:t>
            </a:r>
            <a:r>
              <a:rPr lang="en-US" sz="3600" b="1" dirty="0" smtClean="0"/>
              <a:t>“strong” </a:t>
            </a:r>
            <a:r>
              <a:rPr lang="en-US" sz="3600" dirty="0" smtClean="0"/>
              <a:t>suggests a powerful America built by its workers.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061" y="869457"/>
            <a:ext cx="3705119" cy="277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5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71" y="-36491"/>
            <a:ext cx="9905998" cy="1905000"/>
          </a:xfrm>
        </p:spPr>
        <p:txBody>
          <a:bodyPr>
            <a:normAutofit/>
          </a:bodyPr>
          <a:lstStyle/>
          <a:p>
            <a:r>
              <a:rPr lang="en-US" sz="7200" b="1" dirty="0" smtClean="0"/>
              <a:t>Diction: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351" y="1533658"/>
            <a:ext cx="9905998" cy="220121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/>
              </a:rPr>
              <a:t>Diction Definition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effectLst/>
              </a:rPr>
              <a:t>. 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/>
              </a:rPr>
              <a:t>Diction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effectLst/>
              </a:rPr>
              <a:t> can be 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/>
              </a:rPr>
              <a:t>defined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effectLst/>
              </a:rPr>
              <a:t> as style of speaking or writing, determined by the choice of words by a speaker or a writer. ... Proper 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/>
              </a:rPr>
              <a:t>diction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effectLst/>
              </a:rPr>
              <a:t>, or proper choice of words, is important to get the message across.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2735" y="4090348"/>
            <a:ext cx="88912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With a partner, answer number </a:t>
            </a:r>
            <a:r>
              <a:rPr lang="en-US" sz="72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4</a:t>
            </a:r>
            <a:r>
              <a:rPr lang="en-US" sz="7200" cap="all" dirty="0" smtClean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. </a:t>
            </a:r>
            <a:r>
              <a:rPr lang="en-US" sz="7200" cap="all" dirty="0">
                <a:ln w="3175" cmpd="sng"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6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.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633" y="404233"/>
            <a:ext cx="1361432" cy="135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“Singing”- evokes a celebratory feeling</a:t>
            </a:r>
          </a:p>
          <a:p>
            <a:r>
              <a:rPr lang="en-US" dirty="0" smtClean="0"/>
              <a:t>“Blithe”- means happy and carefree</a:t>
            </a:r>
          </a:p>
          <a:p>
            <a:r>
              <a:rPr lang="en-US" dirty="0" smtClean="0"/>
              <a:t>“Party” – as with singing, party suggests a celebration</a:t>
            </a:r>
          </a:p>
          <a:p>
            <a:r>
              <a:rPr lang="en-US" dirty="0" smtClean="0"/>
              <a:t>“Robust”- means strong and healthy</a:t>
            </a:r>
          </a:p>
          <a:p>
            <a:r>
              <a:rPr lang="en-US" dirty="0" smtClean="0"/>
              <a:t>“Friendly”- suggests close personal relationships</a:t>
            </a:r>
          </a:p>
          <a:p>
            <a:r>
              <a:rPr lang="en-US" dirty="0" smtClean="0"/>
              <a:t>“Melodious”- means pleasant sound, which evokes a harmonious feeling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859" y="858457"/>
            <a:ext cx="3044866" cy="3932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20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838" y="880057"/>
            <a:ext cx="9905998" cy="1905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Try #5 A &amp; B with a partner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555" y="3573484"/>
            <a:ext cx="2512857" cy="2512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1977" y="5512158"/>
            <a:ext cx="321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5a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4">
                    <a:lumMod val="75000"/>
                  </a:schemeClr>
                </a:solidFill>
              </a:rPr>
              <a:t>The correct answer is a</a:t>
            </a:r>
            <a:r>
              <a:rPr lang="en-US" sz="4800" dirty="0" smtClean="0"/>
              <a:t>. Hughes relays the experience of black </a:t>
            </a:r>
            <a:r>
              <a:rPr lang="en-US" sz="4800" dirty="0"/>
              <a:t>A</a:t>
            </a:r>
            <a:r>
              <a:rPr lang="en-US" sz="4800" dirty="0" smtClean="0"/>
              <a:t>mericans, often omitted from consideration when describing the American experience.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113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5B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correct answer is d. The inclusion of the speaker in “America” is emphasized through the word “too.”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491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#6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689879"/>
            <a:ext cx="2511770" cy="2511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62567" y="2967335"/>
            <a:ext cx="3066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 minute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2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609601"/>
            <a:ext cx="10676586" cy="2519965"/>
          </a:xfrm>
        </p:spPr>
        <p:txBody>
          <a:bodyPr>
            <a:noAutofit/>
          </a:bodyPr>
          <a:lstStyle/>
          <a:p>
            <a:r>
              <a:rPr lang="en-US" sz="8000" dirty="0" smtClean="0"/>
              <a:t>Two Sides of the American Dream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2762" y="3667260"/>
            <a:ext cx="8676222" cy="1905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“I, Too, Sing America” by Langston Hughes</a:t>
            </a:r>
          </a:p>
          <a:p>
            <a:r>
              <a:rPr lang="en-US" sz="3600" dirty="0" smtClean="0"/>
              <a:t>&amp;</a:t>
            </a:r>
          </a:p>
          <a:p>
            <a:r>
              <a:rPr lang="en-US" sz="3600" dirty="0" smtClean="0"/>
              <a:t>“I Hear America Singing” By Walt Whitman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42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B is correct. </a:t>
            </a:r>
          </a:p>
          <a:p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</a:rPr>
              <a:t>Here’s why:</a:t>
            </a:r>
          </a:p>
          <a:p>
            <a:pPr lvl="1"/>
            <a:r>
              <a:rPr lang="en-US" sz="4000" dirty="0" smtClean="0"/>
              <a:t>“Tomorrow” indicates the speaker’s desire for progress to be included “at the table” instead of forced into the kitchen.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875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692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EXIT SLIP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6999"/>
            <a:ext cx="11787809" cy="3124201"/>
          </a:xfrm>
        </p:spPr>
        <p:txBody>
          <a:bodyPr>
            <a:noAutofit/>
          </a:bodyPr>
          <a:lstStyle/>
          <a:p>
            <a:r>
              <a:rPr lang="en-US" sz="5400" dirty="0" smtClean="0"/>
              <a:t>On a scale of 1-2, how confident are you investigating and describing figurative language in poetry?</a:t>
            </a:r>
          </a:p>
          <a:p>
            <a:r>
              <a:rPr lang="en-US" sz="5400" b="1" dirty="0" smtClean="0"/>
              <a:t>1= no, no, no  2= bring it on, sister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446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7" y="180305"/>
            <a:ext cx="11905927" cy="64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149" y="609600"/>
            <a:ext cx="10045262" cy="768439"/>
          </a:xfrm>
        </p:spPr>
        <p:txBody>
          <a:bodyPr/>
          <a:lstStyle/>
          <a:p>
            <a:r>
              <a:rPr lang="en-US" dirty="0" smtClean="0"/>
              <a:t>“I Hear America Singing” BY Walt Whitman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149" y="2318197"/>
            <a:ext cx="10184526" cy="3975279"/>
          </a:xfrm>
        </p:spPr>
        <p:txBody>
          <a:bodyPr>
            <a:noAutofit/>
          </a:bodyPr>
          <a:lstStyle/>
          <a:p>
            <a:r>
              <a:rPr lang="en-US" sz="3600" dirty="0" smtClean="0"/>
              <a:t>Which ideas could be possible 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themes</a:t>
            </a:r>
            <a:r>
              <a:rPr lang="en-US" sz="3600" dirty="0" smtClean="0"/>
              <a:t> in the poem?</a:t>
            </a:r>
          </a:p>
          <a:p>
            <a:pPr lvl="1"/>
            <a:r>
              <a:rPr lang="en-US" sz="3200" dirty="0" smtClean="0"/>
              <a:t>America is a great nation comprised of many different individuals </a:t>
            </a:r>
          </a:p>
          <a:p>
            <a:pPr lvl="1"/>
            <a:r>
              <a:rPr lang="en-US" sz="3200" dirty="0" smtClean="0"/>
              <a:t>There is pride to be earned through hard work</a:t>
            </a:r>
          </a:p>
          <a:p>
            <a:pPr lvl="1"/>
            <a:r>
              <a:rPr lang="en-US" sz="3200" dirty="0" smtClean="0"/>
              <a:t>Together, we are greater than the sum of our parts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96226" y="1586508"/>
            <a:ext cx="7572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Yesterday, we read the poem on our own.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673" y="1378039"/>
            <a:ext cx="1532183" cy="80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309093"/>
            <a:ext cx="11603864" cy="100777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How can we determine theme?</a:t>
            </a:r>
            <a:endParaRPr lang="en-US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081825"/>
            <a:ext cx="10017100" cy="1038895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Look at what the characters are doing, saying, or learning from their experience.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8" y="2112174"/>
            <a:ext cx="11552349" cy="4649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61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278" y="326265"/>
            <a:ext cx="10171648" cy="742682"/>
          </a:xfrm>
        </p:spPr>
        <p:txBody>
          <a:bodyPr/>
          <a:lstStyle/>
          <a:p>
            <a:r>
              <a:rPr lang="en-US" dirty="0" smtClean="0"/>
              <a:t>“I, Too, Sing America” by Langston </a:t>
            </a:r>
            <a:r>
              <a:rPr lang="en-US" dirty="0" err="1" smtClean="0"/>
              <a:t>hughes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5" y="2666999"/>
            <a:ext cx="11127346" cy="3682286"/>
          </a:xfrm>
        </p:spPr>
        <p:txBody>
          <a:bodyPr>
            <a:noAutofit/>
          </a:bodyPr>
          <a:lstStyle/>
          <a:p>
            <a:r>
              <a:rPr lang="en-US" sz="3600" dirty="0" smtClean="0"/>
              <a:t>Which ideas could be a possible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</a:rPr>
              <a:t>theme</a:t>
            </a:r>
            <a:r>
              <a:rPr lang="en-US" sz="3600" dirty="0" smtClean="0"/>
              <a:t> for this poem?</a:t>
            </a:r>
          </a:p>
          <a:p>
            <a:pPr lvl="1"/>
            <a:r>
              <a:rPr lang="en-US" sz="3200" dirty="0" smtClean="0"/>
              <a:t>America has a shameful history of segregation and prejudice. </a:t>
            </a:r>
          </a:p>
          <a:p>
            <a:pPr lvl="1"/>
            <a:r>
              <a:rPr lang="en-US" sz="3200" dirty="0" smtClean="0"/>
              <a:t>Even people -who are not currently treated fairly- have hope for the future of America.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94" y="1218260"/>
            <a:ext cx="7508383" cy="1448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50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much closer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953" y="3465489"/>
            <a:ext cx="9905998" cy="312420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Let’s take a look at the most important concepts from the two poems.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91433">
            <a:off x="6978921" y="587581"/>
            <a:ext cx="2985962" cy="298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45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#1a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The correct answer is C.</a:t>
            </a:r>
          </a:p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WHY? </a:t>
            </a:r>
            <a:r>
              <a:rPr lang="en-US" sz="4000" dirty="0" smtClean="0"/>
              <a:t>this excerpt captures the theme that the beauty of America is built on the unique contributions of individual workers.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00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#1b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correct answer is a.</a:t>
            </a:r>
          </a:p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WHY? </a:t>
            </a:r>
            <a:r>
              <a:rPr lang="en-US" sz="4000" dirty="0" smtClean="0"/>
              <a:t>The “strong melodious songs” of each American contribute to the beauty of the country.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411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413</TotalTime>
  <Words>518</Words>
  <Application>Microsoft Office PowerPoint</Application>
  <PresentationFormat>Widescreen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Roboto</vt:lpstr>
      <vt:lpstr>Mesh</vt:lpstr>
      <vt:lpstr>https://www.youtube.com/watch?v=RaDMSKZVKNY I, Too</vt:lpstr>
      <vt:lpstr>Two Sides of the American Dream</vt:lpstr>
      <vt:lpstr>PowerPoint Presentation</vt:lpstr>
      <vt:lpstr>“I Hear America Singing” BY Walt Whitman</vt:lpstr>
      <vt:lpstr>How can we determine theme?</vt:lpstr>
      <vt:lpstr>“I, Too, Sing America” by Langston hughes</vt:lpstr>
      <vt:lpstr>A much closer look</vt:lpstr>
      <vt:lpstr>#1a Rationale</vt:lpstr>
      <vt:lpstr>#1b Rationale</vt:lpstr>
      <vt:lpstr>Structure   With a partner, answer number 2 .</vt:lpstr>
      <vt:lpstr>The correct answer is d.</vt:lpstr>
      <vt:lpstr>Diction:</vt:lpstr>
      <vt:lpstr>#3 Rationale</vt:lpstr>
      <vt:lpstr>Diction:</vt:lpstr>
      <vt:lpstr>#4 Rationale</vt:lpstr>
      <vt:lpstr>Try #5 A &amp; B with a partner</vt:lpstr>
      <vt:lpstr>5a rationale</vt:lpstr>
      <vt:lpstr>5B rationale</vt:lpstr>
      <vt:lpstr>Try #6</vt:lpstr>
      <vt:lpstr>#6 Rationale</vt:lpstr>
      <vt:lpstr>EXIT SLIP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Sides of the American Dream</dc:title>
  <dc:creator>Knowlton, Michael C.</dc:creator>
  <cp:lastModifiedBy>Knowlton, Michael C.</cp:lastModifiedBy>
  <cp:revision>15</cp:revision>
  <dcterms:created xsi:type="dcterms:W3CDTF">2018-04-17T13:34:54Z</dcterms:created>
  <dcterms:modified xsi:type="dcterms:W3CDTF">2018-04-17T20:28:05Z</dcterms:modified>
</cp:coreProperties>
</file>